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32"/>
  </p:notesMasterIdLst>
  <p:sldIdLst>
    <p:sldId id="256" r:id="rId5"/>
    <p:sldId id="263" r:id="rId6"/>
    <p:sldId id="292" r:id="rId7"/>
    <p:sldId id="264" r:id="rId8"/>
    <p:sldId id="270" r:id="rId9"/>
    <p:sldId id="268" r:id="rId10"/>
    <p:sldId id="272" r:id="rId11"/>
    <p:sldId id="280" r:id="rId12"/>
    <p:sldId id="2147483491" r:id="rId13"/>
    <p:sldId id="293" r:id="rId14"/>
    <p:sldId id="294" r:id="rId15"/>
    <p:sldId id="295" r:id="rId16"/>
    <p:sldId id="296" r:id="rId17"/>
    <p:sldId id="298" r:id="rId18"/>
    <p:sldId id="300" r:id="rId19"/>
    <p:sldId id="301" r:id="rId20"/>
    <p:sldId id="302" r:id="rId21"/>
    <p:sldId id="297" r:id="rId22"/>
    <p:sldId id="303" r:id="rId23"/>
    <p:sldId id="304" r:id="rId24"/>
    <p:sldId id="305" r:id="rId25"/>
    <p:sldId id="306" r:id="rId26"/>
    <p:sldId id="284" r:id="rId27"/>
    <p:sldId id="286" r:id="rId28"/>
    <p:sldId id="291" r:id="rId29"/>
    <p:sldId id="259" r:id="rId30"/>
    <p:sldId id="262" r:id="rId31"/>
  </p:sldIdLst>
  <p:sldSz cx="12192000" cy="6858000"/>
  <p:notesSz cx="6858000" cy="9144000"/>
  <p:embeddedFontLst>
    <p:embeddedFont>
      <p:font typeface="Edmondsans Regular" panose="02000000000000000000" pitchFamily="50" charset="0"/>
      <p:regular r:id="rId33"/>
    </p:embeddedFont>
    <p:embeddedFont>
      <p:font typeface="Tofino Personal Bold" panose="02000000000000000000" pitchFamily="50" charset="0"/>
      <p:regular r:id="rId34"/>
      <p:bold r:id="rId35"/>
    </p:embeddedFont>
    <p:embeddedFont>
      <p:font typeface="Tofino Personal Book" panose="02000000000000000000" pitchFamily="50" charset="0"/>
      <p:regular r:id="rId36"/>
    </p:embeddedFont>
    <p:embeddedFont>
      <p:font typeface="Tofino Personal Medium" panose="02000000000000000000" pitchFamily="50" charset="0"/>
      <p:regular r:id="rId37"/>
    </p:embeddedFont>
    <p:embeddedFont>
      <p:font typeface="Tofino Personal Regular" panose="02000000000000000000" pitchFamily="50"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577570"/>
    <a:srgbClr val="000000"/>
    <a:srgbClr val="666666"/>
    <a:srgbClr val="62828B"/>
    <a:srgbClr val="91C1CF"/>
    <a:srgbClr val="A3D7E6"/>
    <a:srgbClr val="9ED2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D358F-0C28-40DE-9B27-9751E3B4B0A6}" v="2" dt="2025-09-18T16:43:49.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15" autoAdjust="0"/>
    <p:restoredTop sz="84053" autoAdjust="0"/>
  </p:normalViewPr>
  <p:slideViewPr>
    <p:cSldViewPr snapToGrid="0" snapToObjects="1">
      <p:cViewPr varScale="1">
        <p:scale>
          <a:sx n="61" d="100"/>
          <a:sy n="61" d="100"/>
        </p:scale>
        <p:origin x="792"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uss, Eric [HHS]" userId="9150d9e4-b35a-45cd-81a3-40d877225d4f" providerId="ADAL" clId="{914D358F-0C28-40DE-9B27-9751E3B4B0A6}"/>
    <pc:docChg chg="addSld modSld sldOrd">
      <pc:chgData name="Preuss, Eric [HHS]" userId="9150d9e4-b35a-45cd-81a3-40d877225d4f" providerId="ADAL" clId="{914D358F-0C28-40DE-9B27-9751E3B4B0A6}" dt="2025-09-18T16:44:06.726" v="81" actId="20577"/>
      <pc:docMkLst>
        <pc:docMk/>
      </pc:docMkLst>
      <pc:sldChg chg="ord">
        <pc:chgData name="Preuss, Eric [HHS]" userId="9150d9e4-b35a-45cd-81a3-40d877225d4f" providerId="ADAL" clId="{914D358F-0C28-40DE-9B27-9751E3B4B0A6}" dt="2025-09-18T14:25:03.120" v="7"/>
        <pc:sldMkLst>
          <pc:docMk/>
          <pc:sldMk cId="629531627" sldId="297"/>
        </pc:sldMkLst>
      </pc:sldChg>
      <pc:sldChg chg="modSp mod">
        <pc:chgData name="Preuss, Eric [HHS]" userId="9150d9e4-b35a-45cd-81a3-40d877225d4f" providerId="ADAL" clId="{914D358F-0C28-40DE-9B27-9751E3B4B0A6}" dt="2025-09-18T14:25:44.606" v="56" actId="20577"/>
        <pc:sldMkLst>
          <pc:docMk/>
          <pc:sldMk cId="3713327721" sldId="298"/>
        </pc:sldMkLst>
        <pc:spChg chg="mod">
          <ac:chgData name="Preuss, Eric [HHS]" userId="9150d9e4-b35a-45cd-81a3-40d877225d4f" providerId="ADAL" clId="{914D358F-0C28-40DE-9B27-9751E3B4B0A6}" dt="2025-09-18T14:25:44.606" v="56" actId="20577"/>
          <ac:spMkLst>
            <pc:docMk/>
            <pc:sldMk cId="3713327721" sldId="298"/>
            <ac:spMk id="10" creationId="{8EAD0FA3-2037-AF3D-0071-CA99B3C6B2CC}"/>
          </ac:spMkLst>
        </pc:spChg>
      </pc:sldChg>
      <pc:sldChg chg="modSp add mod">
        <pc:chgData name="Preuss, Eric [HHS]" userId="9150d9e4-b35a-45cd-81a3-40d877225d4f" providerId="ADAL" clId="{914D358F-0C28-40DE-9B27-9751E3B4B0A6}" dt="2025-09-18T16:44:06.726" v="81" actId="20577"/>
        <pc:sldMkLst>
          <pc:docMk/>
          <pc:sldMk cId="137805800" sldId="2147483491"/>
        </pc:sldMkLst>
        <pc:spChg chg="mod">
          <ac:chgData name="Preuss, Eric [HHS]" userId="9150d9e4-b35a-45cd-81a3-40d877225d4f" providerId="ADAL" clId="{914D358F-0C28-40DE-9B27-9751E3B4B0A6}" dt="2025-09-18T16:44:06.726" v="81" actId="20577"/>
          <ac:spMkLst>
            <pc:docMk/>
            <pc:sldMk cId="137805800" sldId="2147483491"/>
            <ac:spMk id="13" creationId="{B907A4D8-8F14-00A0-B14B-E3AA5550C299}"/>
          </ac:spMkLst>
        </pc:spChg>
      </pc:sldChg>
    </pc:docChg>
  </pc:docChgLst>
  <pc:docChgLst>
    <pc:chgData name="Preuss, Eric [HHS]" userId="9150d9e4-b35a-45cd-81a3-40d877225d4f" providerId="ADAL" clId="{0C1DA8D0-7B4A-4F3C-BC72-D31E4A5DC17F}"/>
    <pc:docChg chg="custSel modSld">
      <pc:chgData name="Preuss, Eric [HHS]" userId="9150d9e4-b35a-45cd-81a3-40d877225d4f" providerId="ADAL" clId="{0C1DA8D0-7B4A-4F3C-BC72-D31E4A5DC17F}" dt="2025-08-19T13:31:48.946" v="9" actId="1076"/>
      <pc:docMkLst>
        <pc:docMk/>
      </pc:docMkLst>
      <pc:sldChg chg="addSp delSp modSp mod modAnim">
        <pc:chgData name="Preuss, Eric [HHS]" userId="9150d9e4-b35a-45cd-81a3-40d877225d4f" providerId="ADAL" clId="{0C1DA8D0-7B4A-4F3C-BC72-D31E4A5DC17F}" dt="2025-08-19T13:31:48.946" v="9" actId="1076"/>
        <pc:sldMkLst>
          <pc:docMk/>
          <pc:sldMk cId="3756642866" sldId="270"/>
        </pc:sldMkLst>
        <pc:spChg chg="mod">
          <ac:chgData name="Preuss, Eric [HHS]" userId="9150d9e4-b35a-45cd-81a3-40d877225d4f" providerId="ADAL" clId="{0C1DA8D0-7B4A-4F3C-BC72-D31E4A5DC17F}" dt="2025-08-19T13:31:48.946" v="9" actId="1076"/>
          <ac:spMkLst>
            <pc:docMk/>
            <pc:sldMk cId="3756642866" sldId="270"/>
            <ac:spMk id="3" creationId="{C8848D4C-F507-13F9-1904-4D322DE0485B}"/>
          </ac:spMkLst>
        </pc:spChg>
        <pc:picChg chg="add mod">
          <ac:chgData name="Preuss, Eric [HHS]" userId="9150d9e4-b35a-45cd-81a3-40d877225d4f" providerId="ADAL" clId="{0C1DA8D0-7B4A-4F3C-BC72-D31E4A5DC17F}" dt="2025-08-19T13:31:38.049" v="7" actId="14100"/>
          <ac:picMkLst>
            <pc:docMk/>
            <pc:sldMk cId="3756642866" sldId="270"/>
            <ac:picMk id="2" creationId="{4BF86062-D6B3-E50D-FE9B-356CA6EDFD51}"/>
          </ac:picMkLst>
        </pc:picChg>
        <pc:picChg chg="mod">
          <ac:chgData name="Preuss, Eric [HHS]" userId="9150d9e4-b35a-45cd-81a3-40d877225d4f" providerId="ADAL" clId="{0C1DA8D0-7B4A-4F3C-BC72-D31E4A5DC17F}" dt="2025-08-19T13:31:44.237" v="8" actId="14100"/>
          <ac:picMkLst>
            <pc:docMk/>
            <pc:sldMk cId="3756642866" sldId="270"/>
            <ac:picMk id="27" creationId="{66DA4321-AFB4-26A9-2868-940FEB81E3B6}"/>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CED97-38E0-4FBD-8F39-8FAF324E5E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F011856-DF38-4D40-8628-5929CD8935E7}">
      <dgm:prSet phldrT="[Text]" custT="1"/>
      <dgm:spPr/>
      <dgm:t>
        <a:bodyPr/>
        <a:lstStyle/>
        <a:p>
          <a:pPr algn="l"/>
          <a:r>
            <a:rPr lang="en-US" sz="2800" dirty="0"/>
            <a:t>Judgement Free</a:t>
          </a:r>
        </a:p>
      </dgm:t>
    </dgm:pt>
    <dgm:pt modelId="{C2446B88-7AC6-4FEB-B469-A3C3B91AC82D}" type="parTrans" cxnId="{089B594B-5859-4D80-9A43-131484AE6B51}">
      <dgm:prSet/>
      <dgm:spPr/>
      <dgm:t>
        <a:bodyPr/>
        <a:lstStyle/>
        <a:p>
          <a:endParaRPr lang="en-US"/>
        </a:p>
      </dgm:t>
    </dgm:pt>
    <dgm:pt modelId="{4BF51DF8-D85E-4052-B777-EA499B1411D0}" type="sibTrans" cxnId="{089B594B-5859-4D80-9A43-131484AE6B51}">
      <dgm:prSet/>
      <dgm:spPr/>
      <dgm:t>
        <a:bodyPr/>
        <a:lstStyle/>
        <a:p>
          <a:endParaRPr lang="en-US"/>
        </a:p>
      </dgm:t>
    </dgm:pt>
    <dgm:pt modelId="{82EFF784-E989-4532-9C26-CC7C3EB4C047}">
      <dgm:prSet phldrT="[Text]" custT="1"/>
      <dgm:spPr/>
      <dgm:t>
        <a:bodyPr/>
        <a:lstStyle/>
        <a:p>
          <a:r>
            <a:rPr lang="en-US" sz="1200" b="1" dirty="0">
              <a:solidFill>
                <a:schemeClr val="tx2"/>
              </a:solidFill>
              <a:latin typeface="+mn-lt"/>
            </a:rPr>
            <a:t>Your problem is our problem. </a:t>
          </a:r>
          <a:endParaRPr lang="en-US" sz="1200" b="1" dirty="0">
            <a:solidFill>
              <a:schemeClr val="tx2"/>
            </a:solidFill>
          </a:endParaRPr>
        </a:p>
      </dgm:t>
    </dgm:pt>
    <dgm:pt modelId="{E5F83786-D690-4540-BC87-36BCE23105E4}" type="parTrans" cxnId="{FABD9E49-A39E-4233-BDC2-B79498C1D7E5}">
      <dgm:prSet/>
      <dgm:spPr/>
      <dgm:t>
        <a:bodyPr/>
        <a:lstStyle/>
        <a:p>
          <a:endParaRPr lang="en-US"/>
        </a:p>
      </dgm:t>
    </dgm:pt>
    <dgm:pt modelId="{D831CDC9-6CA5-45A8-9C6E-2DB0F23E350A}" type="sibTrans" cxnId="{FABD9E49-A39E-4233-BDC2-B79498C1D7E5}">
      <dgm:prSet/>
      <dgm:spPr/>
      <dgm:t>
        <a:bodyPr/>
        <a:lstStyle/>
        <a:p>
          <a:endParaRPr lang="en-US"/>
        </a:p>
      </dgm:t>
    </dgm:pt>
    <dgm:pt modelId="{F3695BD5-C846-401B-9B7E-5AF8CE8157F4}">
      <dgm:prSet phldrT="[Text]" custT="1"/>
      <dgm:spPr/>
      <dgm:t>
        <a:bodyPr/>
        <a:lstStyle/>
        <a:p>
          <a:pPr algn="l"/>
          <a:r>
            <a:rPr lang="en-US" sz="2800" dirty="0"/>
            <a:t>You’re Not Alone</a:t>
          </a:r>
        </a:p>
      </dgm:t>
    </dgm:pt>
    <dgm:pt modelId="{8C7C1B0E-B12D-450A-BD55-1E2A7A534FC5}" type="parTrans" cxnId="{D72BCC61-087E-4F4C-93F7-284D52DD32AC}">
      <dgm:prSet/>
      <dgm:spPr/>
      <dgm:t>
        <a:bodyPr/>
        <a:lstStyle/>
        <a:p>
          <a:endParaRPr lang="en-US"/>
        </a:p>
      </dgm:t>
    </dgm:pt>
    <dgm:pt modelId="{D4C2D2BF-83F4-414C-8569-3717FB65DBE5}" type="sibTrans" cxnId="{D72BCC61-087E-4F4C-93F7-284D52DD32AC}">
      <dgm:prSet/>
      <dgm:spPr/>
      <dgm:t>
        <a:bodyPr/>
        <a:lstStyle/>
        <a:p>
          <a:endParaRPr lang="en-US"/>
        </a:p>
      </dgm:t>
    </dgm:pt>
    <dgm:pt modelId="{E25EFB06-A906-4EEE-9C7B-92A89A1E8E5D}">
      <dgm:prSet phldrT="[Text]" custT="1"/>
      <dgm:spPr/>
      <dgm:t>
        <a:bodyPr/>
        <a:lstStyle/>
        <a:p>
          <a:r>
            <a:rPr lang="en-US" sz="1200" dirty="0">
              <a:solidFill>
                <a:schemeClr val="tx2"/>
              </a:solidFill>
              <a:latin typeface="Tofino Personal Medium" panose="02000000000000000000" pitchFamily="50" charset="0"/>
            </a:rPr>
            <a:t>Many Iowans, including us, face these same challenges every day. </a:t>
          </a:r>
          <a:endParaRPr lang="en-US" sz="1200" dirty="0">
            <a:solidFill>
              <a:schemeClr val="tx2"/>
            </a:solidFill>
          </a:endParaRPr>
        </a:p>
      </dgm:t>
    </dgm:pt>
    <dgm:pt modelId="{621F097D-04C9-4F06-9DE8-036D3105D8F8}" type="parTrans" cxnId="{5A9B34EE-F74B-4EA3-8AAD-DECDDEE64807}">
      <dgm:prSet/>
      <dgm:spPr/>
      <dgm:t>
        <a:bodyPr/>
        <a:lstStyle/>
        <a:p>
          <a:endParaRPr lang="en-US"/>
        </a:p>
      </dgm:t>
    </dgm:pt>
    <dgm:pt modelId="{67270169-997C-4C83-BFE5-5874CF2DB8A7}" type="sibTrans" cxnId="{5A9B34EE-F74B-4EA3-8AAD-DECDDEE64807}">
      <dgm:prSet/>
      <dgm:spPr/>
      <dgm:t>
        <a:bodyPr/>
        <a:lstStyle/>
        <a:p>
          <a:endParaRPr lang="en-US"/>
        </a:p>
      </dgm:t>
    </dgm:pt>
    <dgm:pt modelId="{01BC2114-B706-48FD-A005-46B27085D7E7}">
      <dgm:prSet phldrT="[Text]" custT="1"/>
      <dgm:spPr/>
      <dgm:t>
        <a:bodyPr/>
        <a:lstStyle/>
        <a:p>
          <a:pPr algn="l"/>
          <a:r>
            <a:rPr lang="en-US" sz="2800" dirty="0"/>
            <a:t>Guide to Better Health</a:t>
          </a:r>
        </a:p>
      </dgm:t>
    </dgm:pt>
    <dgm:pt modelId="{5A7A3FE6-987D-4D88-8ADB-745C1FA084AE}" type="parTrans" cxnId="{5755C106-D73C-4880-8FD6-0933F0AB4628}">
      <dgm:prSet/>
      <dgm:spPr/>
      <dgm:t>
        <a:bodyPr/>
        <a:lstStyle/>
        <a:p>
          <a:endParaRPr lang="en-US"/>
        </a:p>
      </dgm:t>
    </dgm:pt>
    <dgm:pt modelId="{BE84F7A1-2BFB-43A2-9B75-62C96AD901D6}" type="sibTrans" cxnId="{5755C106-D73C-4880-8FD6-0933F0AB4628}">
      <dgm:prSet/>
      <dgm:spPr/>
      <dgm:t>
        <a:bodyPr/>
        <a:lstStyle/>
        <a:p>
          <a:endParaRPr lang="en-US"/>
        </a:p>
      </dgm:t>
    </dgm:pt>
    <dgm:pt modelId="{B05DB3E4-2D01-4BA2-8E37-D1F877DE2DDA}">
      <dgm:prSet phldrT="[Text]" custT="1"/>
      <dgm:spPr/>
      <dgm:t>
        <a:bodyPr/>
        <a:lstStyle/>
        <a:p>
          <a:r>
            <a:rPr lang="en-US" sz="1200" dirty="0">
              <a:solidFill>
                <a:schemeClr val="tx2"/>
              </a:solidFill>
              <a:latin typeface="Tofino Personal Medium" panose="02000000000000000000" pitchFamily="50" charset="0"/>
            </a:rPr>
            <a:t>We offer the information, support and guidance to help Iowans get their life back to a good place</a:t>
          </a:r>
          <a:endParaRPr lang="en-US" sz="1200" dirty="0">
            <a:solidFill>
              <a:schemeClr val="tx2"/>
            </a:solidFill>
          </a:endParaRPr>
        </a:p>
      </dgm:t>
    </dgm:pt>
    <dgm:pt modelId="{33BC7CE5-8B17-4CC8-97FC-C9B1466772EC}" type="parTrans" cxnId="{9084D0C4-5550-407F-B585-1FA07D33B411}">
      <dgm:prSet/>
      <dgm:spPr/>
      <dgm:t>
        <a:bodyPr/>
        <a:lstStyle/>
        <a:p>
          <a:endParaRPr lang="en-US"/>
        </a:p>
      </dgm:t>
    </dgm:pt>
    <dgm:pt modelId="{DB439C44-CE4B-4B81-AC6E-7F5CC45F0E8C}" type="sibTrans" cxnId="{9084D0C4-5550-407F-B585-1FA07D33B411}">
      <dgm:prSet/>
      <dgm:spPr/>
      <dgm:t>
        <a:bodyPr/>
        <a:lstStyle/>
        <a:p>
          <a:endParaRPr lang="en-US"/>
        </a:p>
      </dgm:t>
    </dgm:pt>
    <dgm:pt modelId="{6CEB153C-93DB-4254-8849-33BC27D08024}">
      <dgm:prSet phldrT="[Text]" custT="1"/>
      <dgm:spPr/>
      <dgm:t>
        <a:bodyPr/>
        <a:lstStyle/>
        <a:p>
          <a:r>
            <a:rPr lang="en-US" sz="1200" b="1" dirty="0">
              <a:solidFill>
                <a:schemeClr val="tx2"/>
              </a:solidFill>
              <a:latin typeface="+mn-lt"/>
            </a:rPr>
            <a:t>We want to make sure you’re put on the right path to have a successful future. </a:t>
          </a:r>
          <a:endParaRPr lang="en-US" sz="1200" b="1" dirty="0">
            <a:solidFill>
              <a:schemeClr val="tx2"/>
            </a:solidFill>
          </a:endParaRPr>
        </a:p>
      </dgm:t>
    </dgm:pt>
    <dgm:pt modelId="{4B5BA974-2683-4FFA-A698-EDD25EA7C948}" type="parTrans" cxnId="{26C60788-2E3D-490C-A8ED-F390E8E7B2A2}">
      <dgm:prSet/>
      <dgm:spPr/>
      <dgm:t>
        <a:bodyPr/>
        <a:lstStyle/>
        <a:p>
          <a:endParaRPr lang="en-US"/>
        </a:p>
      </dgm:t>
    </dgm:pt>
    <dgm:pt modelId="{CA8CD522-981D-40B9-93C6-D3E9690FA9B5}" type="sibTrans" cxnId="{26C60788-2E3D-490C-A8ED-F390E8E7B2A2}">
      <dgm:prSet/>
      <dgm:spPr/>
      <dgm:t>
        <a:bodyPr/>
        <a:lstStyle/>
        <a:p>
          <a:endParaRPr lang="en-US"/>
        </a:p>
      </dgm:t>
    </dgm:pt>
    <dgm:pt modelId="{8B7C4B1F-231D-4525-BE0F-AEDBD74FA55B}">
      <dgm:prSet phldrT="[Text]" custT="1"/>
      <dgm:spPr/>
      <dgm:t>
        <a:bodyPr/>
        <a:lstStyle/>
        <a:p>
          <a:r>
            <a:rPr lang="en-US" sz="1200" b="1" dirty="0">
              <a:solidFill>
                <a:schemeClr val="tx2"/>
              </a:solidFill>
              <a:latin typeface="+mn-lt"/>
            </a:rPr>
            <a:t>That’s why we leave our judgment at the door. It makes it easier to help put you on the right path to recovery.</a:t>
          </a:r>
          <a:endParaRPr lang="en-US" sz="1200" b="1" dirty="0">
            <a:solidFill>
              <a:schemeClr val="tx2"/>
            </a:solidFill>
          </a:endParaRPr>
        </a:p>
      </dgm:t>
    </dgm:pt>
    <dgm:pt modelId="{08353803-D517-40A0-AF2B-6AF075D33389}" type="parTrans" cxnId="{9DBC05D6-2EEB-4DC7-BF50-7B1C71325FE4}">
      <dgm:prSet/>
      <dgm:spPr/>
      <dgm:t>
        <a:bodyPr/>
        <a:lstStyle/>
        <a:p>
          <a:endParaRPr lang="en-US"/>
        </a:p>
      </dgm:t>
    </dgm:pt>
    <dgm:pt modelId="{82158ECA-0A97-4C64-AB08-480B0EBF6C03}" type="sibTrans" cxnId="{9DBC05D6-2EEB-4DC7-BF50-7B1C71325FE4}">
      <dgm:prSet/>
      <dgm:spPr/>
      <dgm:t>
        <a:bodyPr/>
        <a:lstStyle/>
        <a:p>
          <a:endParaRPr lang="en-US"/>
        </a:p>
      </dgm:t>
    </dgm:pt>
    <dgm:pt modelId="{7BEDE0FD-B4B3-4BAC-923D-8C544C92DCF5}">
      <dgm:prSet phldrT="[Text]" custT="1"/>
      <dgm:spPr/>
      <dgm:t>
        <a:bodyPr/>
        <a:lstStyle/>
        <a:p>
          <a:r>
            <a:rPr lang="en-US" sz="1200" dirty="0">
              <a:solidFill>
                <a:schemeClr val="tx2"/>
              </a:solidFill>
              <a:latin typeface="Tofino Personal Medium" panose="02000000000000000000" pitchFamily="50" charset="0"/>
            </a:rPr>
            <a:t>We know it’s hard but when you have someone with you every step of the way it helps. </a:t>
          </a:r>
          <a:endParaRPr lang="en-US" sz="1200" dirty="0">
            <a:solidFill>
              <a:schemeClr val="tx2"/>
            </a:solidFill>
          </a:endParaRPr>
        </a:p>
      </dgm:t>
    </dgm:pt>
    <dgm:pt modelId="{C0314F4F-A476-4432-9CC7-252E8BDC3395}" type="parTrans" cxnId="{43680432-3B7C-4206-BC5A-7E022F3DBC7D}">
      <dgm:prSet/>
      <dgm:spPr/>
      <dgm:t>
        <a:bodyPr/>
        <a:lstStyle/>
        <a:p>
          <a:endParaRPr lang="en-US"/>
        </a:p>
      </dgm:t>
    </dgm:pt>
    <dgm:pt modelId="{664C6461-B520-4AED-88B6-983D5DCA1FEC}" type="sibTrans" cxnId="{43680432-3B7C-4206-BC5A-7E022F3DBC7D}">
      <dgm:prSet/>
      <dgm:spPr/>
      <dgm:t>
        <a:bodyPr/>
        <a:lstStyle/>
        <a:p>
          <a:endParaRPr lang="en-US"/>
        </a:p>
      </dgm:t>
    </dgm:pt>
    <dgm:pt modelId="{02799647-B7E8-4119-8E66-3A8876398EAC}">
      <dgm:prSet phldrT="[Text]" custT="1"/>
      <dgm:spPr/>
      <dgm:t>
        <a:bodyPr/>
        <a:lstStyle/>
        <a:p>
          <a:r>
            <a:rPr lang="en-US" sz="1200" dirty="0">
              <a:solidFill>
                <a:schemeClr val="tx2"/>
              </a:solidFill>
              <a:latin typeface="Tofino Personal Medium" panose="02000000000000000000" pitchFamily="50" charset="0"/>
            </a:rPr>
            <a:t>We’re here when you’re tempted, struggling, or want someone to listen. </a:t>
          </a:r>
          <a:endParaRPr lang="en-US" sz="1200" dirty="0">
            <a:solidFill>
              <a:schemeClr val="tx2"/>
            </a:solidFill>
          </a:endParaRPr>
        </a:p>
      </dgm:t>
    </dgm:pt>
    <dgm:pt modelId="{95DDEDD0-F5E7-46A6-BED0-CA7713C7FD3F}" type="parTrans" cxnId="{5AE6CEB6-8AF0-4F6E-AC8A-80C2F104EA28}">
      <dgm:prSet/>
      <dgm:spPr/>
      <dgm:t>
        <a:bodyPr/>
        <a:lstStyle/>
        <a:p>
          <a:endParaRPr lang="en-US"/>
        </a:p>
      </dgm:t>
    </dgm:pt>
    <dgm:pt modelId="{35481B95-8AEB-4AF8-B55F-DA2522AF1AAE}" type="sibTrans" cxnId="{5AE6CEB6-8AF0-4F6E-AC8A-80C2F104EA28}">
      <dgm:prSet/>
      <dgm:spPr/>
      <dgm:t>
        <a:bodyPr/>
        <a:lstStyle/>
        <a:p>
          <a:endParaRPr lang="en-US"/>
        </a:p>
      </dgm:t>
    </dgm:pt>
    <dgm:pt modelId="{42E4310F-6661-44DD-BD51-269DE4C2120E}" type="pres">
      <dgm:prSet presAssocID="{B0DCED97-38E0-4FBD-8F39-8FAF324E5E4B}" presName="Name0" presStyleCnt="0">
        <dgm:presLayoutVars>
          <dgm:dir/>
          <dgm:animLvl val="lvl"/>
          <dgm:resizeHandles val="exact"/>
        </dgm:presLayoutVars>
      </dgm:prSet>
      <dgm:spPr/>
    </dgm:pt>
    <dgm:pt modelId="{98C6C4BA-6945-4BB1-8518-A291AD3B11D2}" type="pres">
      <dgm:prSet presAssocID="{EF011856-DF38-4D40-8628-5929CD8935E7}" presName="linNode" presStyleCnt="0"/>
      <dgm:spPr/>
    </dgm:pt>
    <dgm:pt modelId="{F8F68776-C2D3-4A8B-9EB8-E4AFE5373F1D}" type="pres">
      <dgm:prSet presAssocID="{EF011856-DF38-4D40-8628-5929CD8935E7}" presName="parentText" presStyleLbl="node1" presStyleIdx="0" presStyleCnt="3" custScaleX="118198">
        <dgm:presLayoutVars>
          <dgm:chMax val="1"/>
          <dgm:bulletEnabled val="1"/>
        </dgm:presLayoutVars>
      </dgm:prSet>
      <dgm:spPr/>
    </dgm:pt>
    <dgm:pt modelId="{40BD09E3-CD98-4FA7-A52C-E350D5C3CD9C}" type="pres">
      <dgm:prSet presAssocID="{EF011856-DF38-4D40-8628-5929CD8935E7}" presName="descendantText" presStyleLbl="alignAccFollowNode1" presStyleIdx="0" presStyleCnt="3">
        <dgm:presLayoutVars>
          <dgm:bulletEnabled val="1"/>
        </dgm:presLayoutVars>
      </dgm:prSet>
      <dgm:spPr/>
    </dgm:pt>
    <dgm:pt modelId="{31B69304-5F3E-43AA-8EEA-68934193EE72}" type="pres">
      <dgm:prSet presAssocID="{4BF51DF8-D85E-4052-B777-EA499B1411D0}" presName="sp" presStyleCnt="0"/>
      <dgm:spPr/>
    </dgm:pt>
    <dgm:pt modelId="{0746C5BA-E8DA-4583-BF6E-62AEFB5CF9CB}" type="pres">
      <dgm:prSet presAssocID="{F3695BD5-C846-401B-9B7E-5AF8CE8157F4}" presName="linNode" presStyleCnt="0"/>
      <dgm:spPr/>
    </dgm:pt>
    <dgm:pt modelId="{596E06AE-AFFB-4B45-B3C5-F5492A521837}" type="pres">
      <dgm:prSet presAssocID="{F3695BD5-C846-401B-9B7E-5AF8CE8157F4}" presName="parentText" presStyleLbl="node1" presStyleIdx="1" presStyleCnt="3" custScaleX="117873">
        <dgm:presLayoutVars>
          <dgm:chMax val="1"/>
          <dgm:bulletEnabled val="1"/>
        </dgm:presLayoutVars>
      </dgm:prSet>
      <dgm:spPr/>
    </dgm:pt>
    <dgm:pt modelId="{BB489C80-C3DA-40F9-9E0F-F359742F1D5D}" type="pres">
      <dgm:prSet presAssocID="{F3695BD5-C846-401B-9B7E-5AF8CE8157F4}" presName="descendantText" presStyleLbl="alignAccFollowNode1" presStyleIdx="1" presStyleCnt="3" custScaleX="101004">
        <dgm:presLayoutVars>
          <dgm:bulletEnabled val="1"/>
        </dgm:presLayoutVars>
      </dgm:prSet>
      <dgm:spPr/>
    </dgm:pt>
    <dgm:pt modelId="{44C04BE7-A23D-4851-9D41-2326187A8446}" type="pres">
      <dgm:prSet presAssocID="{D4C2D2BF-83F4-414C-8569-3717FB65DBE5}" presName="sp" presStyleCnt="0"/>
      <dgm:spPr/>
    </dgm:pt>
    <dgm:pt modelId="{EA89A468-6EB9-4A64-AF87-D00D5D6D123D}" type="pres">
      <dgm:prSet presAssocID="{01BC2114-B706-48FD-A005-46B27085D7E7}" presName="linNode" presStyleCnt="0"/>
      <dgm:spPr/>
    </dgm:pt>
    <dgm:pt modelId="{324CEAA4-B203-4C81-9611-D152B8728D16}" type="pres">
      <dgm:prSet presAssocID="{01BC2114-B706-48FD-A005-46B27085D7E7}" presName="parentText" presStyleLbl="node1" presStyleIdx="2" presStyleCnt="3" custScaleX="115656">
        <dgm:presLayoutVars>
          <dgm:chMax val="1"/>
          <dgm:bulletEnabled val="1"/>
        </dgm:presLayoutVars>
      </dgm:prSet>
      <dgm:spPr/>
    </dgm:pt>
    <dgm:pt modelId="{5A22C5F8-DB9F-4825-AA0B-BCF559A504BD}" type="pres">
      <dgm:prSet presAssocID="{01BC2114-B706-48FD-A005-46B27085D7E7}" presName="descendantText" presStyleLbl="alignAccFollowNode1" presStyleIdx="2" presStyleCnt="3">
        <dgm:presLayoutVars>
          <dgm:bulletEnabled val="1"/>
        </dgm:presLayoutVars>
      </dgm:prSet>
      <dgm:spPr/>
    </dgm:pt>
  </dgm:ptLst>
  <dgm:cxnLst>
    <dgm:cxn modelId="{5755C106-D73C-4880-8FD6-0933F0AB4628}" srcId="{B0DCED97-38E0-4FBD-8F39-8FAF324E5E4B}" destId="{01BC2114-B706-48FD-A005-46B27085D7E7}" srcOrd="2" destOrd="0" parTransId="{5A7A3FE6-987D-4D88-8ADB-745C1FA084AE}" sibTransId="{BE84F7A1-2BFB-43A2-9B75-62C96AD901D6}"/>
    <dgm:cxn modelId="{43680432-3B7C-4206-BC5A-7E022F3DBC7D}" srcId="{F3695BD5-C846-401B-9B7E-5AF8CE8157F4}" destId="{7BEDE0FD-B4B3-4BAC-923D-8C544C92DCF5}" srcOrd="1" destOrd="0" parTransId="{C0314F4F-A476-4432-9CC7-252E8BDC3395}" sibTransId="{664C6461-B520-4AED-88B6-983D5DCA1FEC}"/>
    <dgm:cxn modelId="{D3CAB15C-C284-4DE7-BE81-7DEE7E1990A3}" type="presOf" srcId="{F3695BD5-C846-401B-9B7E-5AF8CE8157F4}" destId="{596E06AE-AFFB-4B45-B3C5-F5492A521837}" srcOrd="0" destOrd="0" presId="urn:microsoft.com/office/officeart/2005/8/layout/vList5"/>
    <dgm:cxn modelId="{D72BCC61-087E-4F4C-93F7-284D52DD32AC}" srcId="{B0DCED97-38E0-4FBD-8F39-8FAF324E5E4B}" destId="{F3695BD5-C846-401B-9B7E-5AF8CE8157F4}" srcOrd="1" destOrd="0" parTransId="{8C7C1B0E-B12D-450A-BD55-1E2A7A534FC5}" sibTransId="{D4C2D2BF-83F4-414C-8569-3717FB65DBE5}"/>
    <dgm:cxn modelId="{ACD0DE63-2E4C-468D-9136-A33198CB1EAE}" type="presOf" srcId="{EF011856-DF38-4D40-8628-5929CD8935E7}" destId="{F8F68776-C2D3-4A8B-9EB8-E4AFE5373F1D}" srcOrd="0" destOrd="0" presId="urn:microsoft.com/office/officeart/2005/8/layout/vList5"/>
    <dgm:cxn modelId="{C2EAA046-3ED4-426F-9212-D052CF4200B9}" type="presOf" srcId="{6CEB153C-93DB-4254-8849-33BC27D08024}" destId="{40BD09E3-CD98-4FA7-A52C-E350D5C3CD9C}" srcOrd="0" destOrd="1" presId="urn:microsoft.com/office/officeart/2005/8/layout/vList5"/>
    <dgm:cxn modelId="{95C16D67-EAA4-40EF-A9F2-9DDD3A429146}" type="presOf" srcId="{01BC2114-B706-48FD-A005-46B27085D7E7}" destId="{324CEAA4-B203-4C81-9611-D152B8728D16}" srcOrd="0" destOrd="0" presId="urn:microsoft.com/office/officeart/2005/8/layout/vList5"/>
    <dgm:cxn modelId="{FABD9E49-A39E-4233-BDC2-B79498C1D7E5}" srcId="{EF011856-DF38-4D40-8628-5929CD8935E7}" destId="{82EFF784-E989-4532-9C26-CC7C3EB4C047}" srcOrd="0" destOrd="0" parTransId="{E5F83786-D690-4540-BC87-36BCE23105E4}" sibTransId="{D831CDC9-6CA5-45A8-9C6E-2DB0F23E350A}"/>
    <dgm:cxn modelId="{089B594B-5859-4D80-9A43-131484AE6B51}" srcId="{B0DCED97-38E0-4FBD-8F39-8FAF324E5E4B}" destId="{EF011856-DF38-4D40-8628-5929CD8935E7}" srcOrd="0" destOrd="0" parTransId="{C2446B88-7AC6-4FEB-B469-A3C3B91AC82D}" sibTransId="{4BF51DF8-D85E-4052-B777-EA499B1411D0}"/>
    <dgm:cxn modelId="{0887AC51-BB48-48C6-9769-D0B8FC068724}" type="presOf" srcId="{02799647-B7E8-4119-8E66-3A8876398EAC}" destId="{BB489C80-C3DA-40F9-9E0F-F359742F1D5D}" srcOrd="0" destOrd="2" presId="urn:microsoft.com/office/officeart/2005/8/layout/vList5"/>
    <dgm:cxn modelId="{26C60788-2E3D-490C-A8ED-F390E8E7B2A2}" srcId="{EF011856-DF38-4D40-8628-5929CD8935E7}" destId="{6CEB153C-93DB-4254-8849-33BC27D08024}" srcOrd="1" destOrd="0" parTransId="{4B5BA974-2683-4FFA-A698-EDD25EA7C948}" sibTransId="{CA8CD522-981D-40B9-93C6-D3E9690FA9B5}"/>
    <dgm:cxn modelId="{88CC638E-BEDB-4B19-B221-379C6F939C0F}" type="presOf" srcId="{82EFF784-E989-4532-9C26-CC7C3EB4C047}" destId="{40BD09E3-CD98-4FA7-A52C-E350D5C3CD9C}" srcOrd="0" destOrd="0" presId="urn:microsoft.com/office/officeart/2005/8/layout/vList5"/>
    <dgm:cxn modelId="{E88E7D98-91C2-498B-B04D-F55DD5E3D647}" type="presOf" srcId="{E25EFB06-A906-4EEE-9C7B-92A89A1E8E5D}" destId="{BB489C80-C3DA-40F9-9E0F-F359742F1D5D}" srcOrd="0" destOrd="0" presId="urn:microsoft.com/office/officeart/2005/8/layout/vList5"/>
    <dgm:cxn modelId="{ECE73199-56FC-4192-869A-F563A45DFD97}" type="presOf" srcId="{7BEDE0FD-B4B3-4BAC-923D-8C544C92DCF5}" destId="{BB489C80-C3DA-40F9-9E0F-F359742F1D5D}" srcOrd="0" destOrd="1" presId="urn:microsoft.com/office/officeart/2005/8/layout/vList5"/>
    <dgm:cxn modelId="{60991EA0-A886-44C5-98B8-03EB36C87658}" type="presOf" srcId="{B0DCED97-38E0-4FBD-8F39-8FAF324E5E4B}" destId="{42E4310F-6661-44DD-BD51-269DE4C2120E}" srcOrd="0" destOrd="0" presId="urn:microsoft.com/office/officeart/2005/8/layout/vList5"/>
    <dgm:cxn modelId="{5AE6CEB6-8AF0-4F6E-AC8A-80C2F104EA28}" srcId="{F3695BD5-C846-401B-9B7E-5AF8CE8157F4}" destId="{02799647-B7E8-4119-8E66-3A8876398EAC}" srcOrd="2" destOrd="0" parTransId="{95DDEDD0-F5E7-46A6-BED0-CA7713C7FD3F}" sibTransId="{35481B95-8AEB-4AF8-B55F-DA2522AF1AAE}"/>
    <dgm:cxn modelId="{144506BC-F813-4A36-89BD-833B00FE2106}" type="presOf" srcId="{8B7C4B1F-231D-4525-BE0F-AEDBD74FA55B}" destId="{40BD09E3-CD98-4FA7-A52C-E350D5C3CD9C}" srcOrd="0" destOrd="2" presId="urn:microsoft.com/office/officeart/2005/8/layout/vList5"/>
    <dgm:cxn modelId="{9084D0C4-5550-407F-B585-1FA07D33B411}" srcId="{01BC2114-B706-48FD-A005-46B27085D7E7}" destId="{B05DB3E4-2D01-4BA2-8E37-D1F877DE2DDA}" srcOrd="0" destOrd="0" parTransId="{33BC7CE5-8B17-4CC8-97FC-C9B1466772EC}" sibTransId="{DB439C44-CE4B-4B81-AC6E-7F5CC45F0E8C}"/>
    <dgm:cxn modelId="{9DBC05D6-2EEB-4DC7-BF50-7B1C71325FE4}" srcId="{EF011856-DF38-4D40-8628-5929CD8935E7}" destId="{8B7C4B1F-231D-4525-BE0F-AEDBD74FA55B}" srcOrd="2" destOrd="0" parTransId="{08353803-D517-40A0-AF2B-6AF075D33389}" sibTransId="{82158ECA-0A97-4C64-AB08-480B0EBF6C03}"/>
    <dgm:cxn modelId="{CBACD9DF-B75B-4BA1-8325-E79EDFF80FA5}" type="presOf" srcId="{B05DB3E4-2D01-4BA2-8E37-D1F877DE2DDA}" destId="{5A22C5F8-DB9F-4825-AA0B-BCF559A504BD}" srcOrd="0" destOrd="0" presId="urn:microsoft.com/office/officeart/2005/8/layout/vList5"/>
    <dgm:cxn modelId="{5A9B34EE-F74B-4EA3-8AAD-DECDDEE64807}" srcId="{F3695BD5-C846-401B-9B7E-5AF8CE8157F4}" destId="{E25EFB06-A906-4EEE-9C7B-92A89A1E8E5D}" srcOrd="0" destOrd="0" parTransId="{621F097D-04C9-4F06-9DE8-036D3105D8F8}" sibTransId="{67270169-997C-4C83-BFE5-5874CF2DB8A7}"/>
    <dgm:cxn modelId="{5F5B2390-D0C3-42DC-86D5-DD6E38FD4D1E}" type="presParOf" srcId="{42E4310F-6661-44DD-BD51-269DE4C2120E}" destId="{98C6C4BA-6945-4BB1-8518-A291AD3B11D2}" srcOrd="0" destOrd="0" presId="urn:microsoft.com/office/officeart/2005/8/layout/vList5"/>
    <dgm:cxn modelId="{C885EA86-3DBF-42D9-A008-988802490A1A}" type="presParOf" srcId="{98C6C4BA-6945-4BB1-8518-A291AD3B11D2}" destId="{F8F68776-C2D3-4A8B-9EB8-E4AFE5373F1D}" srcOrd="0" destOrd="0" presId="urn:microsoft.com/office/officeart/2005/8/layout/vList5"/>
    <dgm:cxn modelId="{731DA2EB-CB58-4BE8-9891-67B77F6FCEA5}" type="presParOf" srcId="{98C6C4BA-6945-4BB1-8518-A291AD3B11D2}" destId="{40BD09E3-CD98-4FA7-A52C-E350D5C3CD9C}" srcOrd="1" destOrd="0" presId="urn:microsoft.com/office/officeart/2005/8/layout/vList5"/>
    <dgm:cxn modelId="{B97E6C3A-4DE9-4F6D-92B5-2F7D7CD4B5FE}" type="presParOf" srcId="{42E4310F-6661-44DD-BD51-269DE4C2120E}" destId="{31B69304-5F3E-43AA-8EEA-68934193EE72}" srcOrd="1" destOrd="0" presId="urn:microsoft.com/office/officeart/2005/8/layout/vList5"/>
    <dgm:cxn modelId="{7D295EEA-AEEC-42D6-B74E-464ED649BF10}" type="presParOf" srcId="{42E4310F-6661-44DD-BD51-269DE4C2120E}" destId="{0746C5BA-E8DA-4583-BF6E-62AEFB5CF9CB}" srcOrd="2" destOrd="0" presId="urn:microsoft.com/office/officeart/2005/8/layout/vList5"/>
    <dgm:cxn modelId="{11019B91-2FE6-4189-94EF-0BD46638D00D}" type="presParOf" srcId="{0746C5BA-E8DA-4583-BF6E-62AEFB5CF9CB}" destId="{596E06AE-AFFB-4B45-B3C5-F5492A521837}" srcOrd="0" destOrd="0" presId="urn:microsoft.com/office/officeart/2005/8/layout/vList5"/>
    <dgm:cxn modelId="{F2C59B39-ACF7-44EF-9C2D-ACEF37234349}" type="presParOf" srcId="{0746C5BA-E8DA-4583-BF6E-62AEFB5CF9CB}" destId="{BB489C80-C3DA-40F9-9E0F-F359742F1D5D}" srcOrd="1" destOrd="0" presId="urn:microsoft.com/office/officeart/2005/8/layout/vList5"/>
    <dgm:cxn modelId="{990D54BE-FA3B-4063-BC57-9550B719DC18}" type="presParOf" srcId="{42E4310F-6661-44DD-BD51-269DE4C2120E}" destId="{44C04BE7-A23D-4851-9D41-2326187A8446}" srcOrd="3" destOrd="0" presId="urn:microsoft.com/office/officeart/2005/8/layout/vList5"/>
    <dgm:cxn modelId="{2094D7DB-3F86-4216-B653-CF563E976519}" type="presParOf" srcId="{42E4310F-6661-44DD-BD51-269DE4C2120E}" destId="{EA89A468-6EB9-4A64-AF87-D00D5D6D123D}" srcOrd="4" destOrd="0" presId="urn:microsoft.com/office/officeart/2005/8/layout/vList5"/>
    <dgm:cxn modelId="{5EADD2F4-01DA-4C01-BD89-A73E82AC2FDF}" type="presParOf" srcId="{EA89A468-6EB9-4A64-AF87-D00D5D6D123D}" destId="{324CEAA4-B203-4C81-9611-D152B8728D16}" srcOrd="0" destOrd="0" presId="urn:microsoft.com/office/officeart/2005/8/layout/vList5"/>
    <dgm:cxn modelId="{ADDF7E80-3F44-4BE8-A3EA-5151ADD9E15F}" type="presParOf" srcId="{EA89A468-6EB9-4A64-AF87-D00D5D6D123D}" destId="{5A22C5F8-DB9F-4825-AA0B-BCF559A504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AACDC-CA04-4CB4-BC61-5998A9C86FE7}"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00902BF9-111D-4107-A182-C16FF788E6EF}">
      <dgm:prSet custT="1"/>
      <dgm:spPr>
        <a:solidFill>
          <a:schemeClr val="tx1"/>
        </a:solidFill>
      </dgm:spPr>
      <dgm:t>
        <a:bodyPr/>
        <a:lstStyle/>
        <a:p>
          <a:r>
            <a:rPr lang="en-US" sz="1800" b="1" dirty="0"/>
            <a:t>How to be physically active?</a:t>
          </a:r>
          <a:endParaRPr lang="en-US" sz="1800" dirty="0"/>
        </a:p>
      </dgm:t>
    </dgm:pt>
    <dgm:pt modelId="{95D5E4B0-6869-4C3E-8315-C8014FD284C8}" type="parTrans" cxnId="{928F6206-EF13-400A-A7A8-E7DDCBF5A579}">
      <dgm:prSet/>
      <dgm:spPr/>
      <dgm:t>
        <a:bodyPr/>
        <a:lstStyle/>
        <a:p>
          <a:endParaRPr lang="en-US"/>
        </a:p>
      </dgm:t>
    </dgm:pt>
    <dgm:pt modelId="{3C603261-D131-4BD5-A3C7-8FCDF81809B2}" type="sibTrans" cxnId="{928F6206-EF13-400A-A7A8-E7DDCBF5A579}">
      <dgm:prSet/>
      <dgm:spPr>
        <a:ln>
          <a:solidFill>
            <a:schemeClr val="bg1"/>
          </a:solidFill>
        </a:ln>
      </dgm:spPr>
      <dgm:t>
        <a:bodyPr/>
        <a:lstStyle/>
        <a:p>
          <a:endParaRPr lang="en-US"/>
        </a:p>
      </dgm:t>
    </dgm:pt>
    <dgm:pt modelId="{22A36A0B-7413-4854-BEB0-D322F8E10D0C}">
      <dgm:prSet/>
      <dgm:spPr>
        <a:solidFill>
          <a:schemeClr val="tx1">
            <a:lumMod val="40000"/>
            <a:lumOff val="60000"/>
          </a:schemeClr>
        </a:solidFill>
      </dgm:spPr>
      <dgm:t>
        <a:bodyPr/>
        <a:lstStyle/>
        <a:p>
          <a:r>
            <a:rPr lang="en-US" dirty="0">
              <a:solidFill>
                <a:sysClr val="windowText" lastClr="000000"/>
              </a:solidFill>
            </a:rPr>
            <a:t>Walking, hiking – 10,000 step challenge.</a:t>
          </a:r>
        </a:p>
      </dgm:t>
    </dgm:pt>
    <dgm:pt modelId="{22B89F96-A480-4AAA-8A4A-8069CB3227BD}" type="parTrans" cxnId="{CAFE2B6E-90B4-4C91-8D0E-755FC30C98EB}">
      <dgm:prSet/>
      <dgm:spPr/>
      <dgm:t>
        <a:bodyPr/>
        <a:lstStyle/>
        <a:p>
          <a:endParaRPr lang="en-US"/>
        </a:p>
      </dgm:t>
    </dgm:pt>
    <dgm:pt modelId="{1FFF612D-5778-4D5A-ACD2-AF1B34ACA4C9}" type="sibTrans" cxnId="{CAFE2B6E-90B4-4C91-8D0E-755FC30C98EB}">
      <dgm:prSet/>
      <dgm:spPr>
        <a:ln>
          <a:solidFill>
            <a:schemeClr val="bg1"/>
          </a:solidFill>
        </a:ln>
      </dgm:spPr>
      <dgm:t>
        <a:bodyPr/>
        <a:lstStyle/>
        <a:p>
          <a:endParaRPr lang="en-US"/>
        </a:p>
      </dgm:t>
    </dgm:pt>
    <dgm:pt modelId="{54BBFCA6-6726-498E-9F1B-1E7F538E31D5}">
      <dgm:prSet/>
      <dgm:spPr>
        <a:solidFill>
          <a:schemeClr val="tx1">
            <a:lumMod val="40000"/>
            <a:lumOff val="60000"/>
          </a:schemeClr>
        </a:solidFill>
      </dgm:spPr>
      <dgm:t>
        <a:bodyPr/>
        <a:lstStyle/>
        <a:p>
          <a:r>
            <a:rPr lang="en-US" dirty="0">
              <a:solidFill>
                <a:sysClr val="windowText" lastClr="000000"/>
              </a:solidFill>
            </a:rPr>
            <a:t>Biking, swimming, running, dancing, etc., apps can help track progress.</a:t>
          </a:r>
        </a:p>
      </dgm:t>
    </dgm:pt>
    <dgm:pt modelId="{20A3074A-4BC7-4E9B-AC48-7042BA39F1CE}" type="parTrans" cxnId="{C75FD8F7-CFCC-4CCD-B3AA-598B6B865181}">
      <dgm:prSet/>
      <dgm:spPr/>
      <dgm:t>
        <a:bodyPr/>
        <a:lstStyle/>
        <a:p>
          <a:endParaRPr lang="en-US"/>
        </a:p>
      </dgm:t>
    </dgm:pt>
    <dgm:pt modelId="{6DA880DC-0BFF-42E8-8F38-D324044F21DB}" type="sibTrans" cxnId="{C75FD8F7-CFCC-4CCD-B3AA-598B6B865181}">
      <dgm:prSet/>
      <dgm:spPr>
        <a:ln>
          <a:solidFill>
            <a:schemeClr val="bg1"/>
          </a:solidFill>
        </a:ln>
      </dgm:spPr>
      <dgm:t>
        <a:bodyPr/>
        <a:lstStyle/>
        <a:p>
          <a:endParaRPr lang="en-US"/>
        </a:p>
      </dgm:t>
    </dgm:pt>
    <dgm:pt modelId="{134E2A02-6716-4ED8-BC9F-D90393D81A88}">
      <dgm:prSet/>
      <dgm:spPr>
        <a:solidFill>
          <a:schemeClr val="tx1">
            <a:lumMod val="40000"/>
            <a:lumOff val="60000"/>
          </a:schemeClr>
        </a:solidFill>
      </dgm:spPr>
      <dgm:t>
        <a:bodyPr/>
        <a:lstStyle/>
        <a:p>
          <a:r>
            <a:rPr lang="en-US" dirty="0">
              <a:solidFill>
                <a:sysClr val="windowText" lastClr="000000"/>
              </a:solidFill>
            </a:rPr>
            <a:t>Check out local community recreational activities.</a:t>
          </a:r>
        </a:p>
      </dgm:t>
    </dgm:pt>
    <dgm:pt modelId="{D02678C5-DA48-454B-9C45-1586A978A4DF}" type="parTrans" cxnId="{0F4038AF-A121-4BE9-A0C4-FA308CC2032B}">
      <dgm:prSet/>
      <dgm:spPr/>
      <dgm:t>
        <a:bodyPr/>
        <a:lstStyle/>
        <a:p>
          <a:endParaRPr lang="en-US"/>
        </a:p>
      </dgm:t>
    </dgm:pt>
    <dgm:pt modelId="{C4D87237-382C-4F24-AF43-EA821DE5A0D5}" type="sibTrans" cxnId="{0F4038AF-A121-4BE9-A0C4-FA308CC2032B}">
      <dgm:prSet/>
      <dgm:spPr>
        <a:ln>
          <a:solidFill>
            <a:schemeClr val="bg1"/>
          </a:solidFill>
        </a:ln>
      </dgm:spPr>
      <dgm:t>
        <a:bodyPr/>
        <a:lstStyle/>
        <a:p>
          <a:endParaRPr lang="en-US"/>
        </a:p>
      </dgm:t>
    </dgm:pt>
    <dgm:pt modelId="{3F350AFD-617C-45AF-AD2C-E0DD3DE88ECF}">
      <dgm:prSet/>
      <dgm:spPr>
        <a:solidFill>
          <a:schemeClr val="tx1">
            <a:lumMod val="40000"/>
            <a:lumOff val="60000"/>
          </a:schemeClr>
        </a:solidFill>
      </dgm:spPr>
      <dgm:t>
        <a:bodyPr/>
        <a:lstStyle/>
        <a:p>
          <a:r>
            <a:rPr lang="en-US" dirty="0">
              <a:solidFill>
                <a:sysClr val="windowText" lastClr="000000"/>
              </a:solidFill>
            </a:rPr>
            <a:t>Daily exercise  routines.</a:t>
          </a:r>
        </a:p>
      </dgm:t>
    </dgm:pt>
    <dgm:pt modelId="{400A7B8F-6D01-46C1-84AE-DC976F551DFD}" type="parTrans" cxnId="{EE8A8D31-B791-49D3-8CFD-4BD8D67E48FB}">
      <dgm:prSet/>
      <dgm:spPr/>
      <dgm:t>
        <a:bodyPr/>
        <a:lstStyle/>
        <a:p>
          <a:endParaRPr lang="en-US"/>
        </a:p>
      </dgm:t>
    </dgm:pt>
    <dgm:pt modelId="{59630FF1-F5F5-456D-B7BE-38F36C912DC2}" type="sibTrans" cxnId="{EE8A8D31-B791-49D3-8CFD-4BD8D67E48FB}">
      <dgm:prSet/>
      <dgm:spPr/>
      <dgm:t>
        <a:bodyPr/>
        <a:lstStyle/>
        <a:p>
          <a:endParaRPr lang="en-US"/>
        </a:p>
      </dgm:t>
    </dgm:pt>
    <dgm:pt modelId="{5702ED63-BD90-4071-B277-EE266B833027}" type="pres">
      <dgm:prSet presAssocID="{5D6AACDC-CA04-4CB4-BC61-5998A9C86FE7}" presName="Name0" presStyleCnt="0">
        <dgm:presLayoutVars>
          <dgm:dir/>
          <dgm:resizeHandles val="exact"/>
        </dgm:presLayoutVars>
      </dgm:prSet>
      <dgm:spPr/>
    </dgm:pt>
    <dgm:pt modelId="{FAD7EEAC-7E01-4ADF-9B96-6F19754DB7A0}" type="pres">
      <dgm:prSet presAssocID="{00902BF9-111D-4107-A182-C16FF788E6EF}" presName="parTxOnly" presStyleLbl="node1" presStyleIdx="0" presStyleCnt="5">
        <dgm:presLayoutVars>
          <dgm:bulletEnabled val="1"/>
        </dgm:presLayoutVars>
      </dgm:prSet>
      <dgm:spPr/>
    </dgm:pt>
    <dgm:pt modelId="{647B34A9-C9E2-4B93-B68E-A16610A427E2}" type="pres">
      <dgm:prSet presAssocID="{3C603261-D131-4BD5-A3C7-8FCDF81809B2}" presName="parSpace" presStyleCnt="0"/>
      <dgm:spPr/>
    </dgm:pt>
    <dgm:pt modelId="{5F7D4E98-0E07-4628-BDFB-1E911428D712}" type="pres">
      <dgm:prSet presAssocID="{22A36A0B-7413-4854-BEB0-D322F8E10D0C}" presName="parTxOnly" presStyleLbl="node1" presStyleIdx="1" presStyleCnt="5">
        <dgm:presLayoutVars>
          <dgm:bulletEnabled val="1"/>
        </dgm:presLayoutVars>
      </dgm:prSet>
      <dgm:spPr/>
    </dgm:pt>
    <dgm:pt modelId="{D025B549-A429-4E17-9C61-3E7EC88BE572}" type="pres">
      <dgm:prSet presAssocID="{1FFF612D-5778-4D5A-ACD2-AF1B34ACA4C9}" presName="parSpace" presStyleCnt="0"/>
      <dgm:spPr/>
    </dgm:pt>
    <dgm:pt modelId="{CE6E7AD0-2314-44B9-98C1-012265DC44CA}" type="pres">
      <dgm:prSet presAssocID="{54BBFCA6-6726-498E-9F1B-1E7F538E31D5}" presName="parTxOnly" presStyleLbl="node1" presStyleIdx="2" presStyleCnt="5">
        <dgm:presLayoutVars>
          <dgm:bulletEnabled val="1"/>
        </dgm:presLayoutVars>
      </dgm:prSet>
      <dgm:spPr/>
    </dgm:pt>
    <dgm:pt modelId="{CD3959D5-2C0B-4E04-98A6-3879D965B12F}" type="pres">
      <dgm:prSet presAssocID="{6DA880DC-0BFF-42E8-8F38-D324044F21DB}" presName="parSpace" presStyleCnt="0"/>
      <dgm:spPr/>
    </dgm:pt>
    <dgm:pt modelId="{6F3A722A-0C5D-47A6-B7D6-077DC49E6168}" type="pres">
      <dgm:prSet presAssocID="{134E2A02-6716-4ED8-BC9F-D90393D81A88}" presName="parTxOnly" presStyleLbl="node1" presStyleIdx="3" presStyleCnt="5">
        <dgm:presLayoutVars>
          <dgm:bulletEnabled val="1"/>
        </dgm:presLayoutVars>
      </dgm:prSet>
      <dgm:spPr/>
    </dgm:pt>
    <dgm:pt modelId="{A833C48D-B78D-47EA-A71C-6E1A8F2AD4D9}" type="pres">
      <dgm:prSet presAssocID="{C4D87237-382C-4F24-AF43-EA821DE5A0D5}" presName="parSpace" presStyleCnt="0"/>
      <dgm:spPr/>
    </dgm:pt>
    <dgm:pt modelId="{4D10BD71-C3CD-4A9C-BDD3-A2EDF4EEA6E9}" type="pres">
      <dgm:prSet presAssocID="{3F350AFD-617C-45AF-AD2C-E0DD3DE88ECF}" presName="parTxOnly" presStyleLbl="node1" presStyleIdx="4" presStyleCnt="5">
        <dgm:presLayoutVars>
          <dgm:bulletEnabled val="1"/>
        </dgm:presLayoutVars>
      </dgm:prSet>
      <dgm:spPr/>
    </dgm:pt>
  </dgm:ptLst>
  <dgm:cxnLst>
    <dgm:cxn modelId="{928F6206-EF13-400A-A7A8-E7DDCBF5A579}" srcId="{5D6AACDC-CA04-4CB4-BC61-5998A9C86FE7}" destId="{00902BF9-111D-4107-A182-C16FF788E6EF}" srcOrd="0" destOrd="0" parTransId="{95D5E4B0-6869-4C3E-8315-C8014FD284C8}" sibTransId="{3C603261-D131-4BD5-A3C7-8FCDF81809B2}"/>
    <dgm:cxn modelId="{EDC4B60A-92E8-435B-8B1A-5AB21665B219}" type="presOf" srcId="{134E2A02-6716-4ED8-BC9F-D90393D81A88}" destId="{6F3A722A-0C5D-47A6-B7D6-077DC49E6168}" srcOrd="0" destOrd="0" presId="urn:microsoft.com/office/officeart/2005/8/layout/hChevron3"/>
    <dgm:cxn modelId="{95A8FB11-5BC6-46B5-A9C9-E8ABF309C388}" type="presOf" srcId="{3F350AFD-617C-45AF-AD2C-E0DD3DE88ECF}" destId="{4D10BD71-C3CD-4A9C-BDD3-A2EDF4EEA6E9}" srcOrd="0" destOrd="0" presId="urn:microsoft.com/office/officeart/2005/8/layout/hChevron3"/>
    <dgm:cxn modelId="{DF382414-EB11-45A6-B4D1-EA9B62FBF4EC}" type="presOf" srcId="{22A36A0B-7413-4854-BEB0-D322F8E10D0C}" destId="{5F7D4E98-0E07-4628-BDFB-1E911428D712}" srcOrd="0" destOrd="0" presId="urn:microsoft.com/office/officeart/2005/8/layout/hChevron3"/>
    <dgm:cxn modelId="{EE8A8D31-B791-49D3-8CFD-4BD8D67E48FB}" srcId="{5D6AACDC-CA04-4CB4-BC61-5998A9C86FE7}" destId="{3F350AFD-617C-45AF-AD2C-E0DD3DE88ECF}" srcOrd="4" destOrd="0" parTransId="{400A7B8F-6D01-46C1-84AE-DC976F551DFD}" sibTransId="{59630FF1-F5F5-456D-B7BE-38F36C912DC2}"/>
    <dgm:cxn modelId="{5BEB425B-E4AE-483E-8480-35E35C3E64BD}" type="presOf" srcId="{00902BF9-111D-4107-A182-C16FF788E6EF}" destId="{FAD7EEAC-7E01-4ADF-9B96-6F19754DB7A0}" srcOrd="0" destOrd="0" presId="urn:microsoft.com/office/officeart/2005/8/layout/hChevron3"/>
    <dgm:cxn modelId="{CAFE2B6E-90B4-4C91-8D0E-755FC30C98EB}" srcId="{5D6AACDC-CA04-4CB4-BC61-5998A9C86FE7}" destId="{22A36A0B-7413-4854-BEB0-D322F8E10D0C}" srcOrd="1" destOrd="0" parTransId="{22B89F96-A480-4AAA-8A4A-8069CB3227BD}" sibTransId="{1FFF612D-5778-4D5A-ACD2-AF1B34ACA4C9}"/>
    <dgm:cxn modelId="{96BDF281-AE3A-4D23-B288-7D4B9951638A}" type="presOf" srcId="{54BBFCA6-6726-498E-9F1B-1E7F538E31D5}" destId="{CE6E7AD0-2314-44B9-98C1-012265DC44CA}" srcOrd="0" destOrd="0" presId="urn:microsoft.com/office/officeart/2005/8/layout/hChevron3"/>
    <dgm:cxn modelId="{0F4038AF-A121-4BE9-A0C4-FA308CC2032B}" srcId="{5D6AACDC-CA04-4CB4-BC61-5998A9C86FE7}" destId="{134E2A02-6716-4ED8-BC9F-D90393D81A88}" srcOrd="3" destOrd="0" parTransId="{D02678C5-DA48-454B-9C45-1586A978A4DF}" sibTransId="{C4D87237-382C-4F24-AF43-EA821DE5A0D5}"/>
    <dgm:cxn modelId="{F3301AE6-C568-4F28-BBA9-CC69A4200DD2}" type="presOf" srcId="{5D6AACDC-CA04-4CB4-BC61-5998A9C86FE7}" destId="{5702ED63-BD90-4071-B277-EE266B833027}" srcOrd="0" destOrd="0" presId="urn:microsoft.com/office/officeart/2005/8/layout/hChevron3"/>
    <dgm:cxn modelId="{C75FD8F7-CFCC-4CCD-B3AA-598B6B865181}" srcId="{5D6AACDC-CA04-4CB4-BC61-5998A9C86FE7}" destId="{54BBFCA6-6726-498E-9F1B-1E7F538E31D5}" srcOrd="2" destOrd="0" parTransId="{20A3074A-4BC7-4E9B-AC48-7042BA39F1CE}" sibTransId="{6DA880DC-0BFF-42E8-8F38-D324044F21DB}"/>
    <dgm:cxn modelId="{5056E588-9C9B-4433-B1ED-14309EED4BF1}" type="presParOf" srcId="{5702ED63-BD90-4071-B277-EE266B833027}" destId="{FAD7EEAC-7E01-4ADF-9B96-6F19754DB7A0}" srcOrd="0" destOrd="0" presId="urn:microsoft.com/office/officeart/2005/8/layout/hChevron3"/>
    <dgm:cxn modelId="{6634B409-F0DF-4720-AD8F-49CE58E55788}" type="presParOf" srcId="{5702ED63-BD90-4071-B277-EE266B833027}" destId="{647B34A9-C9E2-4B93-B68E-A16610A427E2}" srcOrd="1" destOrd="0" presId="urn:microsoft.com/office/officeart/2005/8/layout/hChevron3"/>
    <dgm:cxn modelId="{40DFF306-9689-41BC-BACC-A5EF30F20814}" type="presParOf" srcId="{5702ED63-BD90-4071-B277-EE266B833027}" destId="{5F7D4E98-0E07-4628-BDFB-1E911428D712}" srcOrd="2" destOrd="0" presId="urn:microsoft.com/office/officeart/2005/8/layout/hChevron3"/>
    <dgm:cxn modelId="{11DD0AC8-D7E1-462D-B71D-5C396B242C45}" type="presParOf" srcId="{5702ED63-BD90-4071-B277-EE266B833027}" destId="{D025B549-A429-4E17-9C61-3E7EC88BE572}" srcOrd="3" destOrd="0" presId="urn:microsoft.com/office/officeart/2005/8/layout/hChevron3"/>
    <dgm:cxn modelId="{DA89EF40-5EB5-437A-BA5E-422A58C3FA11}" type="presParOf" srcId="{5702ED63-BD90-4071-B277-EE266B833027}" destId="{CE6E7AD0-2314-44B9-98C1-012265DC44CA}" srcOrd="4" destOrd="0" presId="urn:microsoft.com/office/officeart/2005/8/layout/hChevron3"/>
    <dgm:cxn modelId="{6C2E28B4-337F-464D-886C-F4248846C5BE}" type="presParOf" srcId="{5702ED63-BD90-4071-B277-EE266B833027}" destId="{CD3959D5-2C0B-4E04-98A6-3879D965B12F}" srcOrd="5" destOrd="0" presId="urn:microsoft.com/office/officeart/2005/8/layout/hChevron3"/>
    <dgm:cxn modelId="{F97904E5-9E75-4BC0-9B6A-BE345F0DF130}" type="presParOf" srcId="{5702ED63-BD90-4071-B277-EE266B833027}" destId="{6F3A722A-0C5D-47A6-B7D6-077DC49E6168}" srcOrd="6" destOrd="0" presId="urn:microsoft.com/office/officeart/2005/8/layout/hChevron3"/>
    <dgm:cxn modelId="{5B4C72CA-B64A-4DBA-A278-5BFC77F03ED0}" type="presParOf" srcId="{5702ED63-BD90-4071-B277-EE266B833027}" destId="{A833C48D-B78D-47EA-A71C-6E1A8F2AD4D9}" srcOrd="7" destOrd="0" presId="urn:microsoft.com/office/officeart/2005/8/layout/hChevron3"/>
    <dgm:cxn modelId="{3C28948D-409C-4E28-BDFF-7F0F49E14197}" type="presParOf" srcId="{5702ED63-BD90-4071-B277-EE266B833027}" destId="{4D10BD71-C3CD-4A9C-BDD3-A2EDF4EEA6E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45FAE-91D8-4E95-941A-E053A2AB0165}"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E50C5793-2C28-4C73-B268-E49E096AB877}">
      <dgm:prSet phldrT="[Text]" custT="1"/>
      <dgm:spPr/>
      <dgm:t>
        <a:bodyPr/>
        <a:lstStyle/>
        <a:p>
          <a:pPr>
            <a:buFont typeface="Wingdings" panose="05000000000000000000" pitchFamily="2" charset="2"/>
            <a:buChar char="§"/>
          </a:pPr>
          <a:r>
            <a:rPr lang="en-US" sz="1400" b="1" dirty="0">
              <a:solidFill>
                <a:schemeClr val="accent5"/>
              </a:solidFill>
            </a:rPr>
            <a:t>Learning to cook or cook something new. </a:t>
          </a:r>
          <a:endParaRPr lang="en-US" sz="1400" dirty="0">
            <a:solidFill>
              <a:schemeClr val="accent5"/>
            </a:solidFill>
          </a:endParaRPr>
        </a:p>
      </dgm:t>
    </dgm:pt>
    <dgm:pt modelId="{FC47C1C7-E956-4331-A9A9-ADD19648074A}" type="parTrans" cxnId="{8AEA68C8-7C06-471A-B058-66F2B1F9CC12}">
      <dgm:prSet/>
      <dgm:spPr/>
      <dgm:t>
        <a:bodyPr/>
        <a:lstStyle/>
        <a:p>
          <a:endParaRPr lang="en-US"/>
        </a:p>
      </dgm:t>
    </dgm:pt>
    <dgm:pt modelId="{0863D629-2692-4D74-A194-B47171346992}" type="sibTrans" cxnId="{8AEA68C8-7C06-471A-B058-66F2B1F9CC12}">
      <dgm:prSet/>
      <dgm:spPr/>
      <dgm:t>
        <a:bodyPr/>
        <a:lstStyle/>
        <a:p>
          <a:endParaRPr lang="en-US"/>
        </a:p>
      </dgm:t>
    </dgm:pt>
    <dgm:pt modelId="{C4F3A9F2-5A40-4FA7-8058-0FD05158A041}">
      <dgm:prSet custT="1"/>
      <dgm:spPr/>
      <dgm:t>
        <a:bodyPr/>
        <a:lstStyle/>
        <a:p>
          <a:r>
            <a:rPr lang="en-US" sz="1400" b="1" kern="1200" dirty="0">
              <a:solidFill>
                <a:srgbClr val="000000"/>
              </a:solidFill>
              <a:latin typeface="Arial"/>
              <a:ea typeface="+mn-ea"/>
              <a:cs typeface="+mn-cs"/>
            </a:rPr>
            <a:t>Taking on a new responsibility at school or at home. </a:t>
          </a:r>
        </a:p>
      </dgm:t>
    </dgm:pt>
    <dgm:pt modelId="{F7E9BBE7-C0E6-4829-AC34-E318840701E4}" type="parTrans" cxnId="{620420E2-489F-4D6A-AC3A-098D4EE58B16}">
      <dgm:prSet/>
      <dgm:spPr/>
      <dgm:t>
        <a:bodyPr/>
        <a:lstStyle/>
        <a:p>
          <a:endParaRPr lang="en-US"/>
        </a:p>
      </dgm:t>
    </dgm:pt>
    <dgm:pt modelId="{1592E006-1853-49BF-8B36-8236F6F8CD83}" type="sibTrans" cxnId="{620420E2-489F-4D6A-AC3A-098D4EE58B16}">
      <dgm:prSet/>
      <dgm:spPr/>
      <dgm:t>
        <a:bodyPr/>
        <a:lstStyle/>
        <a:p>
          <a:endParaRPr lang="en-US"/>
        </a:p>
      </dgm:t>
    </dgm:pt>
    <dgm:pt modelId="{87E25C04-2375-4AD1-9C9D-35CC0E962B17}">
      <dgm:prSet custT="1"/>
      <dgm:spPr/>
      <dgm:t>
        <a:bodyPr/>
        <a:lstStyle/>
        <a:p>
          <a:r>
            <a:rPr lang="en-US" sz="1400" b="1" kern="1200" dirty="0">
              <a:solidFill>
                <a:srgbClr val="000000"/>
              </a:solidFill>
              <a:latin typeface="Arial"/>
              <a:ea typeface="+mn-ea"/>
              <a:cs typeface="+mn-cs"/>
            </a:rPr>
            <a:t>Work on a do-it-yourself (DIY) project! YouTube can help!</a:t>
          </a:r>
        </a:p>
      </dgm:t>
    </dgm:pt>
    <dgm:pt modelId="{E5A81D8F-A050-4D69-9016-FEB6B52E50A5}" type="parTrans" cxnId="{5A3C2D44-C888-4F2B-BB45-A81344081B30}">
      <dgm:prSet/>
      <dgm:spPr/>
      <dgm:t>
        <a:bodyPr/>
        <a:lstStyle/>
        <a:p>
          <a:endParaRPr lang="en-US"/>
        </a:p>
      </dgm:t>
    </dgm:pt>
    <dgm:pt modelId="{36234014-C1BD-499A-9051-F6EC80C78216}" type="sibTrans" cxnId="{5A3C2D44-C888-4F2B-BB45-A81344081B30}">
      <dgm:prSet/>
      <dgm:spPr/>
      <dgm:t>
        <a:bodyPr/>
        <a:lstStyle/>
        <a:p>
          <a:endParaRPr lang="en-US"/>
        </a:p>
      </dgm:t>
    </dgm:pt>
    <dgm:pt modelId="{FC22ECF8-9AEF-4164-89A2-B55BFBA76618}">
      <dgm:prSet custT="1"/>
      <dgm:spPr/>
      <dgm:t>
        <a:bodyPr/>
        <a:lstStyle/>
        <a:p>
          <a:r>
            <a:rPr lang="en-US" sz="1300" b="1" kern="1200" dirty="0">
              <a:solidFill>
                <a:srgbClr val="000000"/>
              </a:solidFill>
              <a:latin typeface="Arial"/>
              <a:ea typeface="+mn-ea"/>
              <a:cs typeface="+mn-cs"/>
            </a:rPr>
            <a:t>New hobbies that challenge you, such as writing a blog or learning to paint.</a:t>
          </a:r>
        </a:p>
      </dgm:t>
    </dgm:pt>
    <dgm:pt modelId="{EB4AB2FC-EEDC-48B1-A19B-80E5FCADF75F}" type="parTrans" cxnId="{BD5B0941-E9F8-443E-8F91-AAE960792ECF}">
      <dgm:prSet/>
      <dgm:spPr/>
      <dgm:t>
        <a:bodyPr/>
        <a:lstStyle/>
        <a:p>
          <a:endParaRPr lang="en-US"/>
        </a:p>
      </dgm:t>
    </dgm:pt>
    <dgm:pt modelId="{BCCBDC12-9801-4889-A79A-FD49E16B63DC}" type="sibTrans" cxnId="{BD5B0941-E9F8-443E-8F91-AAE960792ECF}">
      <dgm:prSet/>
      <dgm:spPr/>
      <dgm:t>
        <a:bodyPr/>
        <a:lstStyle/>
        <a:p>
          <a:endParaRPr lang="en-US"/>
        </a:p>
      </dgm:t>
    </dgm:pt>
    <dgm:pt modelId="{BF8972BA-C1F9-4150-8D02-EB39330BD7A7}" type="pres">
      <dgm:prSet presAssocID="{23445FAE-91D8-4E95-941A-E053A2AB0165}" presName="Name0" presStyleCnt="0">
        <dgm:presLayoutVars>
          <dgm:chMax/>
          <dgm:chPref/>
          <dgm:dir/>
        </dgm:presLayoutVars>
      </dgm:prSet>
      <dgm:spPr/>
    </dgm:pt>
    <dgm:pt modelId="{DA959AF3-E787-499A-8619-FD6E3F5A821E}" type="pres">
      <dgm:prSet presAssocID="{E50C5793-2C28-4C73-B268-E49E096AB877}" presName="composite" presStyleCnt="0">
        <dgm:presLayoutVars>
          <dgm:chMax val="1"/>
          <dgm:chPref val="1"/>
        </dgm:presLayoutVars>
      </dgm:prSet>
      <dgm:spPr/>
    </dgm:pt>
    <dgm:pt modelId="{0B6098C1-465A-4D3F-9AFB-FB0C7E999248}" type="pres">
      <dgm:prSet presAssocID="{E50C5793-2C28-4C73-B268-E49E096AB877}" presName="Accent" presStyleLbl="trAlignAcc1" presStyleIdx="0" presStyleCnt="4" custLinFactNeighborX="0">
        <dgm:presLayoutVars>
          <dgm:chMax val="0"/>
          <dgm:chPref val="0"/>
        </dgm:presLayoutVars>
      </dgm:prSet>
      <dgm:spPr/>
    </dgm:pt>
    <dgm:pt modelId="{9BE68CFC-135B-4342-946A-EA93570D5BD9}" type="pres">
      <dgm:prSet presAssocID="{E50C5793-2C28-4C73-B268-E49E096AB877}" presName="Image" presStyleLbl="alignImgPlace1" presStyleIdx="0" presStyleCnt="4" custScaleY="81719" custLinFactNeighborY="-8690">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F0D38AA-6684-46A6-ACAD-38A5FA087615}" type="pres">
      <dgm:prSet presAssocID="{E50C5793-2C28-4C73-B268-E49E096AB877}" presName="ChildComposite" presStyleCnt="0"/>
      <dgm:spPr/>
    </dgm:pt>
    <dgm:pt modelId="{B41E6786-990F-4069-9956-FE9A11A79C82}" type="pres">
      <dgm:prSet presAssocID="{E50C5793-2C28-4C73-B268-E49E096AB877}" presName="Child" presStyleLbl="node1" presStyleIdx="0" presStyleCnt="0">
        <dgm:presLayoutVars>
          <dgm:chMax val="0"/>
          <dgm:chPref val="0"/>
          <dgm:bulletEnabled val="1"/>
        </dgm:presLayoutVars>
      </dgm:prSet>
      <dgm:spPr/>
    </dgm:pt>
    <dgm:pt modelId="{F619E67D-EF10-4298-A005-A97DA7D9D674}" type="pres">
      <dgm:prSet presAssocID="{E50C5793-2C28-4C73-B268-E49E096AB877}" presName="Parent" presStyleLbl="revTx" presStyleIdx="0" presStyleCnt="4" custScaleY="113992" custLinFactNeighborX="0" custLinFactNeighborY="-8372">
        <dgm:presLayoutVars>
          <dgm:chMax val="1"/>
          <dgm:chPref val="0"/>
          <dgm:bulletEnabled val="1"/>
        </dgm:presLayoutVars>
      </dgm:prSet>
      <dgm:spPr/>
    </dgm:pt>
    <dgm:pt modelId="{9F407072-7793-4375-BDDC-708E7A5C43BA}" type="pres">
      <dgm:prSet presAssocID="{0863D629-2692-4D74-A194-B47171346992}" presName="sibTrans" presStyleCnt="0"/>
      <dgm:spPr/>
    </dgm:pt>
    <dgm:pt modelId="{26C8C561-7DBD-4BEB-B9A1-353CF8532DB6}" type="pres">
      <dgm:prSet presAssocID="{C4F3A9F2-5A40-4FA7-8058-0FD05158A041}" presName="composite" presStyleCnt="0">
        <dgm:presLayoutVars>
          <dgm:chMax val="1"/>
          <dgm:chPref val="1"/>
        </dgm:presLayoutVars>
      </dgm:prSet>
      <dgm:spPr/>
    </dgm:pt>
    <dgm:pt modelId="{FE13EDBD-AD50-40D2-B533-D25044E5C7C1}" type="pres">
      <dgm:prSet presAssocID="{C4F3A9F2-5A40-4FA7-8058-0FD05158A041}" presName="Accent" presStyleLbl="trAlignAcc1" presStyleIdx="1" presStyleCnt="4">
        <dgm:presLayoutVars>
          <dgm:chMax val="0"/>
          <dgm:chPref val="0"/>
        </dgm:presLayoutVars>
      </dgm:prSet>
      <dgm:spPr/>
    </dgm:pt>
    <dgm:pt modelId="{02E0C474-1A4B-45E7-AEA8-558C92AFA06A}" type="pres">
      <dgm:prSet presAssocID="{C4F3A9F2-5A40-4FA7-8058-0FD05158A041}" presName="Image" presStyleLbl="alignImgPlace1" presStyleIdx="1" presStyleCnt="4" custScaleY="81719" custLinFactNeighborY="-8690">
        <dgm:presLayoutVars>
          <dgm:chMax val="0"/>
          <dgm:chPref val="0"/>
        </dgm:presLayoutVars>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305"/>
          </a:stretch>
        </a:blipFill>
      </dgm:spPr>
    </dgm:pt>
    <dgm:pt modelId="{E96B7806-F4F3-4CC5-8995-2ADD07F22184}" type="pres">
      <dgm:prSet presAssocID="{C4F3A9F2-5A40-4FA7-8058-0FD05158A041}" presName="ChildComposite" presStyleCnt="0"/>
      <dgm:spPr/>
    </dgm:pt>
    <dgm:pt modelId="{D184B704-9ACA-4927-9437-7AA74D602BC5}" type="pres">
      <dgm:prSet presAssocID="{C4F3A9F2-5A40-4FA7-8058-0FD05158A041}" presName="Child" presStyleLbl="node1" presStyleIdx="0" presStyleCnt="0">
        <dgm:presLayoutVars>
          <dgm:chMax val="0"/>
          <dgm:chPref val="0"/>
          <dgm:bulletEnabled val="1"/>
        </dgm:presLayoutVars>
      </dgm:prSet>
      <dgm:spPr/>
    </dgm:pt>
    <dgm:pt modelId="{5BAF936D-E294-4376-B45F-E46973F3C7BC}" type="pres">
      <dgm:prSet presAssocID="{C4F3A9F2-5A40-4FA7-8058-0FD05158A041}" presName="Parent" presStyleLbl="revTx" presStyleIdx="1" presStyleCnt="4" custScaleY="113992" custLinFactNeighborY="-4186">
        <dgm:presLayoutVars>
          <dgm:chMax val="1"/>
          <dgm:chPref val="0"/>
          <dgm:bulletEnabled val="1"/>
        </dgm:presLayoutVars>
      </dgm:prSet>
      <dgm:spPr/>
    </dgm:pt>
    <dgm:pt modelId="{555F898A-0BD9-4D19-A716-C672C4B22AA4}" type="pres">
      <dgm:prSet presAssocID="{1592E006-1853-49BF-8B36-8236F6F8CD83}" presName="sibTrans" presStyleCnt="0"/>
      <dgm:spPr/>
    </dgm:pt>
    <dgm:pt modelId="{95C4CDBC-7F40-4164-9559-48EAF3AB2920}" type="pres">
      <dgm:prSet presAssocID="{87E25C04-2375-4AD1-9C9D-35CC0E962B17}" presName="composite" presStyleCnt="0">
        <dgm:presLayoutVars>
          <dgm:chMax val="1"/>
          <dgm:chPref val="1"/>
        </dgm:presLayoutVars>
      </dgm:prSet>
      <dgm:spPr/>
    </dgm:pt>
    <dgm:pt modelId="{9DA612EE-CF30-4FA7-9C89-3ED1E0FF64A0}" type="pres">
      <dgm:prSet presAssocID="{87E25C04-2375-4AD1-9C9D-35CC0E962B17}" presName="Accent" presStyleLbl="trAlignAcc1" presStyleIdx="2" presStyleCnt="4">
        <dgm:presLayoutVars>
          <dgm:chMax val="0"/>
          <dgm:chPref val="0"/>
        </dgm:presLayoutVars>
      </dgm:prSet>
      <dgm:spPr/>
    </dgm:pt>
    <dgm:pt modelId="{9CC3F4B8-6EE0-412B-B9D6-4AB5590F5D06}" type="pres">
      <dgm:prSet presAssocID="{87E25C04-2375-4AD1-9C9D-35CC0E962B17}" presName="Image" presStyleLbl="alignImgPlace1" presStyleIdx="2" presStyleCnt="4" custScaleY="81719" custLinFactNeighborY="-8690">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294EBB0-1F9A-42CA-ACAB-5D1FA7448C19}" type="pres">
      <dgm:prSet presAssocID="{87E25C04-2375-4AD1-9C9D-35CC0E962B17}" presName="ChildComposite" presStyleCnt="0"/>
      <dgm:spPr/>
    </dgm:pt>
    <dgm:pt modelId="{1DEE8A6C-6F02-4423-8848-974DCBFA3A94}" type="pres">
      <dgm:prSet presAssocID="{87E25C04-2375-4AD1-9C9D-35CC0E962B17}" presName="Child" presStyleLbl="node1" presStyleIdx="0" presStyleCnt="0">
        <dgm:presLayoutVars>
          <dgm:chMax val="0"/>
          <dgm:chPref val="0"/>
          <dgm:bulletEnabled val="1"/>
        </dgm:presLayoutVars>
      </dgm:prSet>
      <dgm:spPr/>
    </dgm:pt>
    <dgm:pt modelId="{D116F943-C7E3-4519-834B-E8B2D467C79B}" type="pres">
      <dgm:prSet presAssocID="{87E25C04-2375-4AD1-9C9D-35CC0E962B17}" presName="Parent" presStyleLbl="revTx" presStyleIdx="2" presStyleCnt="4" custScaleY="113992" custLinFactNeighborY="-8372">
        <dgm:presLayoutVars>
          <dgm:chMax val="1"/>
          <dgm:chPref val="0"/>
          <dgm:bulletEnabled val="1"/>
        </dgm:presLayoutVars>
      </dgm:prSet>
      <dgm:spPr/>
    </dgm:pt>
    <dgm:pt modelId="{BF249F1D-E482-42C6-A2D8-0C693AB36173}" type="pres">
      <dgm:prSet presAssocID="{36234014-C1BD-499A-9051-F6EC80C78216}" presName="sibTrans" presStyleCnt="0"/>
      <dgm:spPr/>
    </dgm:pt>
    <dgm:pt modelId="{C415684E-04AB-445B-BEE9-CC171154572A}" type="pres">
      <dgm:prSet presAssocID="{FC22ECF8-9AEF-4164-89A2-B55BFBA76618}" presName="composite" presStyleCnt="0">
        <dgm:presLayoutVars>
          <dgm:chMax val="1"/>
          <dgm:chPref val="1"/>
        </dgm:presLayoutVars>
      </dgm:prSet>
      <dgm:spPr/>
    </dgm:pt>
    <dgm:pt modelId="{56E172E3-5A1C-4EE6-B24D-998F1F34B756}" type="pres">
      <dgm:prSet presAssocID="{FC22ECF8-9AEF-4164-89A2-B55BFBA76618}" presName="Accent" presStyleLbl="trAlignAcc1" presStyleIdx="3" presStyleCnt="4">
        <dgm:presLayoutVars>
          <dgm:chMax val="0"/>
          <dgm:chPref val="0"/>
        </dgm:presLayoutVars>
      </dgm:prSet>
      <dgm:spPr/>
    </dgm:pt>
    <dgm:pt modelId="{2622A5C1-0E44-4551-ACD1-646A0C325834}" type="pres">
      <dgm:prSet presAssocID="{FC22ECF8-9AEF-4164-89A2-B55BFBA76618}" presName="Image" presStyleLbl="alignImgPlace1" presStyleIdx="3" presStyleCnt="4" custScaleY="81719" custLinFactNeighborY="-8690">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0B5A8610-E898-4106-9417-CEB8F9DF17AE}" type="pres">
      <dgm:prSet presAssocID="{FC22ECF8-9AEF-4164-89A2-B55BFBA76618}" presName="ChildComposite" presStyleCnt="0"/>
      <dgm:spPr/>
    </dgm:pt>
    <dgm:pt modelId="{7BB428E7-1342-4BB4-BA9E-AABF5BB47BA8}" type="pres">
      <dgm:prSet presAssocID="{FC22ECF8-9AEF-4164-89A2-B55BFBA76618}" presName="Child" presStyleLbl="node1" presStyleIdx="0" presStyleCnt="0">
        <dgm:presLayoutVars>
          <dgm:chMax val="0"/>
          <dgm:chPref val="0"/>
          <dgm:bulletEnabled val="1"/>
        </dgm:presLayoutVars>
      </dgm:prSet>
      <dgm:spPr/>
    </dgm:pt>
    <dgm:pt modelId="{87B856D8-8387-46BA-99EF-BEE638E7CA2B}" type="pres">
      <dgm:prSet presAssocID="{FC22ECF8-9AEF-4164-89A2-B55BFBA76618}" presName="Parent" presStyleLbl="revTx" presStyleIdx="3" presStyleCnt="4" custLinFactNeighborY="-12480">
        <dgm:presLayoutVars>
          <dgm:chMax val="1"/>
          <dgm:chPref val="0"/>
          <dgm:bulletEnabled val="1"/>
        </dgm:presLayoutVars>
      </dgm:prSet>
      <dgm:spPr/>
    </dgm:pt>
  </dgm:ptLst>
  <dgm:cxnLst>
    <dgm:cxn modelId="{2C4BA518-CDD1-46C2-9A7B-9E107D92519F}" type="presOf" srcId="{C4F3A9F2-5A40-4FA7-8058-0FD05158A041}" destId="{5BAF936D-E294-4376-B45F-E46973F3C7BC}" srcOrd="0" destOrd="0" presId="urn:microsoft.com/office/officeart/2008/layout/CaptionedPictures"/>
    <dgm:cxn modelId="{1B87EE3B-34CE-4452-84E3-46693BA349A3}" type="presOf" srcId="{FC22ECF8-9AEF-4164-89A2-B55BFBA76618}" destId="{87B856D8-8387-46BA-99EF-BEE638E7CA2B}" srcOrd="0" destOrd="0" presId="urn:microsoft.com/office/officeart/2008/layout/CaptionedPictures"/>
    <dgm:cxn modelId="{BD5B0941-E9F8-443E-8F91-AAE960792ECF}" srcId="{23445FAE-91D8-4E95-941A-E053A2AB0165}" destId="{FC22ECF8-9AEF-4164-89A2-B55BFBA76618}" srcOrd="3" destOrd="0" parTransId="{EB4AB2FC-EEDC-48B1-A19B-80E5FCADF75F}" sibTransId="{BCCBDC12-9801-4889-A79A-FD49E16B63DC}"/>
    <dgm:cxn modelId="{5A3C2D44-C888-4F2B-BB45-A81344081B30}" srcId="{23445FAE-91D8-4E95-941A-E053A2AB0165}" destId="{87E25C04-2375-4AD1-9C9D-35CC0E962B17}" srcOrd="2" destOrd="0" parTransId="{E5A81D8F-A050-4D69-9016-FEB6B52E50A5}" sibTransId="{36234014-C1BD-499A-9051-F6EC80C78216}"/>
    <dgm:cxn modelId="{29863286-F9FE-4879-A7E4-C972480FDBFE}" type="presOf" srcId="{23445FAE-91D8-4E95-941A-E053A2AB0165}" destId="{BF8972BA-C1F9-4150-8D02-EB39330BD7A7}" srcOrd="0" destOrd="0" presId="urn:microsoft.com/office/officeart/2008/layout/CaptionedPictures"/>
    <dgm:cxn modelId="{7BC1539F-B977-44EE-8D94-EDA62871EEBF}" type="presOf" srcId="{E50C5793-2C28-4C73-B268-E49E096AB877}" destId="{F619E67D-EF10-4298-A005-A97DA7D9D674}" srcOrd="0" destOrd="0" presId="urn:microsoft.com/office/officeart/2008/layout/CaptionedPictures"/>
    <dgm:cxn modelId="{8AEA68C8-7C06-471A-B058-66F2B1F9CC12}" srcId="{23445FAE-91D8-4E95-941A-E053A2AB0165}" destId="{E50C5793-2C28-4C73-B268-E49E096AB877}" srcOrd="0" destOrd="0" parTransId="{FC47C1C7-E956-4331-A9A9-ADD19648074A}" sibTransId="{0863D629-2692-4D74-A194-B47171346992}"/>
    <dgm:cxn modelId="{620420E2-489F-4D6A-AC3A-098D4EE58B16}" srcId="{23445FAE-91D8-4E95-941A-E053A2AB0165}" destId="{C4F3A9F2-5A40-4FA7-8058-0FD05158A041}" srcOrd="1" destOrd="0" parTransId="{F7E9BBE7-C0E6-4829-AC34-E318840701E4}" sibTransId="{1592E006-1853-49BF-8B36-8236F6F8CD83}"/>
    <dgm:cxn modelId="{3CA675F3-018A-42AE-9BD0-48B061B59BC5}" type="presOf" srcId="{87E25C04-2375-4AD1-9C9D-35CC0E962B17}" destId="{D116F943-C7E3-4519-834B-E8B2D467C79B}" srcOrd="0" destOrd="0" presId="urn:microsoft.com/office/officeart/2008/layout/CaptionedPictures"/>
    <dgm:cxn modelId="{A893CBDB-EE14-46B1-8BFD-458FF6F37FE1}" type="presParOf" srcId="{BF8972BA-C1F9-4150-8D02-EB39330BD7A7}" destId="{DA959AF3-E787-499A-8619-FD6E3F5A821E}" srcOrd="0" destOrd="0" presId="urn:microsoft.com/office/officeart/2008/layout/CaptionedPictures"/>
    <dgm:cxn modelId="{6119CD7E-D133-4D63-9F0B-85C987346456}" type="presParOf" srcId="{DA959AF3-E787-499A-8619-FD6E3F5A821E}" destId="{0B6098C1-465A-4D3F-9AFB-FB0C7E999248}" srcOrd="0" destOrd="0" presId="urn:microsoft.com/office/officeart/2008/layout/CaptionedPictures"/>
    <dgm:cxn modelId="{832E205C-4751-4BEF-9656-36C3F8EB91E3}" type="presParOf" srcId="{DA959AF3-E787-499A-8619-FD6E3F5A821E}" destId="{9BE68CFC-135B-4342-946A-EA93570D5BD9}" srcOrd="1" destOrd="0" presId="urn:microsoft.com/office/officeart/2008/layout/CaptionedPictures"/>
    <dgm:cxn modelId="{136ADBB9-9DCD-4B06-8866-6C4306BE6C96}" type="presParOf" srcId="{DA959AF3-E787-499A-8619-FD6E3F5A821E}" destId="{0F0D38AA-6684-46A6-ACAD-38A5FA087615}" srcOrd="2" destOrd="0" presId="urn:microsoft.com/office/officeart/2008/layout/CaptionedPictures"/>
    <dgm:cxn modelId="{5FB455D0-1ACE-4879-AEF1-5C4ABF6332DE}" type="presParOf" srcId="{0F0D38AA-6684-46A6-ACAD-38A5FA087615}" destId="{B41E6786-990F-4069-9956-FE9A11A79C82}" srcOrd="0" destOrd="0" presId="urn:microsoft.com/office/officeart/2008/layout/CaptionedPictures"/>
    <dgm:cxn modelId="{C4A131F1-A663-468F-9167-A8C23FA6C2E8}" type="presParOf" srcId="{0F0D38AA-6684-46A6-ACAD-38A5FA087615}" destId="{F619E67D-EF10-4298-A005-A97DA7D9D674}" srcOrd="1" destOrd="0" presId="urn:microsoft.com/office/officeart/2008/layout/CaptionedPictures"/>
    <dgm:cxn modelId="{B271FA74-007D-4D81-8539-EAA1B80B0B3D}" type="presParOf" srcId="{BF8972BA-C1F9-4150-8D02-EB39330BD7A7}" destId="{9F407072-7793-4375-BDDC-708E7A5C43BA}" srcOrd="1" destOrd="0" presId="urn:microsoft.com/office/officeart/2008/layout/CaptionedPictures"/>
    <dgm:cxn modelId="{0F10AC4B-2EFF-4B5F-A620-A3BEBCDF2315}" type="presParOf" srcId="{BF8972BA-C1F9-4150-8D02-EB39330BD7A7}" destId="{26C8C561-7DBD-4BEB-B9A1-353CF8532DB6}" srcOrd="2" destOrd="0" presId="urn:microsoft.com/office/officeart/2008/layout/CaptionedPictures"/>
    <dgm:cxn modelId="{A49C2F16-958D-4E27-B1CC-ED7175CD98DE}" type="presParOf" srcId="{26C8C561-7DBD-4BEB-B9A1-353CF8532DB6}" destId="{FE13EDBD-AD50-40D2-B533-D25044E5C7C1}" srcOrd="0" destOrd="0" presId="urn:microsoft.com/office/officeart/2008/layout/CaptionedPictures"/>
    <dgm:cxn modelId="{25A1A96F-AC00-47FD-966D-0884B2E46CB2}" type="presParOf" srcId="{26C8C561-7DBD-4BEB-B9A1-353CF8532DB6}" destId="{02E0C474-1A4B-45E7-AEA8-558C92AFA06A}" srcOrd="1" destOrd="0" presId="urn:microsoft.com/office/officeart/2008/layout/CaptionedPictures"/>
    <dgm:cxn modelId="{8E80A866-686C-4991-B051-8CB75B6F2332}" type="presParOf" srcId="{26C8C561-7DBD-4BEB-B9A1-353CF8532DB6}" destId="{E96B7806-F4F3-4CC5-8995-2ADD07F22184}" srcOrd="2" destOrd="0" presId="urn:microsoft.com/office/officeart/2008/layout/CaptionedPictures"/>
    <dgm:cxn modelId="{680BDCEB-4F18-46DC-A33A-DD594D955ED6}" type="presParOf" srcId="{E96B7806-F4F3-4CC5-8995-2ADD07F22184}" destId="{D184B704-9ACA-4927-9437-7AA74D602BC5}" srcOrd="0" destOrd="0" presId="urn:microsoft.com/office/officeart/2008/layout/CaptionedPictures"/>
    <dgm:cxn modelId="{3B40733D-2009-48D0-896E-11E65EE70673}" type="presParOf" srcId="{E96B7806-F4F3-4CC5-8995-2ADD07F22184}" destId="{5BAF936D-E294-4376-B45F-E46973F3C7BC}" srcOrd="1" destOrd="0" presId="urn:microsoft.com/office/officeart/2008/layout/CaptionedPictures"/>
    <dgm:cxn modelId="{879A529B-4952-4FDB-AA5D-90BEF2EF58E7}" type="presParOf" srcId="{BF8972BA-C1F9-4150-8D02-EB39330BD7A7}" destId="{555F898A-0BD9-4D19-A716-C672C4B22AA4}" srcOrd="3" destOrd="0" presId="urn:microsoft.com/office/officeart/2008/layout/CaptionedPictures"/>
    <dgm:cxn modelId="{854FA0FB-6246-4BE6-B83B-C96FDC639A41}" type="presParOf" srcId="{BF8972BA-C1F9-4150-8D02-EB39330BD7A7}" destId="{95C4CDBC-7F40-4164-9559-48EAF3AB2920}" srcOrd="4" destOrd="0" presId="urn:microsoft.com/office/officeart/2008/layout/CaptionedPictures"/>
    <dgm:cxn modelId="{08734F59-F4C2-43B1-B8A9-869A42DA1C97}" type="presParOf" srcId="{95C4CDBC-7F40-4164-9559-48EAF3AB2920}" destId="{9DA612EE-CF30-4FA7-9C89-3ED1E0FF64A0}" srcOrd="0" destOrd="0" presId="urn:microsoft.com/office/officeart/2008/layout/CaptionedPictures"/>
    <dgm:cxn modelId="{E081E4E6-BD11-4AA2-A8A6-4CE7145B2C58}" type="presParOf" srcId="{95C4CDBC-7F40-4164-9559-48EAF3AB2920}" destId="{9CC3F4B8-6EE0-412B-B9D6-4AB5590F5D06}" srcOrd="1" destOrd="0" presId="urn:microsoft.com/office/officeart/2008/layout/CaptionedPictures"/>
    <dgm:cxn modelId="{B461E577-BC1E-4181-A318-E268E44CCE3E}" type="presParOf" srcId="{95C4CDBC-7F40-4164-9559-48EAF3AB2920}" destId="{8294EBB0-1F9A-42CA-ACAB-5D1FA7448C19}" srcOrd="2" destOrd="0" presId="urn:microsoft.com/office/officeart/2008/layout/CaptionedPictures"/>
    <dgm:cxn modelId="{B69C3C89-ABF3-4F51-94F9-4FBE809DBE64}" type="presParOf" srcId="{8294EBB0-1F9A-42CA-ACAB-5D1FA7448C19}" destId="{1DEE8A6C-6F02-4423-8848-974DCBFA3A94}" srcOrd="0" destOrd="0" presId="urn:microsoft.com/office/officeart/2008/layout/CaptionedPictures"/>
    <dgm:cxn modelId="{7C8EA9BF-2A75-4455-9EC4-2EAF6E276A8C}" type="presParOf" srcId="{8294EBB0-1F9A-42CA-ACAB-5D1FA7448C19}" destId="{D116F943-C7E3-4519-834B-E8B2D467C79B}" srcOrd="1" destOrd="0" presId="urn:microsoft.com/office/officeart/2008/layout/CaptionedPictures"/>
    <dgm:cxn modelId="{A2A9DD15-4A97-42CD-A319-40618431CD29}" type="presParOf" srcId="{BF8972BA-C1F9-4150-8D02-EB39330BD7A7}" destId="{BF249F1D-E482-42C6-A2D8-0C693AB36173}" srcOrd="5" destOrd="0" presId="urn:microsoft.com/office/officeart/2008/layout/CaptionedPictures"/>
    <dgm:cxn modelId="{9721CC43-4D3F-4D71-B495-476BDD58DBE1}" type="presParOf" srcId="{BF8972BA-C1F9-4150-8D02-EB39330BD7A7}" destId="{C415684E-04AB-445B-BEE9-CC171154572A}" srcOrd="6" destOrd="0" presId="urn:microsoft.com/office/officeart/2008/layout/CaptionedPictures"/>
    <dgm:cxn modelId="{1235BA8E-254E-410C-A0C5-AEC81F9D60AC}" type="presParOf" srcId="{C415684E-04AB-445B-BEE9-CC171154572A}" destId="{56E172E3-5A1C-4EE6-B24D-998F1F34B756}" srcOrd="0" destOrd="0" presId="urn:microsoft.com/office/officeart/2008/layout/CaptionedPictures"/>
    <dgm:cxn modelId="{24594004-4CC1-4F45-B04E-CAE266E103D4}" type="presParOf" srcId="{C415684E-04AB-445B-BEE9-CC171154572A}" destId="{2622A5C1-0E44-4551-ACD1-646A0C325834}" srcOrd="1" destOrd="0" presId="urn:microsoft.com/office/officeart/2008/layout/CaptionedPictures"/>
    <dgm:cxn modelId="{7FF9B786-54B1-455E-A466-5DC98D1B7108}" type="presParOf" srcId="{C415684E-04AB-445B-BEE9-CC171154572A}" destId="{0B5A8610-E898-4106-9417-CEB8F9DF17AE}" srcOrd="2" destOrd="0" presId="urn:microsoft.com/office/officeart/2008/layout/CaptionedPictures"/>
    <dgm:cxn modelId="{2322E823-B50B-4219-97EA-7BC7ED0CC72F}" type="presParOf" srcId="{0B5A8610-E898-4106-9417-CEB8F9DF17AE}" destId="{7BB428E7-1342-4BB4-BA9E-AABF5BB47BA8}" srcOrd="0" destOrd="0" presId="urn:microsoft.com/office/officeart/2008/layout/CaptionedPictures"/>
    <dgm:cxn modelId="{EA22FAC1-47F7-4335-A614-74F43C77885D}" type="presParOf" srcId="{0B5A8610-E898-4106-9417-CEB8F9DF17AE}" destId="{87B856D8-8387-46BA-99EF-BEE638E7CA2B}"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F42E5A-D209-45F0-AF03-20F6CACA49B3}"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87EE8846-43FC-4E86-9FB1-153193622381}">
      <dgm:prSet custT="1"/>
      <dgm:spPr/>
      <dgm:t>
        <a:bodyPr/>
        <a:lstStyle/>
        <a:p>
          <a:r>
            <a:rPr lang="en-US" sz="1200" b="1" dirty="0">
              <a:solidFill>
                <a:schemeClr val="bg1"/>
              </a:solidFill>
              <a:latin typeface="Tofino Personal Medium" panose="02000000000000000000" pitchFamily="50" charset="0"/>
            </a:rPr>
            <a:t>Focus on Where You Are</a:t>
          </a:r>
          <a:endParaRPr lang="en-US" sz="1200" dirty="0">
            <a:solidFill>
              <a:schemeClr val="bg1"/>
            </a:solidFill>
            <a:latin typeface="Tofino Personal Medium" panose="02000000000000000000" pitchFamily="50" charset="0"/>
          </a:endParaRPr>
        </a:p>
        <a:p>
          <a:r>
            <a:rPr lang="en-US" sz="1100" dirty="0">
              <a:solidFill>
                <a:schemeClr val="bg1"/>
              </a:solidFill>
              <a:latin typeface="Tofino Personal Medium" panose="02000000000000000000" pitchFamily="50" charset="0"/>
            </a:rPr>
            <a:t>Thinking too hard about what you are doing may make it worse. Feel the “pulse” of life.</a:t>
          </a:r>
        </a:p>
      </dgm:t>
    </dgm:pt>
    <dgm:pt modelId="{E03361E6-39EB-4902-B01C-9468A91238B3}" type="parTrans" cxnId="{84B83C5A-A134-4DED-B81B-E31095014023}">
      <dgm:prSet/>
      <dgm:spPr/>
      <dgm:t>
        <a:bodyPr/>
        <a:lstStyle/>
        <a:p>
          <a:endParaRPr lang="en-US">
            <a:solidFill>
              <a:schemeClr val="bg1"/>
            </a:solidFill>
            <a:latin typeface="Tofino Personal Medium" panose="02000000000000000000" pitchFamily="50" charset="0"/>
          </a:endParaRPr>
        </a:p>
      </dgm:t>
    </dgm:pt>
    <dgm:pt modelId="{2CE7F06F-36EE-4AB0-B84A-C6A54DED29BE}" type="sibTrans" cxnId="{84B83C5A-A134-4DED-B81B-E31095014023}">
      <dgm:prSet/>
      <dgm:spPr/>
      <dgm:t>
        <a:bodyPr/>
        <a:lstStyle/>
        <a:p>
          <a:endParaRPr lang="en-US">
            <a:solidFill>
              <a:schemeClr val="bg1"/>
            </a:solidFill>
            <a:latin typeface="Tofino Personal Medium" panose="02000000000000000000" pitchFamily="50" charset="0"/>
          </a:endParaRPr>
        </a:p>
      </dgm:t>
    </dgm:pt>
    <dgm:pt modelId="{D0B213ED-CD01-4395-A934-5FD4665A1926}">
      <dgm:prSet custT="1"/>
      <dgm:spPr/>
      <dgm:t>
        <a:bodyPr/>
        <a:lstStyle/>
        <a:p>
          <a:r>
            <a:rPr lang="en-US" sz="1200" b="1" dirty="0">
              <a:solidFill>
                <a:schemeClr val="bg1"/>
              </a:solidFill>
              <a:latin typeface="Tofino Personal Medium" panose="02000000000000000000" pitchFamily="50" charset="0"/>
            </a:rPr>
            <a:t>Focus on the Present </a:t>
          </a:r>
        </a:p>
        <a:p>
          <a:r>
            <a:rPr lang="en-US" sz="1100" dirty="0">
              <a:solidFill>
                <a:schemeClr val="bg1"/>
              </a:solidFill>
              <a:latin typeface="Tofino Personal Medium" panose="02000000000000000000" pitchFamily="50" charset="0"/>
            </a:rPr>
            <a:t>It’s easy to get trapped in the past or future, causing worry.</a:t>
          </a:r>
        </a:p>
      </dgm:t>
    </dgm:pt>
    <dgm:pt modelId="{1D8E7237-179B-4E58-A53A-543EF74FEAB4}" type="parTrans" cxnId="{AE26DB99-E107-4D03-9EBF-ABFC036A77E2}">
      <dgm:prSet/>
      <dgm:spPr/>
      <dgm:t>
        <a:bodyPr/>
        <a:lstStyle/>
        <a:p>
          <a:endParaRPr lang="en-US">
            <a:solidFill>
              <a:schemeClr val="bg1"/>
            </a:solidFill>
            <a:latin typeface="Tofino Personal Medium" panose="02000000000000000000" pitchFamily="50" charset="0"/>
          </a:endParaRPr>
        </a:p>
      </dgm:t>
    </dgm:pt>
    <dgm:pt modelId="{F016A87A-CDDC-44A0-92CD-FE95E8337845}" type="sibTrans" cxnId="{AE26DB99-E107-4D03-9EBF-ABFC036A77E2}">
      <dgm:prSet/>
      <dgm:spPr/>
      <dgm:t>
        <a:bodyPr/>
        <a:lstStyle/>
        <a:p>
          <a:endParaRPr lang="en-US">
            <a:solidFill>
              <a:schemeClr val="bg1"/>
            </a:solidFill>
            <a:latin typeface="Tofino Personal Medium" panose="02000000000000000000" pitchFamily="50" charset="0"/>
          </a:endParaRPr>
        </a:p>
      </dgm:t>
    </dgm:pt>
    <dgm:pt modelId="{E05850B5-85FA-4EE1-9A5C-854A51FE859B}">
      <dgm:prSet custT="1"/>
      <dgm:spPr/>
      <dgm:t>
        <a:bodyPr/>
        <a:lstStyle/>
        <a:p>
          <a:r>
            <a:rPr lang="en-US" sz="1200" b="1" dirty="0">
              <a:solidFill>
                <a:schemeClr val="bg1"/>
              </a:solidFill>
              <a:latin typeface="Tofino Personal Medium" panose="02000000000000000000" pitchFamily="50" charset="0"/>
            </a:rPr>
            <a:t>Focus on Your Breathing </a:t>
          </a:r>
        </a:p>
        <a:p>
          <a:r>
            <a:rPr lang="en-US" sz="1100" dirty="0">
              <a:solidFill>
                <a:schemeClr val="bg1"/>
              </a:solidFill>
              <a:latin typeface="Tofino Personal Medium" panose="02000000000000000000" pitchFamily="50" charset="0"/>
            </a:rPr>
            <a:t>There’s no better way to get you back to the present.</a:t>
          </a:r>
        </a:p>
      </dgm:t>
    </dgm:pt>
    <dgm:pt modelId="{CAE0FFA0-C4A0-4216-9664-458918843030}" type="parTrans" cxnId="{88F19142-E09C-48B9-ADD3-0424EE32EA36}">
      <dgm:prSet/>
      <dgm:spPr/>
      <dgm:t>
        <a:bodyPr/>
        <a:lstStyle/>
        <a:p>
          <a:endParaRPr lang="en-US">
            <a:solidFill>
              <a:schemeClr val="bg1"/>
            </a:solidFill>
            <a:latin typeface="Tofino Personal Medium" panose="02000000000000000000" pitchFamily="50" charset="0"/>
          </a:endParaRPr>
        </a:p>
      </dgm:t>
    </dgm:pt>
    <dgm:pt modelId="{8AF1CF3D-9E3B-4AE0-BBFD-B414DCEF6C9C}" type="sibTrans" cxnId="{88F19142-E09C-48B9-ADD3-0424EE32EA36}">
      <dgm:prSet/>
      <dgm:spPr/>
      <dgm:t>
        <a:bodyPr/>
        <a:lstStyle/>
        <a:p>
          <a:endParaRPr lang="en-US">
            <a:solidFill>
              <a:schemeClr val="bg1"/>
            </a:solidFill>
            <a:latin typeface="Tofino Personal Medium" panose="02000000000000000000" pitchFamily="50" charset="0"/>
          </a:endParaRPr>
        </a:p>
      </dgm:t>
    </dgm:pt>
    <dgm:pt modelId="{5D3A12E6-377E-41BB-8075-8CA86D993E05}">
      <dgm:prSet custT="1"/>
      <dgm:spPr/>
      <dgm:t>
        <a:bodyPr/>
        <a:lstStyle/>
        <a:p>
          <a:r>
            <a:rPr lang="en-US" sz="1200" b="1" dirty="0">
              <a:solidFill>
                <a:schemeClr val="bg1"/>
              </a:solidFill>
              <a:latin typeface="Tofino Personal Medium" panose="02000000000000000000" pitchFamily="50" charset="0"/>
            </a:rPr>
            <a:t>Set attainable goals for success </a:t>
          </a:r>
        </a:p>
        <a:p>
          <a:r>
            <a:rPr lang="en-US" sz="1100" b="1" dirty="0">
              <a:solidFill>
                <a:schemeClr val="bg1"/>
              </a:solidFill>
              <a:latin typeface="Tofino Personal Medium" panose="02000000000000000000" pitchFamily="50" charset="0"/>
            </a:rPr>
            <a:t>M</a:t>
          </a:r>
          <a:r>
            <a:rPr lang="en-US" sz="1100" dirty="0">
              <a:solidFill>
                <a:schemeClr val="bg1"/>
              </a:solidFill>
              <a:latin typeface="Tofino Personal Medium" panose="02000000000000000000" pitchFamily="50" charset="0"/>
            </a:rPr>
            <a:t>atch the goal to your ability level.</a:t>
          </a:r>
        </a:p>
      </dgm:t>
    </dgm:pt>
    <dgm:pt modelId="{669090E3-F216-4FE8-A304-6D4BDFADBF88}" type="parTrans" cxnId="{0510F3A6-F8E9-4443-B7C2-9BFCFC0F7228}">
      <dgm:prSet/>
      <dgm:spPr/>
      <dgm:t>
        <a:bodyPr/>
        <a:lstStyle/>
        <a:p>
          <a:endParaRPr lang="en-US">
            <a:solidFill>
              <a:schemeClr val="bg1"/>
            </a:solidFill>
            <a:latin typeface="Tofino Personal Medium" panose="02000000000000000000" pitchFamily="50" charset="0"/>
          </a:endParaRPr>
        </a:p>
      </dgm:t>
    </dgm:pt>
    <dgm:pt modelId="{E62A4E32-7005-4553-9A4F-C61C6C01A357}" type="sibTrans" cxnId="{0510F3A6-F8E9-4443-B7C2-9BFCFC0F7228}">
      <dgm:prSet/>
      <dgm:spPr/>
      <dgm:t>
        <a:bodyPr/>
        <a:lstStyle/>
        <a:p>
          <a:endParaRPr lang="en-US">
            <a:solidFill>
              <a:schemeClr val="bg1"/>
            </a:solidFill>
            <a:latin typeface="Tofino Personal Medium" panose="02000000000000000000" pitchFamily="50" charset="0"/>
          </a:endParaRPr>
        </a:p>
      </dgm:t>
    </dgm:pt>
    <dgm:pt modelId="{411139DE-46C8-42E3-ABA3-4C56DDE097D7}">
      <dgm:prSet custT="1"/>
      <dgm:spPr/>
      <dgm:t>
        <a:bodyPr/>
        <a:lstStyle/>
        <a:p>
          <a:r>
            <a:rPr lang="en-US" sz="1200" b="1" dirty="0">
              <a:solidFill>
                <a:schemeClr val="bg1"/>
              </a:solidFill>
              <a:latin typeface="Tofino Personal Medium" panose="02000000000000000000" pitchFamily="50" charset="0"/>
            </a:rPr>
            <a:t>Acceptance </a:t>
          </a:r>
        </a:p>
        <a:p>
          <a:r>
            <a:rPr lang="en-US" sz="1100" dirty="0">
              <a:solidFill>
                <a:schemeClr val="bg1"/>
              </a:solidFill>
              <a:latin typeface="Tofino Personal Medium" panose="02000000000000000000" pitchFamily="50" charset="0"/>
            </a:rPr>
            <a:t>Let the emotions being felt exist. It’s OK for me to feel this way.</a:t>
          </a:r>
        </a:p>
      </dgm:t>
    </dgm:pt>
    <dgm:pt modelId="{609AA126-6F19-4E9A-A0C9-48FCF96A8C60}" type="parTrans" cxnId="{E00702BF-DD85-455A-8C3F-92E9C02387B6}">
      <dgm:prSet/>
      <dgm:spPr/>
      <dgm:t>
        <a:bodyPr/>
        <a:lstStyle/>
        <a:p>
          <a:endParaRPr lang="en-US">
            <a:solidFill>
              <a:schemeClr val="bg1"/>
            </a:solidFill>
            <a:latin typeface="Tofino Personal Medium" panose="02000000000000000000" pitchFamily="50" charset="0"/>
          </a:endParaRPr>
        </a:p>
      </dgm:t>
    </dgm:pt>
    <dgm:pt modelId="{96C4DCC2-DBC4-4E9D-BA94-29CD564E4817}" type="sibTrans" cxnId="{E00702BF-DD85-455A-8C3F-92E9C02387B6}">
      <dgm:prSet/>
      <dgm:spPr/>
      <dgm:t>
        <a:bodyPr/>
        <a:lstStyle/>
        <a:p>
          <a:endParaRPr lang="en-US">
            <a:solidFill>
              <a:schemeClr val="bg1"/>
            </a:solidFill>
            <a:latin typeface="Tofino Personal Medium" panose="02000000000000000000" pitchFamily="50" charset="0"/>
          </a:endParaRPr>
        </a:p>
      </dgm:t>
    </dgm:pt>
    <dgm:pt modelId="{AC07161E-2308-4204-8347-C054D51ED6FC}">
      <dgm:prSet custT="1"/>
      <dgm:spPr/>
      <dgm:t>
        <a:bodyPr/>
        <a:lstStyle/>
        <a:p>
          <a:r>
            <a:rPr lang="en-US" sz="1200" b="1" dirty="0">
              <a:solidFill>
                <a:schemeClr val="bg1"/>
              </a:solidFill>
              <a:latin typeface="Tofino Personal Medium" panose="02000000000000000000" pitchFamily="50" charset="0"/>
            </a:rPr>
            <a:t>Notice the new things!</a:t>
          </a:r>
        </a:p>
        <a:p>
          <a:r>
            <a:rPr lang="en-US" sz="1100" dirty="0">
              <a:solidFill>
                <a:schemeClr val="bg1"/>
              </a:solidFill>
              <a:latin typeface="Tofino Personal Medium" panose="02000000000000000000" pitchFamily="50" charset="0"/>
            </a:rPr>
            <a:t>This helps prevent going on “auto-pilot”. the world is always changing.</a:t>
          </a:r>
        </a:p>
      </dgm:t>
      <dgm:extLst>
        <a:ext uri="{E40237B7-FDA0-4F09-8148-C483321AD2D9}">
          <dgm14:cNvPr xmlns:dgm14="http://schemas.microsoft.com/office/drawing/2010/diagram" id="0" name="" descr="Step one. Focus on Where You Are. Thinking too hard about what you are doing may make it worse. Feel the “pulse” of life. "/>
        </a:ext>
      </dgm:extLst>
    </dgm:pt>
    <dgm:pt modelId="{1BBBFE22-5B55-4F08-9504-EA5D690ABEE3}" type="parTrans" cxnId="{438FA989-8C46-448A-B2BB-D7ABA898A0BF}">
      <dgm:prSet/>
      <dgm:spPr/>
      <dgm:t>
        <a:bodyPr/>
        <a:lstStyle/>
        <a:p>
          <a:endParaRPr lang="en-US">
            <a:solidFill>
              <a:schemeClr val="bg1"/>
            </a:solidFill>
            <a:latin typeface="Tofino Personal Medium" panose="02000000000000000000" pitchFamily="50" charset="0"/>
          </a:endParaRPr>
        </a:p>
      </dgm:t>
    </dgm:pt>
    <dgm:pt modelId="{9FCAEDA2-54B5-4BCB-A617-B3AF4DB4D7F0}" type="sibTrans" cxnId="{438FA989-8C46-448A-B2BB-D7ABA898A0BF}">
      <dgm:prSet/>
      <dgm:spPr/>
      <dgm:t>
        <a:bodyPr/>
        <a:lstStyle/>
        <a:p>
          <a:endParaRPr lang="en-US">
            <a:solidFill>
              <a:schemeClr val="bg1"/>
            </a:solidFill>
            <a:latin typeface="Tofino Personal Medium" panose="02000000000000000000" pitchFamily="50" charset="0"/>
          </a:endParaRPr>
        </a:p>
      </dgm:t>
    </dgm:pt>
    <dgm:pt modelId="{18F91922-3B7C-48C5-B825-11B2A3F37C70}" type="pres">
      <dgm:prSet presAssocID="{13F42E5A-D209-45F0-AF03-20F6CACA49B3}" presName="root" presStyleCnt="0">
        <dgm:presLayoutVars>
          <dgm:dir/>
          <dgm:resizeHandles val="exact"/>
        </dgm:presLayoutVars>
      </dgm:prSet>
      <dgm:spPr/>
    </dgm:pt>
    <dgm:pt modelId="{845BC32A-66A6-4BB3-88DA-44FF5B499D83}" type="pres">
      <dgm:prSet presAssocID="{87EE8846-43FC-4E86-9FB1-153193622381}" presName="compNode" presStyleCnt="0"/>
      <dgm:spPr/>
    </dgm:pt>
    <dgm:pt modelId="{090D07E3-79B7-4ED0-9C29-7DBF3FA1ADFE}" type="pres">
      <dgm:prSet presAssocID="{87EE8846-43FC-4E86-9FB1-15319362238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with Pulse"/>
        </a:ext>
      </dgm:extLst>
    </dgm:pt>
    <dgm:pt modelId="{EAC668D8-2686-4B81-A97E-B1851CDA88D7}" type="pres">
      <dgm:prSet presAssocID="{87EE8846-43FC-4E86-9FB1-153193622381}" presName="spaceRect" presStyleCnt="0"/>
      <dgm:spPr/>
    </dgm:pt>
    <dgm:pt modelId="{8A6A6C4B-BC38-400C-9534-96412225AAF9}" type="pres">
      <dgm:prSet presAssocID="{87EE8846-43FC-4E86-9FB1-153193622381}" presName="textRect" presStyleLbl="revTx" presStyleIdx="0" presStyleCnt="6" custScaleX="155942">
        <dgm:presLayoutVars>
          <dgm:chMax val="1"/>
          <dgm:chPref val="1"/>
        </dgm:presLayoutVars>
      </dgm:prSet>
      <dgm:spPr/>
    </dgm:pt>
    <dgm:pt modelId="{8531043A-6945-49F1-AA66-3DD1D69ED530}" type="pres">
      <dgm:prSet presAssocID="{2CE7F06F-36EE-4AB0-B84A-C6A54DED29BE}" presName="sibTrans" presStyleCnt="0"/>
      <dgm:spPr/>
    </dgm:pt>
    <dgm:pt modelId="{32F25E34-6D12-4956-AA44-8B48E95B6B68}" type="pres">
      <dgm:prSet presAssocID="{D0B213ED-CD01-4395-A934-5FD4665A1926}" presName="compNode" presStyleCnt="0"/>
      <dgm:spPr/>
    </dgm:pt>
    <dgm:pt modelId="{18E8B75A-7D51-4DCD-80E4-511291C484F9}" type="pres">
      <dgm:prSet presAssocID="{D0B213ED-CD01-4395-A934-5FD4665A192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ried Face with Solid Fill"/>
        </a:ext>
      </dgm:extLst>
    </dgm:pt>
    <dgm:pt modelId="{B6517175-E65B-4C0E-8C95-459263E56C2D}" type="pres">
      <dgm:prSet presAssocID="{D0B213ED-CD01-4395-A934-5FD4665A1926}" presName="spaceRect" presStyleCnt="0"/>
      <dgm:spPr/>
    </dgm:pt>
    <dgm:pt modelId="{5E5DDC64-8C83-42CF-A4DB-ABE9A4DE3167}" type="pres">
      <dgm:prSet presAssocID="{D0B213ED-CD01-4395-A934-5FD4665A1926}" presName="textRect" presStyleLbl="revTx" presStyleIdx="1" presStyleCnt="6" custScaleX="147855">
        <dgm:presLayoutVars>
          <dgm:chMax val="1"/>
          <dgm:chPref val="1"/>
        </dgm:presLayoutVars>
      </dgm:prSet>
      <dgm:spPr/>
    </dgm:pt>
    <dgm:pt modelId="{E58A1886-E6B9-40DB-8B28-22F2E6CF2843}" type="pres">
      <dgm:prSet presAssocID="{F016A87A-CDDC-44A0-92CD-FE95E8337845}" presName="sibTrans" presStyleCnt="0"/>
      <dgm:spPr/>
    </dgm:pt>
    <dgm:pt modelId="{CD97EC6D-9F6F-48F1-A2BD-B6E225FA54CA}" type="pres">
      <dgm:prSet presAssocID="{E05850B5-85FA-4EE1-9A5C-854A51FE859B}" presName="compNode" presStyleCnt="0"/>
      <dgm:spPr/>
    </dgm:pt>
    <dgm:pt modelId="{02B780F7-F0DD-4673-AF2E-40F92DC75786}" type="pres">
      <dgm:prSet presAssocID="{E05850B5-85FA-4EE1-9A5C-854A51FE859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ungs"/>
        </a:ext>
      </dgm:extLst>
    </dgm:pt>
    <dgm:pt modelId="{4143078D-53CB-4C7B-82E2-8AF918770A3D}" type="pres">
      <dgm:prSet presAssocID="{E05850B5-85FA-4EE1-9A5C-854A51FE859B}" presName="spaceRect" presStyleCnt="0"/>
      <dgm:spPr/>
    </dgm:pt>
    <dgm:pt modelId="{0429C170-10BF-469D-9C49-51E3D92856C2}" type="pres">
      <dgm:prSet presAssocID="{E05850B5-85FA-4EE1-9A5C-854A51FE859B}" presName="textRect" presStyleLbl="revTx" presStyleIdx="2" presStyleCnt="6" custScaleX="156218">
        <dgm:presLayoutVars>
          <dgm:chMax val="1"/>
          <dgm:chPref val="1"/>
        </dgm:presLayoutVars>
      </dgm:prSet>
      <dgm:spPr/>
    </dgm:pt>
    <dgm:pt modelId="{3F6E246B-A4FF-4615-9FAF-6330E40E62C1}" type="pres">
      <dgm:prSet presAssocID="{8AF1CF3D-9E3B-4AE0-BBFD-B414DCEF6C9C}" presName="sibTrans" presStyleCnt="0"/>
      <dgm:spPr/>
    </dgm:pt>
    <dgm:pt modelId="{02980138-A14F-45DB-8A5A-44A569D8F672}" type="pres">
      <dgm:prSet presAssocID="{5D3A12E6-377E-41BB-8075-8CA86D993E05}" presName="compNode" presStyleCnt="0"/>
      <dgm:spPr/>
    </dgm:pt>
    <dgm:pt modelId="{B4BCF03A-CAD7-4875-88F0-B03ABBC10DB9}" type="pres">
      <dgm:prSet presAssocID="{5D3A12E6-377E-41BB-8075-8CA86D993E0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dium"/>
        </a:ext>
      </dgm:extLst>
    </dgm:pt>
    <dgm:pt modelId="{6F7B544B-48D6-4CC5-9004-07B7F1FF4F5E}" type="pres">
      <dgm:prSet presAssocID="{5D3A12E6-377E-41BB-8075-8CA86D993E05}" presName="spaceRect" presStyleCnt="0"/>
      <dgm:spPr/>
    </dgm:pt>
    <dgm:pt modelId="{38B0E06A-4C6C-4223-864F-0ED48FC7F381}" type="pres">
      <dgm:prSet presAssocID="{5D3A12E6-377E-41BB-8075-8CA86D993E05}" presName="textRect" presStyleLbl="revTx" presStyleIdx="3" presStyleCnt="6" custScaleX="189211">
        <dgm:presLayoutVars>
          <dgm:chMax val="1"/>
          <dgm:chPref val="1"/>
        </dgm:presLayoutVars>
      </dgm:prSet>
      <dgm:spPr/>
    </dgm:pt>
    <dgm:pt modelId="{59DDA22C-5A9E-4814-B8DE-BFC73FD818A2}" type="pres">
      <dgm:prSet presAssocID="{E62A4E32-7005-4553-9A4F-C61C6C01A357}" presName="sibTrans" presStyleCnt="0"/>
      <dgm:spPr/>
    </dgm:pt>
    <dgm:pt modelId="{8F44D2EB-66F1-4B03-9963-B16BB33DF211}" type="pres">
      <dgm:prSet presAssocID="{411139DE-46C8-42E3-ABA3-4C56DDE097D7}" presName="compNode" presStyleCnt="0"/>
      <dgm:spPr/>
    </dgm:pt>
    <dgm:pt modelId="{8FBAC0FD-AB26-4203-B9CD-619438B5A408}" type="pres">
      <dgm:prSet presAssocID="{411139DE-46C8-42E3-ABA3-4C56DDE097D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ngel Face Outline"/>
        </a:ext>
      </dgm:extLst>
    </dgm:pt>
    <dgm:pt modelId="{AB5D08FD-8929-4659-A570-83DA7CBF018D}" type="pres">
      <dgm:prSet presAssocID="{411139DE-46C8-42E3-ABA3-4C56DDE097D7}" presName="spaceRect" presStyleCnt="0"/>
      <dgm:spPr/>
    </dgm:pt>
    <dgm:pt modelId="{4C650AD1-79DF-4CCD-85AF-47878B2A3B2F}" type="pres">
      <dgm:prSet presAssocID="{411139DE-46C8-42E3-ABA3-4C56DDE097D7}" presName="textRect" presStyleLbl="revTx" presStyleIdx="4" presStyleCnt="6" custScaleX="155540">
        <dgm:presLayoutVars>
          <dgm:chMax val="1"/>
          <dgm:chPref val="1"/>
        </dgm:presLayoutVars>
      </dgm:prSet>
      <dgm:spPr/>
    </dgm:pt>
    <dgm:pt modelId="{D1DA6F91-2E90-4CF5-93F7-2B91A4D48071}" type="pres">
      <dgm:prSet presAssocID="{96C4DCC2-DBC4-4E9D-BA94-29CD564E4817}" presName="sibTrans" presStyleCnt="0"/>
      <dgm:spPr/>
    </dgm:pt>
    <dgm:pt modelId="{50A6D8F1-04B9-42BB-A1FB-95126D4A08B7}" type="pres">
      <dgm:prSet presAssocID="{AC07161E-2308-4204-8347-C054D51ED6FC}" presName="compNode" presStyleCnt="0"/>
      <dgm:spPr/>
    </dgm:pt>
    <dgm:pt modelId="{0E9DB339-4922-468A-AAF0-D3E19FB74BE1}" type="pres">
      <dgm:prSet presAssocID="{AC07161E-2308-4204-8347-C054D51ED6F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rrow Circle"/>
        </a:ext>
      </dgm:extLst>
    </dgm:pt>
    <dgm:pt modelId="{13C019DD-EF88-47ED-AF11-E182C13BC853}" type="pres">
      <dgm:prSet presAssocID="{AC07161E-2308-4204-8347-C054D51ED6FC}" presName="spaceRect" presStyleCnt="0"/>
      <dgm:spPr/>
    </dgm:pt>
    <dgm:pt modelId="{FF20B59B-2B7F-4DEB-B4AB-412DF90198CC}" type="pres">
      <dgm:prSet presAssocID="{AC07161E-2308-4204-8347-C054D51ED6FC}" presName="textRect" presStyleLbl="revTx" presStyleIdx="5" presStyleCnt="6" custScaleX="151569">
        <dgm:presLayoutVars>
          <dgm:chMax val="1"/>
          <dgm:chPref val="1"/>
        </dgm:presLayoutVars>
      </dgm:prSet>
      <dgm:spPr/>
    </dgm:pt>
  </dgm:ptLst>
  <dgm:cxnLst>
    <dgm:cxn modelId="{DD12310C-CE82-432B-B281-BFE455405330}" type="presOf" srcId="{411139DE-46C8-42E3-ABA3-4C56DDE097D7}" destId="{4C650AD1-79DF-4CCD-85AF-47878B2A3B2F}" srcOrd="0" destOrd="0" presId="urn:microsoft.com/office/officeart/2018/2/layout/IconLabelList"/>
    <dgm:cxn modelId="{217FB41A-7ACD-46E9-8C1F-F7EA0827DBEB}" type="presOf" srcId="{E05850B5-85FA-4EE1-9A5C-854A51FE859B}" destId="{0429C170-10BF-469D-9C49-51E3D92856C2}" srcOrd="0" destOrd="0" presId="urn:microsoft.com/office/officeart/2018/2/layout/IconLabelList"/>
    <dgm:cxn modelId="{FB6FD624-A772-4B20-984D-E624C93DBB9D}" type="presOf" srcId="{AC07161E-2308-4204-8347-C054D51ED6FC}" destId="{FF20B59B-2B7F-4DEB-B4AB-412DF90198CC}" srcOrd="0" destOrd="0" presId="urn:microsoft.com/office/officeart/2018/2/layout/IconLabelList"/>
    <dgm:cxn modelId="{B64BDD25-7E05-402C-8C49-B05ED6F21A78}" type="presOf" srcId="{87EE8846-43FC-4E86-9FB1-153193622381}" destId="{8A6A6C4B-BC38-400C-9534-96412225AAF9}" srcOrd="0" destOrd="0" presId="urn:microsoft.com/office/officeart/2018/2/layout/IconLabelList"/>
    <dgm:cxn modelId="{88F19142-E09C-48B9-ADD3-0424EE32EA36}" srcId="{13F42E5A-D209-45F0-AF03-20F6CACA49B3}" destId="{E05850B5-85FA-4EE1-9A5C-854A51FE859B}" srcOrd="2" destOrd="0" parTransId="{CAE0FFA0-C4A0-4216-9664-458918843030}" sibTransId="{8AF1CF3D-9E3B-4AE0-BBFD-B414DCEF6C9C}"/>
    <dgm:cxn modelId="{84B83C5A-A134-4DED-B81B-E31095014023}" srcId="{13F42E5A-D209-45F0-AF03-20F6CACA49B3}" destId="{87EE8846-43FC-4E86-9FB1-153193622381}" srcOrd="0" destOrd="0" parTransId="{E03361E6-39EB-4902-B01C-9468A91238B3}" sibTransId="{2CE7F06F-36EE-4AB0-B84A-C6A54DED29BE}"/>
    <dgm:cxn modelId="{44B2A588-CCBB-4C2A-9860-F708DFB6DB45}" type="presOf" srcId="{D0B213ED-CD01-4395-A934-5FD4665A1926}" destId="{5E5DDC64-8C83-42CF-A4DB-ABE9A4DE3167}" srcOrd="0" destOrd="0" presId="urn:microsoft.com/office/officeart/2018/2/layout/IconLabelList"/>
    <dgm:cxn modelId="{438FA989-8C46-448A-B2BB-D7ABA898A0BF}" srcId="{13F42E5A-D209-45F0-AF03-20F6CACA49B3}" destId="{AC07161E-2308-4204-8347-C054D51ED6FC}" srcOrd="5" destOrd="0" parTransId="{1BBBFE22-5B55-4F08-9504-EA5D690ABEE3}" sibTransId="{9FCAEDA2-54B5-4BCB-A617-B3AF4DB4D7F0}"/>
    <dgm:cxn modelId="{AE26DB99-E107-4D03-9EBF-ABFC036A77E2}" srcId="{13F42E5A-D209-45F0-AF03-20F6CACA49B3}" destId="{D0B213ED-CD01-4395-A934-5FD4665A1926}" srcOrd="1" destOrd="0" parTransId="{1D8E7237-179B-4E58-A53A-543EF74FEAB4}" sibTransId="{F016A87A-CDDC-44A0-92CD-FE95E8337845}"/>
    <dgm:cxn modelId="{0510F3A6-F8E9-4443-B7C2-9BFCFC0F7228}" srcId="{13F42E5A-D209-45F0-AF03-20F6CACA49B3}" destId="{5D3A12E6-377E-41BB-8075-8CA86D993E05}" srcOrd="3" destOrd="0" parTransId="{669090E3-F216-4FE8-A304-6D4BDFADBF88}" sibTransId="{E62A4E32-7005-4553-9A4F-C61C6C01A357}"/>
    <dgm:cxn modelId="{FCA624AE-FD13-46A9-B68F-0E7F9463967E}" type="presOf" srcId="{13F42E5A-D209-45F0-AF03-20F6CACA49B3}" destId="{18F91922-3B7C-48C5-B825-11B2A3F37C70}" srcOrd="0" destOrd="0" presId="urn:microsoft.com/office/officeart/2018/2/layout/IconLabelList"/>
    <dgm:cxn modelId="{E00702BF-DD85-455A-8C3F-92E9C02387B6}" srcId="{13F42E5A-D209-45F0-AF03-20F6CACA49B3}" destId="{411139DE-46C8-42E3-ABA3-4C56DDE097D7}" srcOrd="4" destOrd="0" parTransId="{609AA126-6F19-4E9A-A0C9-48FCF96A8C60}" sibTransId="{96C4DCC2-DBC4-4E9D-BA94-29CD564E4817}"/>
    <dgm:cxn modelId="{4425A9D3-C289-411E-838B-A49921FBB225}" type="presOf" srcId="{5D3A12E6-377E-41BB-8075-8CA86D993E05}" destId="{38B0E06A-4C6C-4223-864F-0ED48FC7F381}" srcOrd="0" destOrd="0" presId="urn:microsoft.com/office/officeart/2018/2/layout/IconLabelList"/>
    <dgm:cxn modelId="{6C783008-E9E7-4057-AAFB-18D2D5D4A314}" type="presParOf" srcId="{18F91922-3B7C-48C5-B825-11B2A3F37C70}" destId="{845BC32A-66A6-4BB3-88DA-44FF5B499D83}" srcOrd="0" destOrd="0" presId="urn:microsoft.com/office/officeart/2018/2/layout/IconLabelList"/>
    <dgm:cxn modelId="{A3503500-7CB3-41E4-9556-ACB7501C86A5}" type="presParOf" srcId="{845BC32A-66A6-4BB3-88DA-44FF5B499D83}" destId="{090D07E3-79B7-4ED0-9C29-7DBF3FA1ADFE}" srcOrd="0" destOrd="0" presId="urn:microsoft.com/office/officeart/2018/2/layout/IconLabelList"/>
    <dgm:cxn modelId="{D2689F9B-627B-42B6-AB35-8810E7A22F86}" type="presParOf" srcId="{845BC32A-66A6-4BB3-88DA-44FF5B499D83}" destId="{EAC668D8-2686-4B81-A97E-B1851CDA88D7}" srcOrd="1" destOrd="0" presId="urn:microsoft.com/office/officeart/2018/2/layout/IconLabelList"/>
    <dgm:cxn modelId="{547ED54A-AA30-46BB-B574-027E2B16467F}" type="presParOf" srcId="{845BC32A-66A6-4BB3-88DA-44FF5B499D83}" destId="{8A6A6C4B-BC38-400C-9534-96412225AAF9}" srcOrd="2" destOrd="0" presId="urn:microsoft.com/office/officeart/2018/2/layout/IconLabelList"/>
    <dgm:cxn modelId="{AA65EFB1-A06B-4246-A199-D84416C4A7AD}" type="presParOf" srcId="{18F91922-3B7C-48C5-B825-11B2A3F37C70}" destId="{8531043A-6945-49F1-AA66-3DD1D69ED530}" srcOrd="1" destOrd="0" presId="urn:microsoft.com/office/officeart/2018/2/layout/IconLabelList"/>
    <dgm:cxn modelId="{20CBDD70-4B26-4746-8009-01CCB21A3E3A}" type="presParOf" srcId="{18F91922-3B7C-48C5-B825-11B2A3F37C70}" destId="{32F25E34-6D12-4956-AA44-8B48E95B6B68}" srcOrd="2" destOrd="0" presId="urn:microsoft.com/office/officeart/2018/2/layout/IconLabelList"/>
    <dgm:cxn modelId="{FC9B8339-54E8-450D-B3B9-E7E6E0101164}" type="presParOf" srcId="{32F25E34-6D12-4956-AA44-8B48E95B6B68}" destId="{18E8B75A-7D51-4DCD-80E4-511291C484F9}" srcOrd="0" destOrd="0" presId="urn:microsoft.com/office/officeart/2018/2/layout/IconLabelList"/>
    <dgm:cxn modelId="{2AEEA3FB-8487-4232-960B-3709B80478F6}" type="presParOf" srcId="{32F25E34-6D12-4956-AA44-8B48E95B6B68}" destId="{B6517175-E65B-4C0E-8C95-459263E56C2D}" srcOrd="1" destOrd="0" presId="urn:microsoft.com/office/officeart/2018/2/layout/IconLabelList"/>
    <dgm:cxn modelId="{92952601-67F7-4546-A506-488FDB2B5F14}" type="presParOf" srcId="{32F25E34-6D12-4956-AA44-8B48E95B6B68}" destId="{5E5DDC64-8C83-42CF-A4DB-ABE9A4DE3167}" srcOrd="2" destOrd="0" presId="urn:microsoft.com/office/officeart/2018/2/layout/IconLabelList"/>
    <dgm:cxn modelId="{F9F11DE2-3DB4-4070-87CA-67C45C55494B}" type="presParOf" srcId="{18F91922-3B7C-48C5-B825-11B2A3F37C70}" destId="{E58A1886-E6B9-40DB-8B28-22F2E6CF2843}" srcOrd="3" destOrd="0" presId="urn:microsoft.com/office/officeart/2018/2/layout/IconLabelList"/>
    <dgm:cxn modelId="{2C346389-3DDC-42D6-A9D5-2071F6AD8F37}" type="presParOf" srcId="{18F91922-3B7C-48C5-B825-11B2A3F37C70}" destId="{CD97EC6D-9F6F-48F1-A2BD-B6E225FA54CA}" srcOrd="4" destOrd="0" presId="urn:microsoft.com/office/officeart/2018/2/layout/IconLabelList"/>
    <dgm:cxn modelId="{E75B3622-7EE7-43B7-B38F-D04762CDC97D}" type="presParOf" srcId="{CD97EC6D-9F6F-48F1-A2BD-B6E225FA54CA}" destId="{02B780F7-F0DD-4673-AF2E-40F92DC75786}" srcOrd="0" destOrd="0" presId="urn:microsoft.com/office/officeart/2018/2/layout/IconLabelList"/>
    <dgm:cxn modelId="{07367265-130C-403C-884E-03419A41302B}" type="presParOf" srcId="{CD97EC6D-9F6F-48F1-A2BD-B6E225FA54CA}" destId="{4143078D-53CB-4C7B-82E2-8AF918770A3D}" srcOrd="1" destOrd="0" presId="urn:microsoft.com/office/officeart/2018/2/layout/IconLabelList"/>
    <dgm:cxn modelId="{0144D060-8CBF-4B07-A841-213B74E01EF5}" type="presParOf" srcId="{CD97EC6D-9F6F-48F1-A2BD-B6E225FA54CA}" destId="{0429C170-10BF-469D-9C49-51E3D92856C2}" srcOrd="2" destOrd="0" presId="urn:microsoft.com/office/officeart/2018/2/layout/IconLabelList"/>
    <dgm:cxn modelId="{083B8AF1-F59C-49DC-8415-02BFD9307463}" type="presParOf" srcId="{18F91922-3B7C-48C5-B825-11B2A3F37C70}" destId="{3F6E246B-A4FF-4615-9FAF-6330E40E62C1}" srcOrd="5" destOrd="0" presId="urn:microsoft.com/office/officeart/2018/2/layout/IconLabelList"/>
    <dgm:cxn modelId="{17CCFDDD-B330-4A91-B460-2CFF37638C22}" type="presParOf" srcId="{18F91922-3B7C-48C5-B825-11B2A3F37C70}" destId="{02980138-A14F-45DB-8A5A-44A569D8F672}" srcOrd="6" destOrd="0" presId="urn:microsoft.com/office/officeart/2018/2/layout/IconLabelList"/>
    <dgm:cxn modelId="{3FDC8E36-38F0-49E4-80B3-83579693E8B9}" type="presParOf" srcId="{02980138-A14F-45DB-8A5A-44A569D8F672}" destId="{B4BCF03A-CAD7-4875-88F0-B03ABBC10DB9}" srcOrd="0" destOrd="0" presId="urn:microsoft.com/office/officeart/2018/2/layout/IconLabelList"/>
    <dgm:cxn modelId="{934F11AA-0D0B-490A-9205-317C41F0E27B}" type="presParOf" srcId="{02980138-A14F-45DB-8A5A-44A569D8F672}" destId="{6F7B544B-48D6-4CC5-9004-07B7F1FF4F5E}" srcOrd="1" destOrd="0" presId="urn:microsoft.com/office/officeart/2018/2/layout/IconLabelList"/>
    <dgm:cxn modelId="{78217A5A-0267-447C-9B5A-E7E35116D70E}" type="presParOf" srcId="{02980138-A14F-45DB-8A5A-44A569D8F672}" destId="{38B0E06A-4C6C-4223-864F-0ED48FC7F381}" srcOrd="2" destOrd="0" presId="urn:microsoft.com/office/officeart/2018/2/layout/IconLabelList"/>
    <dgm:cxn modelId="{74221C2B-22CB-4DE1-839F-A3169E1A0E23}" type="presParOf" srcId="{18F91922-3B7C-48C5-B825-11B2A3F37C70}" destId="{59DDA22C-5A9E-4814-B8DE-BFC73FD818A2}" srcOrd="7" destOrd="0" presId="urn:microsoft.com/office/officeart/2018/2/layout/IconLabelList"/>
    <dgm:cxn modelId="{170AB092-96E7-4104-9E9D-03632CA5E995}" type="presParOf" srcId="{18F91922-3B7C-48C5-B825-11B2A3F37C70}" destId="{8F44D2EB-66F1-4B03-9963-B16BB33DF211}" srcOrd="8" destOrd="0" presId="urn:microsoft.com/office/officeart/2018/2/layout/IconLabelList"/>
    <dgm:cxn modelId="{C16BC6B1-8393-42E3-814B-4E0C8E25075A}" type="presParOf" srcId="{8F44D2EB-66F1-4B03-9963-B16BB33DF211}" destId="{8FBAC0FD-AB26-4203-B9CD-619438B5A408}" srcOrd="0" destOrd="0" presId="urn:microsoft.com/office/officeart/2018/2/layout/IconLabelList"/>
    <dgm:cxn modelId="{3DC84F35-6E62-43D2-AE1B-A77BC7763FA1}" type="presParOf" srcId="{8F44D2EB-66F1-4B03-9963-B16BB33DF211}" destId="{AB5D08FD-8929-4659-A570-83DA7CBF018D}" srcOrd="1" destOrd="0" presId="urn:microsoft.com/office/officeart/2018/2/layout/IconLabelList"/>
    <dgm:cxn modelId="{700BE6FF-3F98-4FC6-901A-273DDE67584E}" type="presParOf" srcId="{8F44D2EB-66F1-4B03-9963-B16BB33DF211}" destId="{4C650AD1-79DF-4CCD-85AF-47878B2A3B2F}" srcOrd="2" destOrd="0" presId="urn:microsoft.com/office/officeart/2018/2/layout/IconLabelList"/>
    <dgm:cxn modelId="{83B42525-F110-4B71-8D6B-CBA8A22EFDCB}" type="presParOf" srcId="{18F91922-3B7C-48C5-B825-11B2A3F37C70}" destId="{D1DA6F91-2E90-4CF5-93F7-2B91A4D48071}" srcOrd="9" destOrd="0" presId="urn:microsoft.com/office/officeart/2018/2/layout/IconLabelList"/>
    <dgm:cxn modelId="{F3AF6156-7501-4202-A8AF-300FC0481F30}" type="presParOf" srcId="{18F91922-3B7C-48C5-B825-11B2A3F37C70}" destId="{50A6D8F1-04B9-42BB-A1FB-95126D4A08B7}" srcOrd="10" destOrd="0" presId="urn:microsoft.com/office/officeart/2018/2/layout/IconLabelList"/>
    <dgm:cxn modelId="{5C59EDAE-0DB4-4245-99E3-DD7D3E3EB249}" type="presParOf" srcId="{50A6D8F1-04B9-42BB-A1FB-95126D4A08B7}" destId="{0E9DB339-4922-468A-AAF0-D3E19FB74BE1}" srcOrd="0" destOrd="0" presId="urn:microsoft.com/office/officeart/2018/2/layout/IconLabelList"/>
    <dgm:cxn modelId="{1B6440B7-19D9-438E-85E5-16152FC79544}" type="presParOf" srcId="{50A6D8F1-04B9-42BB-A1FB-95126D4A08B7}" destId="{13C019DD-EF88-47ED-AF11-E182C13BC853}" srcOrd="1" destOrd="0" presId="urn:microsoft.com/office/officeart/2018/2/layout/IconLabelList"/>
    <dgm:cxn modelId="{B93E62DF-3719-43E0-BB22-27108C368805}" type="presParOf" srcId="{50A6D8F1-04B9-42BB-A1FB-95126D4A08B7}" destId="{FF20B59B-2B7F-4DEB-B4AB-412DF90198C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D09E3-CD98-4FA7-A52C-E350D5C3CD9C}">
      <dsp:nvSpPr>
        <dsp:cNvPr id="0" name=""/>
        <dsp:cNvSpPr/>
      </dsp:nvSpPr>
      <dsp:spPr>
        <a:xfrm rot="5400000">
          <a:off x="6683934" y="-2416218"/>
          <a:ext cx="1097970" cy="620905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chemeClr val="tx2"/>
              </a:solidFill>
              <a:latin typeface="+mn-lt"/>
            </a:rPr>
            <a:t>Your problem is our problem. </a:t>
          </a:r>
          <a:endParaRPr lang="en-US" sz="1200" b="1" kern="1200" dirty="0">
            <a:solidFill>
              <a:schemeClr val="tx2"/>
            </a:solidFill>
          </a:endParaRPr>
        </a:p>
        <a:p>
          <a:pPr marL="114300" lvl="1" indent="-114300" algn="l" defTabSz="533400">
            <a:lnSpc>
              <a:spcPct val="90000"/>
            </a:lnSpc>
            <a:spcBef>
              <a:spcPct val="0"/>
            </a:spcBef>
            <a:spcAft>
              <a:spcPct val="15000"/>
            </a:spcAft>
            <a:buChar char="•"/>
          </a:pPr>
          <a:r>
            <a:rPr lang="en-US" sz="1200" b="1" kern="1200" dirty="0">
              <a:solidFill>
                <a:schemeClr val="tx2"/>
              </a:solidFill>
              <a:latin typeface="+mn-lt"/>
            </a:rPr>
            <a:t>We want to make sure you’re put on the right path to have a successful future. </a:t>
          </a:r>
          <a:endParaRPr lang="en-US" sz="1200" b="1" kern="1200" dirty="0">
            <a:solidFill>
              <a:schemeClr val="tx2"/>
            </a:solidFill>
          </a:endParaRPr>
        </a:p>
        <a:p>
          <a:pPr marL="114300" lvl="1" indent="-114300" algn="l" defTabSz="533400">
            <a:lnSpc>
              <a:spcPct val="90000"/>
            </a:lnSpc>
            <a:spcBef>
              <a:spcPct val="0"/>
            </a:spcBef>
            <a:spcAft>
              <a:spcPct val="15000"/>
            </a:spcAft>
            <a:buChar char="•"/>
          </a:pPr>
          <a:r>
            <a:rPr lang="en-US" sz="1200" b="1" kern="1200" dirty="0">
              <a:solidFill>
                <a:schemeClr val="tx2"/>
              </a:solidFill>
              <a:latin typeface="+mn-lt"/>
            </a:rPr>
            <a:t>That’s why we leave our judgment at the door. It makes it easier to help put you on the right path to recovery.</a:t>
          </a:r>
          <a:endParaRPr lang="en-US" sz="1200" b="1" kern="1200" dirty="0">
            <a:solidFill>
              <a:schemeClr val="tx2"/>
            </a:solidFill>
          </a:endParaRPr>
        </a:p>
      </dsp:txBody>
      <dsp:txXfrm rot="-5400000">
        <a:off x="4128391" y="192923"/>
        <a:ext cx="6155459" cy="990774"/>
      </dsp:txXfrm>
    </dsp:sp>
    <dsp:sp modelId="{F8F68776-C2D3-4A8B-9EB8-E4AFE5373F1D}">
      <dsp:nvSpPr>
        <dsp:cNvPr id="0" name=""/>
        <dsp:cNvSpPr/>
      </dsp:nvSpPr>
      <dsp:spPr>
        <a:xfrm>
          <a:off x="213" y="2079"/>
          <a:ext cx="4128177" cy="1372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Judgement Free</a:t>
          </a:r>
        </a:p>
      </dsp:txBody>
      <dsp:txXfrm>
        <a:off x="67211" y="69077"/>
        <a:ext cx="3994181" cy="1238466"/>
      </dsp:txXfrm>
    </dsp:sp>
    <dsp:sp modelId="{BB489C80-C3DA-40F9-9E0F-F359742F1D5D}">
      <dsp:nvSpPr>
        <dsp:cNvPr id="0" name=""/>
        <dsp:cNvSpPr/>
      </dsp:nvSpPr>
      <dsp:spPr>
        <a:xfrm rot="5400000">
          <a:off x="6666018" y="-989987"/>
          <a:ext cx="1097970" cy="62387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tx2"/>
              </a:solidFill>
              <a:latin typeface="Tofino Personal Medium" panose="02000000000000000000" pitchFamily="50" charset="0"/>
            </a:rPr>
            <a:t>Many Iowans, including us, face these same challenges every day. </a:t>
          </a:r>
          <a:endParaRPr lang="en-US" sz="1200" kern="1200" dirty="0">
            <a:solidFill>
              <a:schemeClr val="tx2"/>
            </a:solidFill>
          </a:endParaRPr>
        </a:p>
        <a:p>
          <a:pPr marL="114300" lvl="1" indent="-114300" algn="l" defTabSz="533400">
            <a:lnSpc>
              <a:spcPct val="90000"/>
            </a:lnSpc>
            <a:spcBef>
              <a:spcPct val="0"/>
            </a:spcBef>
            <a:spcAft>
              <a:spcPct val="15000"/>
            </a:spcAft>
            <a:buChar char="•"/>
          </a:pPr>
          <a:r>
            <a:rPr lang="en-US" sz="1200" kern="1200" dirty="0">
              <a:solidFill>
                <a:schemeClr val="tx2"/>
              </a:solidFill>
              <a:latin typeface="Tofino Personal Medium" panose="02000000000000000000" pitchFamily="50" charset="0"/>
            </a:rPr>
            <a:t>We know it’s hard but when you have someone with you every step of the way it helps. </a:t>
          </a:r>
          <a:endParaRPr lang="en-US" sz="1200" kern="1200" dirty="0">
            <a:solidFill>
              <a:schemeClr val="tx2"/>
            </a:solidFill>
          </a:endParaRPr>
        </a:p>
        <a:p>
          <a:pPr marL="114300" lvl="1" indent="-114300" algn="l" defTabSz="533400">
            <a:lnSpc>
              <a:spcPct val="90000"/>
            </a:lnSpc>
            <a:spcBef>
              <a:spcPct val="0"/>
            </a:spcBef>
            <a:spcAft>
              <a:spcPct val="15000"/>
            </a:spcAft>
            <a:buChar char="•"/>
          </a:pPr>
          <a:r>
            <a:rPr lang="en-US" sz="1200" kern="1200" dirty="0">
              <a:solidFill>
                <a:schemeClr val="tx2"/>
              </a:solidFill>
              <a:latin typeface="Tofino Personal Medium" panose="02000000000000000000" pitchFamily="50" charset="0"/>
            </a:rPr>
            <a:t>We’re here when you’re tempted, struggling, or want someone to listen. </a:t>
          </a:r>
          <a:endParaRPr lang="en-US" sz="1200" kern="1200" dirty="0">
            <a:solidFill>
              <a:schemeClr val="tx2"/>
            </a:solidFill>
          </a:endParaRPr>
        </a:p>
      </dsp:txBody>
      <dsp:txXfrm rot="-5400000">
        <a:off x="4095620" y="1634009"/>
        <a:ext cx="6185169" cy="990774"/>
      </dsp:txXfrm>
    </dsp:sp>
    <dsp:sp modelId="{596E06AE-AFFB-4B45-B3C5-F5492A521837}">
      <dsp:nvSpPr>
        <dsp:cNvPr id="0" name=""/>
        <dsp:cNvSpPr/>
      </dsp:nvSpPr>
      <dsp:spPr>
        <a:xfrm>
          <a:off x="213" y="1443165"/>
          <a:ext cx="4095406" cy="1372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You’re Not Alone</a:t>
          </a:r>
        </a:p>
      </dsp:txBody>
      <dsp:txXfrm>
        <a:off x="67211" y="1510163"/>
        <a:ext cx="3961410" cy="1238466"/>
      </dsp:txXfrm>
    </dsp:sp>
    <dsp:sp modelId="{5A22C5F8-DB9F-4825-AA0B-BCF559A504BD}">
      <dsp:nvSpPr>
        <dsp:cNvPr id="0" name=""/>
        <dsp:cNvSpPr/>
      </dsp:nvSpPr>
      <dsp:spPr>
        <a:xfrm rot="5400000">
          <a:off x="6654623" y="440109"/>
          <a:ext cx="1097970" cy="626074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tx2"/>
              </a:solidFill>
              <a:latin typeface="Tofino Personal Medium" panose="02000000000000000000" pitchFamily="50" charset="0"/>
            </a:rPr>
            <a:t>We offer the information, support and guidance to help Iowans get their life back to a good place</a:t>
          </a:r>
          <a:endParaRPr lang="en-US" sz="1200" kern="1200" dirty="0">
            <a:solidFill>
              <a:schemeClr val="tx2"/>
            </a:solidFill>
          </a:endParaRPr>
        </a:p>
      </dsp:txBody>
      <dsp:txXfrm rot="-5400000">
        <a:off x="4073236" y="3075094"/>
        <a:ext cx="6207147" cy="990774"/>
      </dsp:txXfrm>
    </dsp:sp>
    <dsp:sp modelId="{324CEAA4-B203-4C81-9611-D152B8728D16}">
      <dsp:nvSpPr>
        <dsp:cNvPr id="0" name=""/>
        <dsp:cNvSpPr/>
      </dsp:nvSpPr>
      <dsp:spPr>
        <a:xfrm>
          <a:off x="213" y="2884250"/>
          <a:ext cx="4073022" cy="1372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Guide to Better Health</a:t>
          </a:r>
        </a:p>
      </dsp:txBody>
      <dsp:txXfrm>
        <a:off x="67211" y="2951248"/>
        <a:ext cx="3939026" cy="1238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7EEAC-7E01-4ADF-9B96-6F19754DB7A0}">
      <dsp:nvSpPr>
        <dsp:cNvPr id="0" name=""/>
        <dsp:cNvSpPr/>
      </dsp:nvSpPr>
      <dsp:spPr>
        <a:xfrm>
          <a:off x="1318" y="452117"/>
          <a:ext cx="2571899" cy="1028759"/>
        </a:xfrm>
        <a:prstGeom prst="homePlate">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t>How to be physically active?</a:t>
          </a:r>
          <a:endParaRPr lang="en-US" sz="1800" kern="1200" dirty="0"/>
        </a:p>
      </dsp:txBody>
      <dsp:txXfrm>
        <a:off x="1318" y="452117"/>
        <a:ext cx="2314709" cy="1028759"/>
      </dsp:txXfrm>
    </dsp:sp>
    <dsp:sp modelId="{5F7D4E98-0E07-4628-BDFB-1E911428D712}">
      <dsp:nvSpPr>
        <dsp:cNvPr id="0" name=""/>
        <dsp:cNvSpPr/>
      </dsp:nvSpPr>
      <dsp:spPr>
        <a:xfrm>
          <a:off x="2058838" y="452117"/>
          <a:ext cx="2571899" cy="1028759"/>
        </a:xfrm>
        <a:prstGeom prst="chevron">
          <a:avLst/>
        </a:prstGeom>
        <a:solidFill>
          <a:schemeClr val="tx1">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Walking, hiking – 10,000 step challenge.</a:t>
          </a:r>
        </a:p>
      </dsp:txBody>
      <dsp:txXfrm>
        <a:off x="2573218" y="452117"/>
        <a:ext cx="1543140" cy="1028759"/>
      </dsp:txXfrm>
    </dsp:sp>
    <dsp:sp modelId="{CE6E7AD0-2314-44B9-98C1-012265DC44CA}">
      <dsp:nvSpPr>
        <dsp:cNvPr id="0" name=""/>
        <dsp:cNvSpPr/>
      </dsp:nvSpPr>
      <dsp:spPr>
        <a:xfrm>
          <a:off x="4116358" y="452117"/>
          <a:ext cx="2571899" cy="1028759"/>
        </a:xfrm>
        <a:prstGeom prst="chevron">
          <a:avLst/>
        </a:prstGeom>
        <a:solidFill>
          <a:schemeClr val="tx1">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Biking, swimming, running, dancing, etc., apps can help track progress.</a:t>
          </a:r>
        </a:p>
      </dsp:txBody>
      <dsp:txXfrm>
        <a:off x="4630738" y="452117"/>
        <a:ext cx="1543140" cy="1028759"/>
      </dsp:txXfrm>
    </dsp:sp>
    <dsp:sp modelId="{6F3A722A-0C5D-47A6-B7D6-077DC49E6168}">
      <dsp:nvSpPr>
        <dsp:cNvPr id="0" name=""/>
        <dsp:cNvSpPr/>
      </dsp:nvSpPr>
      <dsp:spPr>
        <a:xfrm>
          <a:off x="6173877" y="452117"/>
          <a:ext cx="2571899" cy="1028759"/>
        </a:xfrm>
        <a:prstGeom prst="chevron">
          <a:avLst/>
        </a:prstGeom>
        <a:solidFill>
          <a:schemeClr val="tx1">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Check out local community recreational activities.</a:t>
          </a:r>
        </a:p>
      </dsp:txBody>
      <dsp:txXfrm>
        <a:off x="6688257" y="452117"/>
        <a:ext cx="1543140" cy="1028759"/>
      </dsp:txXfrm>
    </dsp:sp>
    <dsp:sp modelId="{4D10BD71-C3CD-4A9C-BDD3-A2EDF4EEA6E9}">
      <dsp:nvSpPr>
        <dsp:cNvPr id="0" name=""/>
        <dsp:cNvSpPr/>
      </dsp:nvSpPr>
      <dsp:spPr>
        <a:xfrm>
          <a:off x="8231397" y="452117"/>
          <a:ext cx="2571899" cy="1028759"/>
        </a:xfrm>
        <a:prstGeom prst="chevron">
          <a:avLst/>
        </a:prstGeom>
        <a:solidFill>
          <a:schemeClr val="tx1">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Daily exercise  routines.</a:t>
          </a:r>
        </a:p>
      </dsp:txBody>
      <dsp:txXfrm>
        <a:off x="8745777" y="452117"/>
        <a:ext cx="1543140" cy="1028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098C1-465A-4D3F-9AFB-FB0C7E999248}">
      <dsp:nvSpPr>
        <dsp:cNvPr id="0" name=""/>
        <dsp:cNvSpPr/>
      </dsp:nvSpPr>
      <dsp:spPr>
        <a:xfrm>
          <a:off x="212543" y="12769"/>
          <a:ext cx="2393472" cy="2815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BE68CFC-135B-4342-946A-EA93570D5BD9}">
      <dsp:nvSpPr>
        <dsp:cNvPr id="0" name=""/>
        <dsp:cNvSpPr/>
      </dsp:nvSpPr>
      <dsp:spPr>
        <a:xfrm>
          <a:off x="332216" y="133648"/>
          <a:ext cx="2154125" cy="1495704"/>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19E67D-EF10-4298-A005-A97DA7D9D674}">
      <dsp:nvSpPr>
        <dsp:cNvPr id="0" name=""/>
        <dsp:cNvSpPr/>
      </dsp:nvSpPr>
      <dsp:spPr>
        <a:xfrm>
          <a:off x="332216" y="1838866"/>
          <a:ext cx="2154125" cy="866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b="1" kern="1200" dirty="0">
              <a:solidFill>
                <a:schemeClr val="accent5"/>
              </a:solidFill>
            </a:rPr>
            <a:t>Learning to cook or cook something new. </a:t>
          </a:r>
          <a:endParaRPr lang="en-US" sz="1400" kern="1200" dirty="0">
            <a:solidFill>
              <a:schemeClr val="accent5"/>
            </a:solidFill>
          </a:endParaRPr>
        </a:p>
      </dsp:txBody>
      <dsp:txXfrm>
        <a:off x="332216" y="1838866"/>
        <a:ext cx="2154125" cy="866657"/>
      </dsp:txXfrm>
    </dsp:sp>
    <dsp:sp modelId="{FE13EDBD-AD50-40D2-B533-D25044E5C7C1}">
      <dsp:nvSpPr>
        <dsp:cNvPr id="0" name=""/>
        <dsp:cNvSpPr/>
      </dsp:nvSpPr>
      <dsp:spPr>
        <a:xfrm>
          <a:off x="2867392" y="12769"/>
          <a:ext cx="2393472" cy="2815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2E0C474-1A4B-45E7-AEA8-558C92AFA06A}">
      <dsp:nvSpPr>
        <dsp:cNvPr id="0" name=""/>
        <dsp:cNvSpPr/>
      </dsp:nvSpPr>
      <dsp:spPr>
        <a:xfrm>
          <a:off x="2987065" y="133648"/>
          <a:ext cx="2154125" cy="1495704"/>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30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AF936D-E294-4376-B45F-E46973F3C7BC}">
      <dsp:nvSpPr>
        <dsp:cNvPr id="0" name=""/>
        <dsp:cNvSpPr/>
      </dsp:nvSpPr>
      <dsp:spPr>
        <a:xfrm>
          <a:off x="2987065" y="1870691"/>
          <a:ext cx="2154125" cy="866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0000"/>
              </a:solidFill>
              <a:latin typeface="Arial"/>
              <a:ea typeface="+mn-ea"/>
              <a:cs typeface="+mn-cs"/>
            </a:rPr>
            <a:t>Taking on a new responsibility at school or at home. </a:t>
          </a:r>
        </a:p>
      </dsp:txBody>
      <dsp:txXfrm>
        <a:off x="2987065" y="1870691"/>
        <a:ext cx="2154125" cy="866657"/>
      </dsp:txXfrm>
    </dsp:sp>
    <dsp:sp modelId="{9DA612EE-CF30-4FA7-9C89-3ED1E0FF64A0}">
      <dsp:nvSpPr>
        <dsp:cNvPr id="0" name=""/>
        <dsp:cNvSpPr/>
      </dsp:nvSpPr>
      <dsp:spPr>
        <a:xfrm>
          <a:off x="212543" y="3067966"/>
          <a:ext cx="2393472" cy="2815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CC3F4B8-6EE0-412B-B9D6-4AB5590F5D06}">
      <dsp:nvSpPr>
        <dsp:cNvPr id="0" name=""/>
        <dsp:cNvSpPr/>
      </dsp:nvSpPr>
      <dsp:spPr>
        <a:xfrm>
          <a:off x="332216" y="3188846"/>
          <a:ext cx="2154125" cy="149570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6F943-C7E3-4519-834B-E8B2D467C79B}">
      <dsp:nvSpPr>
        <dsp:cNvPr id="0" name=""/>
        <dsp:cNvSpPr/>
      </dsp:nvSpPr>
      <dsp:spPr>
        <a:xfrm>
          <a:off x="332216" y="4894063"/>
          <a:ext cx="2154125" cy="866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0000"/>
              </a:solidFill>
              <a:latin typeface="Arial"/>
              <a:ea typeface="+mn-ea"/>
              <a:cs typeface="+mn-cs"/>
            </a:rPr>
            <a:t>Work on a do-it-yourself (DIY) project! YouTube can help!</a:t>
          </a:r>
        </a:p>
      </dsp:txBody>
      <dsp:txXfrm>
        <a:off x="332216" y="4894063"/>
        <a:ext cx="2154125" cy="866657"/>
      </dsp:txXfrm>
    </dsp:sp>
    <dsp:sp modelId="{56E172E3-5A1C-4EE6-B24D-998F1F34B756}">
      <dsp:nvSpPr>
        <dsp:cNvPr id="0" name=""/>
        <dsp:cNvSpPr/>
      </dsp:nvSpPr>
      <dsp:spPr>
        <a:xfrm>
          <a:off x="2867392" y="3067966"/>
          <a:ext cx="2393472" cy="2815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622A5C1-0E44-4551-ACD1-646A0C325834}">
      <dsp:nvSpPr>
        <dsp:cNvPr id="0" name=""/>
        <dsp:cNvSpPr/>
      </dsp:nvSpPr>
      <dsp:spPr>
        <a:xfrm>
          <a:off x="2987065" y="3188846"/>
          <a:ext cx="2154125" cy="149570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B856D8-8387-46BA-99EF-BEE638E7CA2B}">
      <dsp:nvSpPr>
        <dsp:cNvPr id="0" name=""/>
        <dsp:cNvSpPr/>
      </dsp:nvSpPr>
      <dsp:spPr>
        <a:xfrm>
          <a:off x="2987065" y="4916020"/>
          <a:ext cx="2154125" cy="760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0000"/>
              </a:solidFill>
              <a:latin typeface="Arial"/>
              <a:ea typeface="+mn-ea"/>
              <a:cs typeface="+mn-cs"/>
            </a:rPr>
            <a:t>New hobbies that challenge you, such as writing a blog or learning to paint.</a:t>
          </a:r>
        </a:p>
      </dsp:txBody>
      <dsp:txXfrm>
        <a:off x="2987065" y="4916020"/>
        <a:ext cx="2154125" cy="760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D07E3-79B7-4ED0-9C29-7DBF3FA1ADFE}">
      <dsp:nvSpPr>
        <dsp:cNvPr id="0" name=""/>
        <dsp:cNvSpPr/>
      </dsp:nvSpPr>
      <dsp:spPr>
        <a:xfrm>
          <a:off x="1467320" y="459901"/>
          <a:ext cx="577441" cy="5774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6A6C4B-BC38-400C-9534-96412225AAF9}">
      <dsp:nvSpPr>
        <dsp:cNvPr id="0" name=""/>
        <dsp:cNvSpPr/>
      </dsp:nvSpPr>
      <dsp:spPr>
        <a:xfrm>
          <a:off x="755515" y="1282085"/>
          <a:ext cx="2001052"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Focus on Where You Are</a:t>
          </a:r>
          <a:endParaRPr lang="en-US" sz="1200" kern="1200" dirty="0">
            <a:solidFill>
              <a:schemeClr val="bg1"/>
            </a:solidFill>
            <a:latin typeface="Tofino Personal Medium" panose="02000000000000000000" pitchFamily="50" charset="0"/>
          </a:endParaRPr>
        </a:p>
        <a:p>
          <a:pPr marL="0" lvl="0" indent="0" algn="ctr" defTabSz="533400">
            <a:lnSpc>
              <a:spcPct val="90000"/>
            </a:lnSpc>
            <a:spcBef>
              <a:spcPct val="0"/>
            </a:spcBef>
            <a:spcAft>
              <a:spcPct val="35000"/>
            </a:spcAft>
            <a:buNone/>
          </a:pPr>
          <a:r>
            <a:rPr lang="en-US" sz="1100" kern="1200" dirty="0">
              <a:solidFill>
                <a:schemeClr val="bg1"/>
              </a:solidFill>
              <a:latin typeface="Tofino Personal Medium" panose="02000000000000000000" pitchFamily="50" charset="0"/>
            </a:rPr>
            <a:t>Thinking too hard about what you are doing may make it worse. Feel the “pulse” of life.</a:t>
          </a:r>
        </a:p>
      </dsp:txBody>
      <dsp:txXfrm>
        <a:off x="755515" y="1282085"/>
        <a:ext cx="2001052" cy="597037"/>
      </dsp:txXfrm>
    </dsp:sp>
    <dsp:sp modelId="{18E8B75A-7D51-4DCD-80E4-511291C484F9}">
      <dsp:nvSpPr>
        <dsp:cNvPr id="0" name=""/>
        <dsp:cNvSpPr/>
      </dsp:nvSpPr>
      <dsp:spPr>
        <a:xfrm>
          <a:off x="3641047" y="459901"/>
          <a:ext cx="577441" cy="5774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5DDC64-8C83-42CF-A4DB-ABE9A4DE3167}">
      <dsp:nvSpPr>
        <dsp:cNvPr id="0" name=""/>
        <dsp:cNvSpPr/>
      </dsp:nvSpPr>
      <dsp:spPr>
        <a:xfrm>
          <a:off x="2981128" y="1282085"/>
          <a:ext cx="1897279"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Focus on the Present </a:t>
          </a:r>
        </a:p>
        <a:p>
          <a:pPr marL="0" lvl="0" indent="0" algn="ctr" defTabSz="533400">
            <a:lnSpc>
              <a:spcPct val="90000"/>
            </a:lnSpc>
            <a:spcBef>
              <a:spcPct val="0"/>
            </a:spcBef>
            <a:spcAft>
              <a:spcPct val="35000"/>
            </a:spcAft>
            <a:buNone/>
          </a:pPr>
          <a:r>
            <a:rPr lang="en-US" sz="1100" kern="1200" dirty="0">
              <a:solidFill>
                <a:schemeClr val="bg1"/>
              </a:solidFill>
              <a:latin typeface="Tofino Personal Medium" panose="02000000000000000000" pitchFamily="50" charset="0"/>
            </a:rPr>
            <a:t>It’s easy to get trapped in the past or future, causing worry.</a:t>
          </a:r>
        </a:p>
      </dsp:txBody>
      <dsp:txXfrm>
        <a:off x="2981128" y="1282085"/>
        <a:ext cx="1897279" cy="597037"/>
      </dsp:txXfrm>
    </dsp:sp>
    <dsp:sp modelId="{02B780F7-F0DD-4673-AF2E-40F92DC75786}">
      <dsp:nvSpPr>
        <dsp:cNvPr id="0" name=""/>
        <dsp:cNvSpPr/>
      </dsp:nvSpPr>
      <dsp:spPr>
        <a:xfrm>
          <a:off x="5816545" y="459901"/>
          <a:ext cx="577441" cy="5774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9C170-10BF-469D-9C49-51E3D92856C2}">
      <dsp:nvSpPr>
        <dsp:cNvPr id="0" name=""/>
        <dsp:cNvSpPr/>
      </dsp:nvSpPr>
      <dsp:spPr>
        <a:xfrm>
          <a:off x="5102968" y="1282085"/>
          <a:ext cx="2004594"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Focus on Your Breathing </a:t>
          </a:r>
        </a:p>
        <a:p>
          <a:pPr marL="0" lvl="0" indent="0" algn="ctr" defTabSz="533400">
            <a:lnSpc>
              <a:spcPct val="90000"/>
            </a:lnSpc>
            <a:spcBef>
              <a:spcPct val="0"/>
            </a:spcBef>
            <a:spcAft>
              <a:spcPct val="35000"/>
            </a:spcAft>
            <a:buNone/>
          </a:pPr>
          <a:r>
            <a:rPr lang="en-US" sz="1100" kern="1200" dirty="0">
              <a:solidFill>
                <a:schemeClr val="bg1"/>
              </a:solidFill>
              <a:latin typeface="Tofino Personal Medium" panose="02000000000000000000" pitchFamily="50" charset="0"/>
            </a:rPr>
            <a:t>There’s no better way to get you back to the present.</a:t>
          </a:r>
        </a:p>
      </dsp:txBody>
      <dsp:txXfrm>
        <a:off x="5102968" y="1282085"/>
        <a:ext cx="2004594" cy="597037"/>
      </dsp:txXfrm>
    </dsp:sp>
    <dsp:sp modelId="{B4BCF03A-CAD7-4875-88F0-B03ABBC10DB9}">
      <dsp:nvSpPr>
        <dsp:cNvPr id="0" name=""/>
        <dsp:cNvSpPr/>
      </dsp:nvSpPr>
      <dsp:spPr>
        <a:xfrm>
          <a:off x="8257383" y="459901"/>
          <a:ext cx="577441" cy="5774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B0E06A-4C6C-4223-864F-0ED48FC7F381}">
      <dsp:nvSpPr>
        <dsp:cNvPr id="0" name=""/>
        <dsp:cNvSpPr/>
      </dsp:nvSpPr>
      <dsp:spPr>
        <a:xfrm>
          <a:off x="7332123" y="1282085"/>
          <a:ext cx="2427961"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Set attainable goals for success </a:t>
          </a:r>
        </a:p>
        <a:p>
          <a:pPr marL="0" lvl="0" indent="0" algn="ctr" defTabSz="533400">
            <a:lnSpc>
              <a:spcPct val="90000"/>
            </a:lnSpc>
            <a:spcBef>
              <a:spcPct val="0"/>
            </a:spcBef>
            <a:spcAft>
              <a:spcPct val="35000"/>
            </a:spcAft>
            <a:buNone/>
          </a:pPr>
          <a:r>
            <a:rPr lang="en-US" sz="1100" b="1" kern="1200" dirty="0">
              <a:solidFill>
                <a:schemeClr val="bg1"/>
              </a:solidFill>
              <a:latin typeface="Tofino Personal Medium" panose="02000000000000000000" pitchFamily="50" charset="0"/>
            </a:rPr>
            <a:t>M</a:t>
          </a:r>
          <a:r>
            <a:rPr lang="en-US" sz="1100" kern="1200" dirty="0">
              <a:solidFill>
                <a:schemeClr val="bg1"/>
              </a:solidFill>
              <a:latin typeface="Tofino Personal Medium" panose="02000000000000000000" pitchFamily="50" charset="0"/>
            </a:rPr>
            <a:t>atch the goal to your ability level.</a:t>
          </a:r>
        </a:p>
      </dsp:txBody>
      <dsp:txXfrm>
        <a:off x="7332123" y="1282085"/>
        <a:ext cx="2427961" cy="597037"/>
      </dsp:txXfrm>
    </dsp:sp>
    <dsp:sp modelId="{8FBAC0FD-AB26-4203-B9CD-619438B5A408}">
      <dsp:nvSpPr>
        <dsp:cNvPr id="0" name=""/>
        <dsp:cNvSpPr/>
      </dsp:nvSpPr>
      <dsp:spPr>
        <a:xfrm>
          <a:off x="3884329" y="2199923"/>
          <a:ext cx="577441" cy="5774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650AD1-79DF-4CCD-85AF-47878B2A3B2F}">
      <dsp:nvSpPr>
        <dsp:cNvPr id="0" name=""/>
        <dsp:cNvSpPr/>
      </dsp:nvSpPr>
      <dsp:spPr>
        <a:xfrm>
          <a:off x="3175103" y="3022108"/>
          <a:ext cx="1995894"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Acceptance </a:t>
          </a:r>
        </a:p>
        <a:p>
          <a:pPr marL="0" lvl="0" indent="0" algn="ctr" defTabSz="533400">
            <a:lnSpc>
              <a:spcPct val="90000"/>
            </a:lnSpc>
            <a:spcBef>
              <a:spcPct val="0"/>
            </a:spcBef>
            <a:spcAft>
              <a:spcPct val="35000"/>
            </a:spcAft>
            <a:buNone/>
          </a:pPr>
          <a:r>
            <a:rPr lang="en-US" sz="1100" kern="1200" dirty="0">
              <a:solidFill>
                <a:schemeClr val="bg1"/>
              </a:solidFill>
              <a:latin typeface="Tofino Personal Medium" panose="02000000000000000000" pitchFamily="50" charset="0"/>
            </a:rPr>
            <a:t>Let the emotions being felt exist. It’s OK for me to feel this way.</a:t>
          </a:r>
        </a:p>
      </dsp:txBody>
      <dsp:txXfrm>
        <a:off x="3175103" y="3022108"/>
        <a:ext cx="1995894" cy="597037"/>
      </dsp:txXfrm>
    </dsp:sp>
    <dsp:sp modelId="{0E9DB339-4922-468A-AAF0-D3E19FB74BE1}">
      <dsp:nvSpPr>
        <dsp:cNvPr id="0" name=""/>
        <dsp:cNvSpPr/>
      </dsp:nvSpPr>
      <dsp:spPr>
        <a:xfrm>
          <a:off x="6079306" y="2199923"/>
          <a:ext cx="577441" cy="5774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20B59B-2B7F-4DEB-B4AB-412DF90198CC}">
      <dsp:nvSpPr>
        <dsp:cNvPr id="0" name=""/>
        <dsp:cNvSpPr/>
      </dsp:nvSpPr>
      <dsp:spPr>
        <a:xfrm>
          <a:off x="5395558" y="3022108"/>
          <a:ext cx="1944938"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Notice the new things!</a:t>
          </a:r>
        </a:p>
        <a:p>
          <a:pPr marL="0" lvl="0" indent="0" algn="ctr" defTabSz="533400">
            <a:lnSpc>
              <a:spcPct val="90000"/>
            </a:lnSpc>
            <a:spcBef>
              <a:spcPct val="0"/>
            </a:spcBef>
            <a:spcAft>
              <a:spcPct val="35000"/>
            </a:spcAft>
            <a:buNone/>
          </a:pPr>
          <a:r>
            <a:rPr lang="en-US" sz="1100" kern="1200" dirty="0">
              <a:solidFill>
                <a:schemeClr val="bg1"/>
              </a:solidFill>
              <a:latin typeface="Tofino Personal Medium" panose="02000000000000000000" pitchFamily="50" charset="0"/>
            </a:rPr>
            <a:t>This helps prevent going on “auto-pilot”. the world is always changing.</a:t>
          </a:r>
        </a:p>
      </dsp:txBody>
      <dsp:txXfrm>
        <a:off x="5395558" y="3022108"/>
        <a:ext cx="1944938" cy="5970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1A5D0-87F9-104A-8500-9BF40AB0528C}" type="datetimeFigureOut">
              <a:rPr lang="en-US" smtClean="0"/>
              <a:t>9/18/2025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84602-1A67-B84E-B5AD-844EB9E2D6FA}" type="slidenum">
              <a:rPr lang="en-US" smtClean="0"/>
              <a:t>‹#›</a:t>
            </a:fld>
            <a:endParaRPr lang="en-US" dirty="0"/>
          </a:p>
        </p:txBody>
      </p:sp>
    </p:spTree>
    <p:extLst>
      <p:ext uri="{BB962C8B-B14F-4D97-AF65-F5344CB8AC3E}">
        <p14:creationId xmlns:p14="http://schemas.microsoft.com/office/powerpoint/2010/main" val="29198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the Presenter:</a:t>
            </a:r>
          </a:p>
          <a:p>
            <a:pPr marL="171450" indent="-171450">
              <a:buFont typeface="Arial" panose="020B0604020202020204" pitchFamily="34" charset="0"/>
              <a:buChar char="•"/>
            </a:pPr>
            <a:r>
              <a:rPr lang="en-US" dirty="0"/>
              <a:t>Introduce yourself and what you do to the audience.</a:t>
            </a:r>
          </a:p>
          <a:p>
            <a:pPr marL="171450" indent="-171450">
              <a:buFont typeface="Arial" panose="020B0604020202020204" pitchFamily="34" charset="0"/>
              <a:buChar char="•"/>
            </a:pPr>
            <a:r>
              <a:rPr lang="en-US" dirty="0"/>
              <a:t>Maybe ask them how many have heard of YLI?  Generally about 25-50% of individuals have heard, sometimes less, sometimes more.   What is important that they know that YLI is here for each and everyone of them.  Life eventually will go sideways for most of us, and YLI is here to help.</a:t>
            </a:r>
          </a:p>
          <a:p>
            <a:pPr marL="171450" indent="-171450">
              <a:buFont typeface="Arial" panose="020B0604020202020204" pitchFamily="34" charset="0"/>
              <a:buChar char="•"/>
            </a:pPr>
            <a:r>
              <a:rPr lang="en-US" dirty="0"/>
              <a:t>If a smaller group, you could do an icebreaker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following slides are scripted, but feel free to add your own experiences and how you’ve used YLI, if appropriate for the audience.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a:t>
            </a:fld>
            <a:endParaRPr lang="en-US" dirty="0"/>
          </a:p>
        </p:txBody>
      </p:sp>
    </p:spTree>
    <p:extLst>
      <p:ext uri="{BB962C8B-B14F-4D97-AF65-F5344CB8AC3E}">
        <p14:creationId xmlns:p14="http://schemas.microsoft.com/office/powerpoint/2010/main" val="809336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YLI’s third pillar is we want to be a Guide to Better Health.  YLI offers </a:t>
            </a:r>
            <a:r>
              <a:rPr lang="en-US" sz="1200" dirty="0">
                <a:solidFill>
                  <a:schemeClr val="tx2"/>
                </a:solidFill>
                <a:latin typeface="Tofino Personal Medium" panose="02000000000000000000" pitchFamily="50" charset="0"/>
              </a:rPr>
              <a:t>information, support and guidance to help you and I get our lives back to a good place when we get distracted off our wellness path.  </a:t>
            </a:r>
            <a:endParaRPr lang="en-US" dirty="0"/>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11</a:t>
            </a:fld>
            <a:endParaRPr lang="en-US" dirty="0"/>
          </a:p>
        </p:txBody>
      </p:sp>
    </p:spTree>
    <p:extLst>
      <p:ext uri="{BB962C8B-B14F-4D97-AF65-F5344CB8AC3E}">
        <p14:creationId xmlns:p14="http://schemas.microsoft.com/office/powerpoint/2010/main" val="408420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Here’s a few data points and information from the Iowa Youth Survey is completed last completed in 2021 that shows some of what teens in Iowa are experiencing and reporting.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can see that in general, by 11</a:t>
            </a:r>
            <a:r>
              <a:rPr lang="en-US" baseline="30000" dirty="0"/>
              <a:t>th</a:t>
            </a:r>
            <a:r>
              <a:rPr lang="en-US" dirty="0"/>
              <a:t> grade, almost 1 in 3 students reports having felt hopeless or sad in 14 of the past 30 days.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 often-missed gambling activity for students is in-app purchases made on their in-app phones or online.  These are purchase usually to buy lives or lute boxes, in essence risking something of value with the expectation of a greater reward.  Half of those who ever spent money on an in-app purchases, also did so in the past 30 days</a:t>
            </a:r>
          </a:p>
          <a:p>
            <a:pPr marL="0" lvl="0" indent="0" algn="l" rtl="0">
              <a:spcBef>
                <a:spcPts val="0"/>
              </a:spcBef>
              <a:spcAft>
                <a:spcPts val="0"/>
              </a:spcAft>
              <a:buNone/>
            </a:pPr>
            <a:endParaRPr lang="en-US"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mn-lt"/>
                <a:ea typeface="Calibri"/>
                <a:cs typeface="Calibri"/>
                <a:sym typeface="Calibri"/>
              </a:rPr>
              <a:t>More Youth Gambling –</a:t>
            </a:r>
            <a:endParaRPr lang="en-US" dirty="0"/>
          </a:p>
          <a:p>
            <a:pPr marL="514350" lvl="0" indent="-285750" algn="l" rtl="0">
              <a:spcBef>
                <a:spcPts val="0"/>
              </a:spcBef>
              <a:spcAft>
                <a:spcPts val="0"/>
              </a:spcAft>
              <a:buClr>
                <a:schemeClr val="dk1"/>
              </a:buClr>
              <a:buSzPts val="1200"/>
              <a:buFont typeface="Arial"/>
              <a:buChar char="•"/>
            </a:pPr>
            <a:r>
              <a:rPr lang="en-US" dirty="0"/>
              <a:t>Between 21-23% of 6</a:t>
            </a:r>
            <a:r>
              <a:rPr lang="en-US" baseline="30000" dirty="0"/>
              <a:t>th</a:t>
            </a:r>
            <a:r>
              <a:rPr lang="en-US" dirty="0"/>
              <a:t>, 8</a:t>
            </a:r>
            <a:r>
              <a:rPr lang="en-US" baseline="30000" dirty="0"/>
              <a:t>th</a:t>
            </a:r>
            <a:r>
              <a:rPr lang="en-US" dirty="0"/>
              <a:t>, and 11</a:t>
            </a:r>
            <a:r>
              <a:rPr lang="en-US" baseline="30000" dirty="0"/>
              <a:t>th</a:t>
            </a:r>
            <a:r>
              <a:rPr lang="en-US" dirty="0"/>
              <a:t> grade students reported wagering on a sporting event (in their lifetime).  </a:t>
            </a:r>
          </a:p>
          <a:p>
            <a:pPr marL="514350" lvl="0" indent="-285750" algn="l" rtl="0">
              <a:spcBef>
                <a:spcPts val="0"/>
              </a:spcBef>
              <a:spcAft>
                <a:spcPts val="0"/>
              </a:spcAft>
              <a:buClr>
                <a:schemeClr val="dk1"/>
              </a:buClr>
              <a:buSzPts val="1200"/>
              <a:buFont typeface="Arial"/>
              <a:buChar char="•"/>
            </a:pPr>
            <a:r>
              <a:rPr lang="en-US" dirty="0"/>
              <a:t>Between 10-13% of 6</a:t>
            </a:r>
            <a:r>
              <a:rPr lang="en-US" baseline="30000" dirty="0"/>
              <a:t>th</a:t>
            </a:r>
            <a:r>
              <a:rPr lang="en-US" dirty="0"/>
              <a:t>, 8</a:t>
            </a:r>
            <a:r>
              <a:rPr lang="en-US" baseline="30000" dirty="0"/>
              <a:t>th</a:t>
            </a:r>
            <a:r>
              <a:rPr lang="en-US" dirty="0"/>
              <a:t>, and 11</a:t>
            </a:r>
            <a:r>
              <a:rPr lang="en-US" baseline="30000" dirty="0"/>
              <a:t>th</a:t>
            </a:r>
            <a:r>
              <a:rPr lang="en-US" dirty="0"/>
              <a:t> grade students reported wagering on a fantasy sports contest</a:t>
            </a:r>
          </a:p>
          <a:p>
            <a:pPr marL="0" lvl="0" indent="0" algn="l" rtl="0">
              <a:spcBef>
                <a:spcPts val="0"/>
              </a:spcBef>
              <a:spcAft>
                <a:spcPts val="0"/>
              </a:spcAft>
              <a:buNone/>
            </a:pPr>
            <a:endParaRPr lang="en-US" dirty="0"/>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You can see for suicidal ideation, that by 11</a:t>
            </a:r>
            <a:r>
              <a:rPr lang="en-US" sz="1200" b="0" i="0" u="none" strike="noStrike" baseline="30000" dirty="0">
                <a:solidFill>
                  <a:schemeClr val="dk1"/>
                </a:solidFill>
                <a:latin typeface="+mn-lt"/>
                <a:ea typeface="Calibri"/>
                <a:cs typeface="Calibri"/>
                <a:sym typeface="Calibri"/>
              </a:rPr>
              <a:t>th</a:t>
            </a:r>
            <a:r>
              <a:rPr lang="en-US" sz="1200" b="0" i="0" u="none" strike="noStrike" dirty="0">
                <a:solidFill>
                  <a:schemeClr val="dk1"/>
                </a:solidFill>
                <a:latin typeface="+mn-lt"/>
                <a:ea typeface="Calibri"/>
                <a:cs typeface="Calibri"/>
                <a:sym typeface="Calibri"/>
              </a:rPr>
              <a:t> grade, almost 1 of 4 students has thought about Suicide in the past year.  Of the </a:t>
            </a:r>
            <a:r>
              <a:rPr lang="en-US" sz="1200" b="0" i="1" u="none" strike="noStrike" dirty="0">
                <a:solidFill>
                  <a:schemeClr val="dk1"/>
                </a:solidFill>
                <a:latin typeface="+mn-lt"/>
                <a:ea typeface="Calibri"/>
                <a:cs typeface="Calibri"/>
                <a:sym typeface="Calibri"/>
              </a:rPr>
              <a:t>students who had thought about killing themselves</a:t>
            </a:r>
            <a:r>
              <a:rPr lang="en-US" sz="1200" b="0" i="0" u="none" strike="noStrike" dirty="0">
                <a:solidFill>
                  <a:schemeClr val="dk1"/>
                </a:solidFill>
                <a:latin typeface="+mn-lt"/>
                <a:ea typeface="Calibri"/>
                <a:cs typeface="Calibri"/>
                <a:sym typeface="Calibri"/>
              </a:rPr>
              <a:t>, 24% of 6th graders, 26% of 8th graders and 20% of 11th graders reported they had tried to kill themselves during the past twelve months </a:t>
            </a:r>
            <a:endParaRPr lang="en-US" dirty="0"/>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dirty="0"/>
              <a:t>When looking at the Iowa Youth Risk Behavior Survey from 2021  </a:t>
            </a:r>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mn-lt"/>
                <a:ea typeface="Calibri"/>
                <a:cs typeface="Calibri"/>
                <a:sym typeface="Calibri"/>
              </a:rPr>
              <a:t>Two out of five youth have had persistent feelings of sadness or hopelessness (39.1%), which is comparable to the national rate of 42.3%.   </a:t>
            </a:r>
            <a:endParaRPr lang="en-US"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mn-lt"/>
                <a:ea typeface="Calibri"/>
                <a:cs typeface="Calibri"/>
                <a:sym typeface="Calibri"/>
              </a:rPr>
              <a:t>Two-thirds (67.7%) of LGBTQ+ youth have had persistent feelings of sadness and hopelessness, which is a statistically higher percentage as compared to 31% of their heterosexual peers. </a:t>
            </a:r>
            <a:endParaRPr lang="en-US" dirty="0"/>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12</a:t>
            </a:fld>
            <a:endParaRPr lang="en-US" dirty="0"/>
          </a:p>
        </p:txBody>
      </p:sp>
    </p:spTree>
    <p:extLst>
      <p:ext uri="{BB962C8B-B14F-4D97-AF65-F5344CB8AC3E}">
        <p14:creationId xmlns:p14="http://schemas.microsoft.com/office/powerpoint/2010/main" val="165409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94104-22C2-F2EC-7B5A-909AA8DBA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CE983-E913-3088-5FD8-5A5079D628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1C221-CB60-3B81-A922-7FBCF034FE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what youth and young adults are reporting when admitted to Substance Use Disorder Treatment admissions during State Fiscal Year 2024 (July 1, 2023 through June 30, 2024),you can see that Marijuana is the most mentioned substance followed by alcohol for the 15-24 age group when admitted to care.   Nicotine is most likely greatly under-reported by treatment facilities.  It was a new data point in SFY 2023.   It is estimated as greater than 50% of this age group use nicotine. </a:t>
            </a:r>
          </a:p>
          <a:p>
            <a:endParaRPr lang="en-US" dirty="0"/>
          </a:p>
        </p:txBody>
      </p:sp>
      <p:sp>
        <p:nvSpPr>
          <p:cNvPr id="4" name="Slide Number Placeholder 3">
            <a:extLst>
              <a:ext uri="{FF2B5EF4-FFF2-40B4-BE49-F238E27FC236}">
                <a16:creationId xmlns:a16="http://schemas.microsoft.com/office/drawing/2014/main" id="{9CE319D7-5CF9-ACF8-9BE8-DDB3DB1BFC57}"/>
              </a:ext>
            </a:extLst>
          </p:cNvPr>
          <p:cNvSpPr>
            <a:spLocks noGrp="1"/>
          </p:cNvSpPr>
          <p:nvPr>
            <p:ph type="sldNum" sz="quarter" idx="5"/>
          </p:nvPr>
        </p:nvSpPr>
        <p:spPr/>
        <p:txBody>
          <a:bodyPr/>
          <a:lstStyle/>
          <a:p>
            <a:fld id="{41B84602-1A67-B84E-B5AD-844EB9E2D6FA}" type="slidenum">
              <a:rPr lang="en-US" smtClean="0"/>
              <a:t>13</a:t>
            </a:fld>
            <a:endParaRPr lang="en-US" dirty="0"/>
          </a:p>
        </p:txBody>
      </p:sp>
    </p:spTree>
    <p:extLst>
      <p:ext uri="{BB962C8B-B14F-4D97-AF65-F5344CB8AC3E}">
        <p14:creationId xmlns:p14="http://schemas.microsoft.com/office/powerpoint/2010/main" val="353627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when looking at our overall wellbeing and specifically for students, there are at least six steps we can take to help get us back on the pathway to living well.  We’ll go over each of these in some detail.</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14</a:t>
            </a:fld>
            <a:endParaRPr lang="en-US" dirty="0"/>
          </a:p>
        </p:txBody>
      </p:sp>
    </p:spTree>
    <p:extLst>
      <p:ext uri="{BB962C8B-B14F-4D97-AF65-F5344CB8AC3E}">
        <p14:creationId xmlns:p14="http://schemas.microsoft.com/office/powerpoint/2010/main" val="372543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1E667-E276-9CBD-7FA6-DBB4629CE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09117-5D33-2305-7657-2974586D9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1504A3-160E-5E64-58E8-1FDF0DE3C9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step is looking at how we connect with others.  There’s a recently released program developed by MTV and Active minds called ASK.  It is meant to help and </a:t>
            </a:r>
            <a:r>
              <a:rPr lang="en-US" sz="1200" b="0" i="0" u="none" strike="noStrike" kern="1200" baseline="0" dirty="0">
                <a:solidFill>
                  <a:schemeClr val="tx1"/>
                </a:solidFill>
                <a:latin typeface="+mn-lt"/>
                <a:ea typeface="+mn-ea"/>
                <a:cs typeface="+mn-cs"/>
              </a:rPr>
              <a:t>empower youth and young adults to simply and effectively help people connect and work through their challenges.  You can see on the screen, ASK stands for Acknowledge, Support, and Keep in Touch.   Can you give me an example of a situation when you might have recently worked through any of ASK with a friend or someone else?</a:t>
            </a:r>
            <a:endParaRPr lang="en-US" dirty="0"/>
          </a:p>
          <a:p>
            <a:endParaRPr lang="en-US" dirty="0"/>
          </a:p>
        </p:txBody>
      </p:sp>
      <p:sp>
        <p:nvSpPr>
          <p:cNvPr id="4" name="Slide Number Placeholder 3">
            <a:extLst>
              <a:ext uri="{FF2B5EF4-FFF2-40B4-BE49-F238E27FC236}">
                <a16:creationId xmlns:a16="http://schemas.microsoft.com/office/drawing/2014/main" id="{F5F637B7-0084-CBF5-D6F1-C3FFBA99A9BF}"/>
              </a:ext>
            </a:extLst>
          </p:cNvPr>
          <p:cNvSpPr>
            <a:spLocks noGrp="1"/>
          </p:cNvSpPr>
          <p:nvPr>
            <p:ph type="sldNum" sz="quarter" idx="5"/>
          </p:nvPr>
        </p:nvSpPr>
        <p:spPr/>
        <p:txBody>
          <a:bodyPr/>
          <a:lstStyle/>
          <a:p>
            <a:fld id="{41B84602-1A67-B84E-B5AD-844EB9E2D6FA}" type="slidenum">
              <a:rPr lang="en-US" smtClean="0"/>
              <a:t>15</a:t>
            </a:fld>
            <a:endParaRPr lang="en-US" dirty="0"/>
          </a:p>
        </p:txBody>
      </p:sp>
    </p:spTree>
    <p:extLst>
      <p:ext uri="{BB962C8B-B14F-4D97-AF65-F5344CB8AC3E}">
        <p14:creationId xmlns:p14="http://schemas.microsoft.com/office/powerpoint/2010/main" val="1341302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A689F-C958-B7EB-E6B3-732E17BEB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0F788-A08D-9B13-FB9D-876947AD3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9D142-A549-904A-7495-B352BE9348B6}"/>
              </a:ext>
            </a:extLst>
          </p:cNvPr>
          <p:cNvSpPr>
            <a:spLocks noGrp="1"/>
          </p:cNvSpPr>
          <p:nvPr>
            <p:ph type="body" idx="1"/>
          </p:nvPr>
        </p:nvSpPr>
        <p:spPr/>
        <p:txBody>
          <a:bodyPr/>
          <a:lstStyle/>
          <a:p>
            <a:r>
              <a:rPr lang="en-US" dirty="0"/>
              <a:t>A second step to wellbeing, is being physically active. Being physically active everyday helps our self-esteem and mental health, as well as our overall physical well-being.  It can be as simple as walking for 30 minutes or more a day, or biking, swimming, running.  Many use an app to track their progress!  A key is to have  a set plan and schedule physical activity into your daily schedule.   What are some barriers for you to being physically active? What could you do different?</a:t>
            </a:r>
          </a:p>
          <a:p>
            <a:endParaRPr lang="en-US" dirty="0"/>
          </a:p>
        </p:txBody>
      </p:sp>
      <p:sp>
        <p:nvSpPr>
          <p:cNvPr id="4" name="Slide Number Placeholder 3">
            <a:extLst>
              <a:ext uri="{FF2B5EF4-FFF2-40B4-BE49-F238E27FC236}">
                <a16:creationId xmlns:a16="http://schemas.microsoft.com/office/drawing/2014/main" id="{66ACD228-A085-9F4C-AD27-7B085078F34C}"/>
              </a:ext>
            </a:extLst>
          </p:cNvPr>
          <p:cNvSpPr>
            <a:spLocks noGrp="1"/>
          </p:cNvSpPr>
          <p:nvPr>
            <p:ph type="sldNum" sz="quarter" idx="5"/>
          </p:nvPr>
        </p:nvSpPr>
        <p:spPr/>
        <p:txBody>
          <a:bodyPr/>
          <a:lstStyle/>
          <a:p>
            <a:fld id="{41B84602-1A67-B84E-B5AD-844EB9E2D6FA}" type="slidenum">
              <a:rPr lang="en-US" smtClean="0"/>
              <a:t>16</a:t>
            </a:fld>
            <a:endParaRPr lang="en-US" dirty="0"/>
          </a:p>
        </p:txBody>
      </p:sp>
    </p:spTree>
    <p:extLst>
      <p:ext uri="{BB962C8B-B14F-4D97-AF65-F5344CB8AC3E}">
        <p14:creationId xmlns:p14="http://schemas.microsoft.com/office/powerpoint/2010/main" val="1603930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94D0C-03A7-113E-0F64-1E64EAE47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3E1EE6-FFB9-72B9-824D-3B5D0ADC7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230A2-34D3-35AD-F41A-373001F33A8F}"/>
              </a:ext>
            </a:extLst>
          </p:cNvPr>
          <p:cNvSpPr>
            <a:spLocks noGrp="1"/>
          </p:cNvSpPr>
          <p:nvPr>
            <p:ph type="body" idx="1"/>
          </p:nvPr>
        </p:nvSpPr>
        <p:spPr/>
        <p:txBody>
          <a:bodyPr/>
          <a:lstStyle/>
          <a:p>
            <a:r>
              <a:rPr lang="en-US" dirty="0"/>
              <a:t>A third step, is setting up health routines.  You can see quite a list on the screen of where we can build health routines for ourselves.  There’s an HHS p</a:t>
            </a:r>
          </a:p>
          <a:p>
            <a:endParaRPr lang="en-US" dirty="0"/>
          </a:p>
          <a:p>
            <a:r>
              <a:rPr lang="en-US" b="0" i="0" dirty="0">
                <a:solidFill>
                  <a:srgbClr val="262828"/>
                </a:solidFill>
                <a:effectLst/>
                <a:latin typeface="Source Serif 4"/>
              </a:rPr>
              <a:t>5-2-1-0 Healthy Choices Count!—a public-private partnership—cultivates healthy places for Iowa children and families using evidence-based healthy eating and active living approaches. Working together, Iowa HHS and the Healthiest State Initiative provide strategic leadership, stakeholder management, community funding, and evaluation to the </a:t>
            </a:r>
            <a:r>
              <a:rPr lang="en-US" b="0" i="0" dirty="0" err="1">
                <a:solidFill>
                  <a:srgbClr val="262828"/>
                </a:solidFill>
                <a:effectLst/>
                <a:latin typeface="Source Serif 4"/>
              </a:rPr>
              <a:t>initiative.</a:t>
            </a:r>
            <a:r>
              <a:rPr lang="en-US" dirty="0" err="1"/>
              <a:t>rogram</a:t>
            </a:r>
            <a:r>
              <a:rPr lang="en-US" dirty="0"/>
              <a:t> called 5-2-1-0 Health Choices Count!</a:t>
            </a:r>
          </a:p>
          <a:p>
            <a:br>
              <a:rPr lang="en-US" dirty="0"/>
            </a:br>
            <a:r>
              <a:rPr lang="en-US" dirty="0"/>
              <a:t>What do you think of the Daily Recommendations listed?  Where could you improve?</a:t>
            </a:r>
          </a:p>
          <a:p>
            <a:endParaRPr lang="en-US" dirty="0"/>
          </a:p>
        </p:txBody>
      </p:sp>
      <p:sp>
        <p:nvSpPr>
          <p:cNvPr id="4" name="Slide Number Placeholder 3">
            <a:extLst>
              <a:ext uri="{FF2B5EF4-FFF2-40B4-BE49-F238E27FC236}">
                <a16:creationId xmlns:a16="http://schemas.microsoft.com/office/drawing/2014/main" id="{A9D67E56-054A-75B6-27E1-48478760F2C9}"/>
              </a:ext>
            </a:extLst>
          </p:cNvPr>
          <p:cNvSpPr>
            <a:spLocks noGrp="1"/>
          </p:cNvSpPr>
          <p:nvPr>
            <p:ph type="sldNum" sz="quarter" idx="5"/>
          </p:nvPr>
        </p:nvSpPr>
        <p:spPr/>
        <p:txBody>
          <a:bodyPr/>
          <a:lstStyle/>
          <a:p>
            <a:fld id="{41B84602-1A67-B84E-B5AD-844EB9E2D6FA}" type="slidenum">
              <a:rPr lang="en-US" smtClean="0"/>
              <a:t>17</a:t>
            </a:fld>
            <a:endParaRPr lang="en-US" dirty="0"/>
          </a:p>
        </p:txBody>
      </p:sp>
    </p:spTree>
    <p:extLst>
      <p:ext uri="{BB962C8B-B14F-4D97-AF65-F5344CB8AC3E}">
        <p14:creationId xmlns:p14="http://schemas.microsoft.com/office/powerpoint/2010/main" val="165867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item that challenges our overall wellbeing is our screen time!  This Gallop Poll from 2023 shows for teen boys and girls the amount of time spent online.  YouTube and TikTok lead the way.  Followed by Instagram, Facebook and Twitter/X.   See anything here that surprises you?</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18</a:t>
            </a:fld>
            <a:endParaRPr lang="en-US" dirty="0"/>
          </a:p>
        </p:txBody>
      </p:sp>
    </p:spTree>
    <p:extLst>
      <p:ext uri="{BB962C8B-B14F-4D97-AF65-F5344CB8AC3E}">
        <p14:creationId xmlns:p14="http://schemas.microsoft.com/office/powerpoint/2010/main" val="2808197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Along with healthy routines, is balancing our activities and our learning.  We are creatures of habit and learning.  We learn our entire lives.  How are you being creating to learn new things?  Has anyone started up a now hobby or activity?  What type of reading to you like to do?</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19</a:t>
            </a:fld>
            <a:endParaRPr lang="en-US" dirty="0"/>
          </a:p>
        </p:txBody>
      </p:sp>
    </p:spTree>
    <p:extLst>
      <p:ext uri="{BB962C8B-B14F-4D97-AF65-F5344CB8AC3E}">
        <p14:creationId xmlns:p14="http://schemas.microsoft.com/office/powerpoint/2010/main" val="821683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step important to our overall wellbeing is how we “give back” what has been given to us.  Some may call this charity work or supporting a cause.  This is all about giving back.  Acts of </a:t>
            </a:r>
            <a:r>
              <a:rPr lang="en-US" dirty="0" err="1"/>
              <a:t>kindess</a:t>
            </a:r>
            <a:r>
              <a:rPr lang="en-US" dirty="0"/>
              <a:t> are good for our souls and can help us connect with others and help break down the barriers we may put up around who we do and don’t associate with.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20</a:t>
            </a:fld>
            <a:endParaRPr lang="en-US" dirty="0"/>
          </a:p>
        </p:txBody>
      </p:sp>
    </p:spTree>
    <p:extLst>
      <p:ext uri="{BB962C8B-B14F-4D97-AF65-F5344CB8AC3E}">
        <p14:creationId xmlns:p14="http://schemas.microsoft.com/office/powerpoint/2010/main" val="167798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House File 602 was signed into law by Governor Kim Reynolds in June 2023 and went into effect on July 1, 2023. </a:t>
            </a:r>
            <a:r>
              <a:rPr lang="en-US" b="0" i="0" dirty="0">
                <a:solidFill>
                  <a:srgbClr val="1B1B1B"/>
                </a:solidFill>
                <a:effectLst/>
                <a:latin typeface="Tofino"/>
              </a:rPr>
              <a:t>The bill requires student identification cards to include the contact information for Your Life Iowa or any successor program. This is applicable for all student ID cards issued after July 1, 2023, statewide for students in grades 7-12. The inclusion of this information is optional for identification cards issued to students in grades 5 and 6.  </a:t>
            </a:r>
            <a:endParaRPr lang="en-US" dirty="0"/>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3</a:t>
            </a:fld>
            <a:endParaRPr lang="en-US" dirty="0"/>
          </a:p>
        </p:txBody>
      </p:sp>
    </p:spTree>
    <p:extLst>
      <p:ext uri="{BB962C8B-B14F-4D97-AF65-F5344CB8AC3E}">
        <p14:creationId xmlns:p14="http://schemas.microsoft.com/office/powerpoint/2010/main" val="2541513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CEB5D-80C7-09C6-5366-B8866C0FA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8FEC9-3D21-4367-393E-6AE7F8783C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EF00F-ACA5-285D-DF6F-A2649A8E7329}"/>
              </a:ext>
            </a:extLst>
          </p:cNvPr>
          <p:cNvSpPr>
            <a:spLocks noGrp="1"/>
          </p:cNvSpPr>
          <p:nvPr>
            <p:ph type="body" idx="1"/>
          </p:nvPr>
        </p:nvSpPr>
        <p:spPr/>
        <p:txBody>
          <a:bodyPr/>
          <a:lstStyle/>
          <a:p>
            <a:r>
              <a:rPr lang="en-US" dirty="0"/>
              <a:t>So what are some ways that you give back?   Can anyone give examples how they’ve paid forward?  </a:t>
            </a:r>
          </a:p>
          <a:p>
            <a:endParaRPr lang="en-US" dirty="0"/>
          </a:p>
        </p:txBody>
      </p:sp>
      <p:sp>
        <p:nvSpPr>
          <p:cNvPr id="4" name="Slide Number Placeholder 3">
            <a:extLst>
              <a:ext uri="{FF2B5EF4-FFF2-40B4-BE49-F238E27FC236}">
                <a16:creationId xmlns:a16="http://schemas.microsoft.com/office/drawing/2014/main" id="{26FF5BE4-301D-2EC6-501F-40437CECA75D}"/>
              </a:ext>
            </a:extLst>
          </p:cNvPr>
          <p:cNvSpPr>
            <a:spLocks noGrp="1"/>
          </p:cNvSpPr>
          <p:nvPr>
            <p:ph type="sldNum" sz="quarter" idx="5"/>
          </p:nvPr>
        </p:nvSpPr>
        <p:spPr/>
        <p:txBody>
          <a:bodyPr/>
          <a:lstStyle/>
          <a:p>
            <a:fld id="{41B84602-1A67-B84E-B5AD-844EB9E2D6FA}" type="slidenum">
              <a:rPr lang="en-US" smtClean="0"/>
              <a:t>21</a:t>
            </a:fld>
            <a:endParaRPr lang="en-US" dirty="0"/>
          </a:p>
        </p:txBody>
      </p:sp>
    </p:spTree>
    <p:extLst>
      <p:ext uri="{BB962C8B-B14F-4D97-AF65-F5344CB8AC3E}">
        <p14:creationId xmlns:p14="http://schemas.microsoft.com/office/powerpoint/2010/main" val="746930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95FFD-7285-4A7A-F60C-10FAAF2F8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510B7-DF11-377F-8B5B-92458E71D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F7909-EEA3-415E-B9B5-A24FA04506A5}"/>
              </a:ext>
            </a:extLst>
          </p:cNvPr>
          <p:cNvSpPr>
            <a:spLocks noGrp="1"/>
          </p:cNvSpPr>
          <p:nvPr>
            <p:ph type="body" idx="1"/>
          </p:nvPr>
        </p:nvSpPr>
        <p:spPr/>
        <p:txBody>
          <a:bodyPr/>
          <a:lstStyle/>
          <a:p>
            <a:r>
              <a:rPr lang="en-US" dirty="0"/>
              <a:t>Being present in the moment and paying attention to all that is around us is another step for our overall wellbeing.  Have any of you ever overthought a situation?  How did that work out?  Would anyone like to share about a time where they got caught up in worrying about a past or future event?  Slow, intentional breathing is a good way to get ourselves centered.   Let’s try this!  Close your eyes, and breath in deeply with me . . . 1,2,3,4,5 . . . Now breath out slowly, 1,2,3,4,5.  Let’s do it again.</a:t>
            </a:r>
          </a:p>
          <a:p>
            <a:endParaRPr lang="en-US" dirty="0"/>
          </a:p>
          <a:p>
            <a:r>
              <a:rPr lang="en-US" dirty="0"/>
              <a:t>Setting attainable goals is also helpful.  Would anyone like to share about goals they’ve set for themselves this year?  </a:t>
            </a:r>
          </a:p>
          <a:p>
            <a:endParaRPr lang="en-US" dirty="0"/>
          </a:p>
          <a:p>
            <a:r>
              <a:rPr lang="en-US" dirty="0"/>
              <a:t>“Being With” our feelings.   There are no “good or bad” feelings, just our feelings.  It’s totally OK to have the feelings you have.  Talk about them.  YLI is a good place to talk about what might be going on and the feelings that you are having.  You can also reach out to your friends, parents, youth leader, pastor or other trusted adult. </a:t>
            </a:r>
          </a:p>
          <a:p>
            <a:endParaRPr lang="en-US" dirty="0"/>
          </a:p>
          <a:p>
            <a:r>
              <a:rPr lang="en-US" dirty="0"/>
              <a:t>Lastly, notice and celebrate the new things going on around you.  It’s so easy to get caught up in our routines that we fail stop and be present in the moment, notice the sky, the birds, the trees, the water and more.  </a:t>
            </a:r>
          </a:p>
          <a:p>
            <a:endParaRPr lang="en-US" dirty="0"/>
          </a:p>
        </p:txBody>
      </p:sp>
      <p:sp>
        <p:nvSpPr>
          <p:cNvPr id="4" name="Slide Number Placeholder 3">
            <a:extLst>
              <a:ext uri="{FF2B5EF4-FFF2-40B4-BE49-F238E27FC236}">
                <a16:creationId xmlns:a16="http://schemas.microsoft.com/office/drawing/2014/main" id="{6C7B31B1-BE4D-B086-F590-23E8BAECBB81}"/>
              </a:ext>
            </a:extLst>
          </p:cNvPr>
          <p:cNvSpPr>
            <a:spLocks noGrp="1"/>
          </p:cNvSpPr>
          <p:nvPr>
            <p:ph type="sldNum" sz="quarter" idx="5"/>
          </p:nvPr>
        </p:nvSpPr>
        <p:spPr/>
        <p:txBody>
          <a:bodyPr/>
          <a:lstStyle/>
          <a:p>
            <a:fld id="{41B84602-1A67-B84E-B5AD-844EB9E2D6FA}" type="slidenum">
              <a:rPr lang="en-US" smtClean="0"/>
              <a:t>22</a:t>
            </a:fld>
            <a:endParaRPr lang="en-US" dirty="0"/>
          </a:p>
        </p:txBody>
      </p:sp>
    </p:spTree>
    <p:extLst>
      <p:ext uri="{BB962C8B-B14F-4D97-AF65-F5344CB8AC3E}">
        <p14:creationId xmlns:p14="http://schemas.microsoft.com/office/powerpoint/2010/main" val="26660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aware how we talk about others is also important for our and other’s overall wellbeing.  It’s a hard step.  We have different growing up experiences, family dynamics, social perspectives, activities, and in some cases trauma.  These all shape who we are and how others might view us.   One of the ways to check our talk is to remember to be respectful of others, no matter what their believes or ideologies might be.  At the core, we are all humans!  Labels are easy for us to throw around forgetting the harm they may cause ourselves or others.  On this slide are a few examples of labels to avoid using around substance use and alternative language to use.</a:t>
            </a:r>
          </a:p>
          <a:p>
            <a:endParaRPr lang="en-US" dirty="0"/>
          </a:p>
          <a:p>
            <a:r>
              <a:rPr lang="en-US" dirty="0"/>
              <a:t>  What other labels do you use when talking about others?  </a:t>
            </a:r>
          </a:p>
          <a:p>
            <a:endParaRPr lang="en-US" sz="1200" b="0" i="0" u="none" strike="noStrike" baseline="0" dirty="0">
              <a:solidFill>
                <a:srgbClr val="57585B"/>
              </a:solidFill>
              <a:latin typeface="Tofino Personal Book" panose="02000000000000000000" pitchFamily="50" charset="0"/>
            </a:endParaRPr>
          </a:p>
          <a:p>
            <a:pPr algn="l"/>
            <a:endParaRPr lang="en-US" sz="1200" b="0" i="0" u="none" strike="noStrike" baseline="0" dirty="0">
              <a:solidFill>
                <a:srgbClr val="000000"/>
              </a:solidFill>
              <a:latin typeface="Tofino Personal Bold" panose="02000000000000000000" pitchFamily="50" charset="0"/>
            </a:endParaRPr>
          </a:p>
          <a:p>
            <a:r>
              <a:rPr lang="en-US" sz="1200" b="1" i="0" u="none" strike="noStrike" baseline="0" dirty="0">
                <a:solidFill>
                  <a:srgbClr val="6C4B5F"/>
                </a:solidFill>
                <a:latin typeface="Tofino Personal Bold" panose="02000000000000000000" pitchFamily="50" charset="0"/>
              </a:rPr>
              <a:t>What is person-first language? </a:t>
            </a:r>
          </a:p>
          <a:p>
            <a:r>
              <a:rPr lang="en-US" sz="1200" b="0" i="0" u="none" strike="noStrike" baseline="0" dirty="0">
                <a:solidFill>
                  <a:srgbClr val="57585B"/>
                </a:solidFill>
                <a:latin typeface="Tofino Personal Book" panose="02000000000000000000" pitchFamily="50" charset="0"/>
              </a:rPr>
              <a:t>Person first language focuses on the whole person rather than their behavior or condition. It respects the value and dignity of people by placing them before their condition. This type of language helps break down stereotypes, fosters understanding and promotes a more inclusive and supportive environment for people who use substances. </a:t>
            </a:r>
          </a:p>
          <a:p>
            <a:endParaRPr lang="en-US" sz="1200" b="0" i="0" u="none" strike="noStrike" baseline="0" dirty="0">
              <a:solidFill>
                <a:srgbClr val="57585B"/>
              </a:solidFill>
              <a:latin typeface="Tofino Personal Book" panose="02000000000000000000" pitchFamily="50" charset="0"/>
            </a:endParaRP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23</a:t>
            </a:fld>
            <a:endParaRPr lang="en-US" dirty="0"/>
          </a:p>
        </p:txBody>
      </p:sp>
    </p:spTree>
    <p:extLst>
      <p:ext uri="{BB962C8B-B14F-4D97-AF65-F5344CB8AC3E}">
        <p14:creationId xmlns:p14="http://schemas.microsoft.com/office/powerpoint/2010/main" val="304306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 are a couple of steps we can take in reminding us and others to “Check our Talk”.  What are examples on how we can check our talk?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24</a:t>
            </a:fld>
            <a:endParaRPr lang="en-US" dirty="0"/>
          </a:p>
        </p:txBody>
      </p:sp>
    </p:spTree>
    <p:extLst>
      <p:ext uri="{BB962C8B-B14F-4D97-AF65-F5344CB8AC3E}">
        <p14:creationId xmlns:p14="http://schemas.microsoft.com/office/powerpoint/2010/main" val="15705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again for the opportunity to be with you today.  I hope that each of you will take something away from the presentation to help you with your overall wellbeing and relationships at school and home.  Here’s is my contact information if you’d lie to get a hold of me, as well as the contact information for YLI.   Thank you!</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26</a:t>
            </a:fld>
            <a:endParaRPr lang="en-US" dirty="0"/>
          </a:p>
        </p:txBody>
      </p:sp>
    </p:spTree>
    <p:extLst>
      <p:ext uri="{BB962C8B-B14F-4D97-AF65-F5344CB8AC3E}">
        <p14:creationId xmlns:p14="http://schemas.microsoft.com/office/powerpoint/2010/main" val="384399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r>
              <a:rPr lang="en-US" dirty="0"/>
              <a:t>Your Life Iowa (YLI) is funded by the Iowa Department of Health and Human Services (Iowa HHS) and supports the Iowa HHS mission by providing high quality services that protect and improve the health and resiliency of individuals, families and communities , and uniquely tailoring our efforts to advance optimal and equitable health outcomes for all Iowans.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YLI is the trusted 24/7 resource for all Iowans when they have a question or concern about gambling, mental health, substance use or suicidal thoughts or other related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YLI is a beacon of hope.  YLI respects the courage taken to reach out, no judgement, just help. YLI is committed to normalizing social perceptions and reducing the societal stigma towards gambling, mental health, substance use and suicide.  YLI is also now the front door for Iowans to access behavioral health care as well as system navigation.  We’ll talk more about system navigation shortly.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4</a:t>
            </a:fld>
            <a:endParaRPr lang="en-US" dirty="0"/>
          </a:p>
        </p:txBody>
      </p:sp>
    </p:spTree>
    <p:extLst>
      <p:ext uri="{BB962C8B-B14F-4D97-AF65-F5344CB8AC3E}">
        <p14:creationId xmlns:p14="http://schemas.microsoft.com/office/powerpoint/2010/main" val="305598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ask, “So what happens when I call, text or chat to YLI?”   Well, YLI created a short video that helps explain what happens.   You can find the video at the YLI website, yourlifeiowa.org. </a:t>
            </a:r>
          </a:p>
          <a:p>
            <a:endParaRPr lang="en-US" dirty="0"/>
          </a:p>
          <a:p>
            <a:r>
              <a:rPr lang="en-US" b="1" dirty="0"/>
              <a:t>&lt;Here’s the script for the video to read, if the video does not play&gt;</a:t>
            </a:r>
          </a:p>
          <a:p>
            <a:endParaRPr lang="en-US" dirty="0"/>
          </a:p>
          <a:p>
            <a:r>
              <a:rPr lang="en-US" sz="1200" i="1" kern="1200" dirty="0">
                <a:solidFill>
                  <a:schemeClr val="tx1"/>
                </a:solidFill>
                <a:effectLst/>
                <a:latin typeface="+mn-lt"/>
                <a:ea typeface="+mn-ea"/>
                <a:cs typeface="+mn-cs"/>
              </a:rPr>
              <a:t>We know reaching out to Your Life Iowa for a concern with alcohol, drugs, gambling, mental health or suicidal thoughts can be hard. But our hope is that once you know what to expect when you contact us, you’ll see there’s nothing to be nervous about.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This is Emily. She has a problem that’s been keeping her up at night, but she wasn’t sure who to turn to. Until she found Your Life Iowa. </a:t>
            </a:r>
          </a:p>
          <a:p>
            <a:r>
              <a:rPr lang="en-US" sz="1200" i="1" kern="1200" dirty="0">
                <a:solidFill>
                  <a:schemeClr val="tx1"/>
                </a:solidFill>
                <a:effectLst/>
                <a:latin typeface="+mn-lt"/>
                <a:ea typeface="+mn-ea"/>
                <a:cs typeface="+mn-cs"/>
              </a:rPr>
              <a:t>When Emily calls, she’s connected to Tammy, one of Your Life Iowa’s compassionate counselors. Tammy lets Emily know she’s here for her and can connect her to help.  Tammy’s role is to listen and offer confidential and immediate support without any form of judgment.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Soon, Emily talks to Tammy openly and honestly about her concerns. Tammy lets her know that what she is experiencing is common and, based on what Emily is experiencing, Tammy offers a variety of support. Like “in-the-moment” crisis counseling, information, or connecting her to nearby help.</a:t>
            </a:r>
          </a:p>
          <a:p>
            <a:r>
              <a:rPr lang="en-US" sz="1200" i="1" kern="1200" dirty="0">
                <a:solidFill>
                  <a:schemeClr val="tx1"/>
                </a:solidFill>
                <a:effectLst/>
                <a:latin typeface="+mn-lt"/>
                <a:ea typeface="+mn-ea"/>
                <a:cs typeface="+mn-cs"/>
              </a:rPr>
              <a:t>Together, Emily and Tammy come up with the next steps that Emily will take.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Already, Emily’s starting to feel supported and less alone. After just one phone call because she now knows she can call again at any time.</a:t>
            </a:r>
          </a:p>
          <a:p>
            <a:r>
              <a:rPr lang="en-US" sz="1200" i="1" kern="1200" dirty="0">
                <a:solidFill>
                  <a:schemeClr val="tx1"/>
                </a:solidFill>
                <a:effectLst/>
                <a:latin typeface="+mn-lt"/>
                <a:ea typeface="+mn-ea"/>
                <a:cs typeface="+mn-cs"/>
              </a:rPr>
              <a:t>Prefer to text or live chat? We offer those options, too. When you text or chat with us online, you’ll connect to a counselor who can offer immediate crisis counseling, support or connect you to nearby help.</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No matter how you connect with Your Life Iowa, one thing’s the same – you can find support for whatever challenge you’re facing. No judging. Just helping. </a:t>
            </a:r>
          </a:p>
          <a:p>
            <a:r>
              <a:rPr lang="en-US" sz="1200" i="1" kern="1200" dirty="0">
                <a:solidFill>
                  <a:schemeClr val="tx1"/>
                </a:solidFill>
                <a:effectLst/>
                <a:latin typeface="+mn-lt"/>
                <a:ea typeface="+mn-ea"/>
                <a:cs typeface="+mn-cs"/>
              </a:rPr>
              <a:t>When you are ready, we are here for you.  You can call us, text us or chat with us online. 24 hours a day, 7 days a week. We’re your everyday life support.</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5</a:t>
            </a:fld>
            <a:endParaRPr lang="en-US" dirty="0"/>
          </a:p>
        </p:txBody>
      </p:sp>
    </p:spTree>
    <p:extLst>
      <p:ext uri="{BB962C8B-B14F-4D97-AF65-F5344CB8AC3E}">
        <p14:creationId xmlns:p14="http://schemas.microsoft.com/office/powerpoint/2010/main" val="98415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During the initial focus group sessions YLI conducted in 2019, several key barriers were identified by participants to accessing help: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Did not know where to start to get help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Feared being judged or shamed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Did not recognize a resource for help that is top-of-mind (outside of 1-800-BETS OFF)</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often struggled with more than one issue or concern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response to this feedback, the YLI team created three core messages that have become the foundation of the work YLI does. </a:t>
            </a:r>
            <a:endParaRPr lang="en-US" sz="1200" b="1" i="0" u="none" strike="noStrike" cap="none" dirty="0">
              <a:solidFill>
                <a:schemeClr val="dk1"/>
              </a:solidFill>
              <a:effectLst/>
              <a:latin typeface="+mn-lt"/>
              <a:ea typeface="Calibri"/>
              <a:cs typeface="Calibri"/>
              <a:sym typeface="Calibri"/>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US" b="1" dirty="0">
                <a:solidFill>
                  <a:schemeClr val="tx2"/>
                </a:solidFill>
                <a:latin typeface="Tofino Personal Bold" panose="02000000000000000000" pitchFamily="2" charset="77"/>
              </a:rPr>
              <a:t>Judgment Free </a:t>
            </a:r>
            <a:r>
              <a:rPr lang="en-US" sz="1200" kern="1200" dirty="0">
                <a:solidFill>
                  <a:schemeClr val="tx1"/>
                </a:solidFill>
                <a:effectLst/>
                <a:latin typeface="+mn-lt"/>
                <a:ea typeface="+mn-ea"/>
                <a:cs typeface="+mn-cs"/>
              </a:rPr>
              <a:t>We want to make sure you’re put on the right path to have a successful future. That’s why we leave our judgment at the door. It makes it easier to help put you on the right path to recovery.</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endParaRPr lang="en-US" sz="1200" b="1" kern="1200" dirty="0">
              <a:solidFill>
                <a:schemeClr val="tx1"/>
              </a:solidFill>
              <a:effectLst/>
              <a:latin typeface="+mn-lt"/>
              <a:ea typeface="+mn-ea"/>
              <a:cs typeface="+mn-cs"/>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US" b="1" dirty="0">
                <a:solidFill>
                  <a:schemeClr val="tx2"/>
                </a:solidFill>
                <a:latin typeface="Tofino Personal Bold" panose="02000000000000000000" pitchFamily="2" charset="77"/>
              </a:rPr>
              <a:t>You’re Not Alone  </a:t>
            </a:r>
            <a:r>
              <a:rPr lang="en-US" sz="1200" kern="1200" dirty="0">
                <a:solidFill>
                  <a:schemeClr val="tx1"/>
                </a:solidFill>
                <a:effectLst/>
                <a:latin typeface="+mn-lt"/>
                <a:ea typeface="+mn-ea"/>
                <a:cs typeface="+mn-cs"/>
              </a:rPr>
              <a:t>We know it can be hard to reach out, but when you have someone there for you every step of the way it helps. Many of us face the same challenges every day. When you’re struggling. We’re here. When you’re tempted. We’re here. When you just need someone to talk to. We’re always here.</a:t>
            </a:r>
            <a:br>
              <a:rPr lang="en-US" dirty="0"/>
            </a:br>
            <a:endParaRPr lang="en-US" dirty="0"/>
          </a:p>
          <a:p>
            <a:pPr marL="342900" indent="-342900">
              <a:lnSpc>
                <a:spcPct val="120000"/>
              </a:lnSpc>
              <a:buFont typeface="+mj-lt"/>
              <a:buAutoNum type="arabicPeriod"/>
            </a:pPr>
            <a:r>
              <a:rPr lang="en-US" b="1" dirty="0">
                <a:solidFill>
                  <a:schemeClr val="tx2"/>
                </a:solidFill>
                <a:latin typeface="Tofino Personal Bold" panose="02000000000000000000" pitchFamily="2" charset="77"/>
              </a:rPr>
              <a:t>Guide to Better Health </a:t>
            </a:r>
            <a:r>
              <a:rPr lang="en-US" sz="1200" kern="1200" dirty="0">
                <a:solidFill>
                  <a:schemeClr val="tx1"/>
                </a:solidFill>
                <a:effectLst/>
                <a:latin typeface="+mn-lt"/>
                <a:ea typeface="+mn-ea"/>
                <a:cs typeface="+mn-cs"/>
              </a:rPr>
              <a:t>Having access to a one-stop resource for information, care and support is important to healthy living. It's important to YLI too. We'll walk beside you, providing tools, guidance and hope for better health. </a:t>
            </a:r>
            <a:endParaRPr lang="en-US" dirty="0"/>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6</a:t>
            </a:fld>
            <a:endParaRPr lang="en-US" dirty="0"/>
          </a:p>
        </p:txBody>
      </p:sp>
    </p:spTree>
    <p:extLst>
      <p:ext uri="{BB962C8B-B14F-4D97-AF65-F5344CB8AC3E}">
        <p14:creationId xmlns:p14="http://schemas.microsoft.com/office/powerpoint/2010/main" val="84676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SFY 2025, of those who reported their age, 1,256 of the 40,837 contacts made with YLI, were for those individuals 17 and younger.  For SFY 2025 those 17 and under who reach out, did so an average of 2.3 times. In over 85% of the contacts made by youth 7 and under reported more than one topic of concern (mental health, SUD, Gambling, SDOH, or Suicide) when they contacted with YLI.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on the donut hole chart, you’ll see the total contacts (Adults and Youth) and total contacts by topic.  You’ll see Mental Health (Adult and Youth combined was number 1 followed by SDOH or Social Determinants of Health which includes reported concerns like Assault, Basic Needs, Child Abuse, Contract Call, Domestic Violence, Elder Concerns, Family Relationships, Financial/Job, Interpersonal Relationships, Loss/Grief, Natural Disaster, Ongoing Support, Physical Health, School, Sexual Assault, World Events.</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7</a:t>
            </a:fld>
            <a:endParaRPr lang="en-US" dirty="0"/>
          </a:p>
        </p:txBody>
      </p:sp>
    </p:spTree>
    <p:extLst>
      <p:ext uri="{BB962C8B-B14F-4D97-AF65-F5344CB8AC3E}">
        <p14:creationId xmlns:p14="http://schemas.microsoft.com/office/powerpoint/2010/main" val="139151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you or someone you care about is struggling, it can be hard to find support.  In July 2025, a new behavioral health system service is now available for free to all Iowans.  It’s called System Navigation.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Your Life Iowa is your access point to work with a </a:t>
            </a:r>
            <a:r>
              <a:rPr lang="en-US" sz="1200" b="1" i="0" kern="1200" dirty="0">
                <a:solidFill>
                  <a:schemeClr val="tx1"/>
                </a:solidFill>
                <a:effectLst/>
                <a:latin typeface="+mn-lt"/>
                <a:ea typeface="+mn-ea"/>
                <a:cs typeface="+mn-cs"/>
              </a:rPr>
              <a:t>Behavioral Health System Navigator</a:t>
            </a:r>
            <a:r>
              <a:rPr lang="en-US" sz="1200" b="0" i="0" kern="1200" dirty="0">
                <a:solidFill>
                  <a:schemeClr val="tx1"/>
                </a:solidFill>
                <a:effectLst/>
                <a:latin typeface="+mn-lt"/>
                <a:ea typeface="+mn-ea"/>
                <a:cs typeface="+mn-cs"/>
              </a:rPr>
              <a:t> who will help you quickly find the services that can help you. </a:t>
            </a:r>
          </a:p>
          <a:p>
            <a:r>
              <a:rPr lang="en-US" sz="1200" b="1"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What is Behavioral Health? </a:t>
            </a:r>
            <a:r>
              <a:rPr lang="en-US" sz="1200" b="0" i="0" kern="1200" dirty="0">
                <a:solidFill>
                  <a:schemeClr val="tx1"/>
                </a:solidFill>
                <a:effectLst/>
                <a:latin typeface="+mn-lt"/>
                <a:ea typeface="+mn-ea"/>
                <a:cs typeface="+mn-cs"/>
              </a:rPr>
              <a:t>“Behavioral health” means mental health, and addictive disorders like gambling and substance use, including tobacco and nicotine.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What does a System Navigator do? </a:t>
            </a:r>
            <a:r>
              <a:rPr lang="en-US" sz="1200" b="0" i="0" kern="1200" dirty="0">
                <a:solidFill>
                  <a:schemeClr val="tx1"/>
                </a:solidFill>
                <a:effectLst/>
                <a:latin typeface="+mn-lt"/>
                <a:ea typeface="+mn-ea"/>
                <a:cs typeface="+mn-cs"/>
              </a:rPr>
              <a:t>System Navigators are trained to help you find the right behavioral health care and services. They give free, private support to all Iowans. </a:t>
            </a:r>
          </a:p>
          <a:p>
            <a:r>
              <a:rPr lang="en-US" sz="1200" b="0" i="0" kern="1200" dirty="0">
                <a:solidFill>
                  <a:schemeClr val="tx1"/>
                </a:solidFill>
                <a:effectLst/>
                <a:latin typeface="+mn-lt"/>
                <a:ea typeface="+mn-ea"/>
                <a:cs typeface="+mn-cs"/>
              </a:rPr>
              <a:t>When you contact Your Life Iowa, a System Navigator can: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Talk with you on the phone or help you online.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Listen and learn about your needs.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Connect you with providers who can get you the right care.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Find inpatient psychiatric care beds or crisis care services, if needed.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Find services to help you with money, housing or job problems.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System Navigators do </a:t>
            </a:r>
            <a:r>
              <a:rPr lang="en-US" sz="1200" b="0" i="1"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give treatment, medicine, or counseling.   Instead, your System Navigator will help you find the right people who offer the services you need.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8</a:t>
            </a:fld>
            <a:endParaRPr lang="en-US" dirty="0"/>
          </a:p>
        </p:txBody>
      </p:sp>
    </p:spTree>
    <p:extLst>
      <p:ext uri="{BB962C8B-B14F-4D97-AF65-F5344CB8AC3E}">
        <p14:creationId xmlns:p14="http://schemas.microsoft.com/office/powerpoint/2010/main" val="373237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Brightly lit front door; all Iowans call Your Life Iowa; and other entities listed on the right will have a direct line to system navigators via System Navigation Line which will be available on our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1ED13-174B-4D68-8E9F-BB1756BD9C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6738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988 Suicide &amp; Crisis Lifeline launch in July 2022 and has seen their phone and text volume increase since the launch.  Between YLI and 988 about 300 contacts are made every day for help for behavioral health related concerns.  Foundation 2 and </a:t>
            </a:r>
            <a:r>
              <a:rPr lang="en-US" dirty="0" err="1"/>
              <a:t>CommUnity</a:t>
            </a:r>
            <a:r>
              <a:rPr lang="en-US" dirty="0"/>
              <a:t> are the 988 Crisis Centers in Iowa that answer the 988 phone, text and chat lines.  One of the advantages of the 988 system in Iowa, is that if a call, text or chat to 988 is not able to be answered by Iowa’s two call centers, the contact is routed to a national back up, assuring that every call will get responded to.  At Foundation 2, the YLI call center, the counselors that answer YLI, also answer 988 and vice versa.  This ensures Iowa has the capacity to respond to each contact.  Our goal is that 100% of the YLI and 988 calls, text and chats are answered right here in Iowa.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10</a:t>
            </a:fld>
            <a:endParaRPr lang="en-US" dirty="0"/>
          </a:p>
        </p:txBody>
      </p:sp>
    </p:spTree>
    <p:extLst>
      <p:ext uri="{BB962C8B-B14F-4D97-AF65-F5344CB8AC3E}">
        <p14:creationId xmlns:p14="http://schemas.microsoft.com/office/powerpoint/2010/main" val="1418187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rgbClr val="57757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6804CA-EACC-9241-97C3-A3234FE70A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DF67D0-0E67-0248-86C8-7857E1FBB20A}"/>
              </a:ext>
            </a:extLst>
          </p:cNvPr>
          <p:cNvSpPr>
            <a:spLocks noGrp="1"/>
          </p:cNvSpPr>
          <p:nvPr>
            <p:ph type="ctrTitle" hasCustomPrompt="1"/>
          </p:nvPr>
        </p:nvSpPr>
        <p:spPr>
          <a:xfrm>
            <a:off x="1598142" y="1122363"/>
            <a:ext cx="9144000" cy="2387600"/>
          </a:xfrm>
        </p:spPr>
        <p:txBody>
          <a:bodyPr anchor="b">
            <a:normAutofit/>
          </a:bodyPr>
          <a:lstStyle>
            <a:lvl1pPr algn="l">
              <a:defRPr sz="6600" b="1" i="0" spc="0" baseline="0">
                <a:solidFill>
                  <a:schemeClr val="bg1"/>
                </a:solidFill>
                <a:latin typeface="Tofino Personal Bold" panose="02000000000000000000" pitchFamily="2" charset="77"/>
              </a:defRPr>
            </a:lvl1pPr>
          </a:lstStyle>
          <a:p>
            <a:r>
              <a:rPr lang="en-US" dirty="0"/>
              <a:t>Title Goes Here</a:t>
            </a:r>
          </a:p>
        </p:txBody>
      </p:sp>
      <p:sp>
        <p:nvSpPr>
          <p:cNvPr id="3" name="Subtitle 2">
            <a:extLst>
              <a:ext uri="{FF2B5EF4-FFF2-40B4-BE49-F238E27FC236}">
                <a16:creationId xmlns:a16="http://schemas.microsoft.com/office/drawing/2014/main" id="{E2DC3A5F-CDCC-C845-AA15-6FEED343A4DF}"/>
              </a:ext>
            </a:extLst>
          </p:cNvPr>
          <p:cNvSpPr>
            <a:spLocks noGrp="1"/>
          </p:cNvSpPr>
          <p:nvPr>
            <p:ph type="subTitle" idx="1" hasCustomPrompt="1"/>
          </p:nvPr>
        </p:nvSpPr>
        <p:spPr>
          <a:xfrm>
            <a:off x="1659927" y="3466757"/>
            <a:ext cx="9144000" cy="1655762"/>
          </a:xfrm>
        </p:spPr>
        <p:txBody>
          <a:bodyPr/>
          <a:lstStyle>
            <a:lvl1pPr marL="0" indent="0" algn="l">
              <a:buNone/>
              <a:defRPr sz="2400" b="0" i="0">
                <a:solidFill>
                  <a:schemeClr val="bg1"/>
                </a:solidFill>
                <a:latin typeface="Tofino Personal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pic>
        <p:nvPicPr>
          <p:cNvPr id="5" name="Picture 4" descr="Text&#10;&#10;Description automatically generated">
            <a:extLst>
              <a:ext uri="{FF2B5EF4-FFF2-40B4-BE49-F238E27FC236}">
                <a16:creationId xmlns:a16="http://schemas.microsoft.com/office/drawing/2014/main" id="{11898E06-F426-93D8-6D10-C531AB5E1517}"/>
              </a:ext>
            </a:extLst>
          </p:cNvPr>
          <p:cNvPicPr>
            <a:picLocks noChangeAspect="1"/>
          </p:cNvPicPr>
          <p:nvPr userDrawn="1"/>
        </p:nvPicPr>
        <p:blipFill>
          <a:blip r:embed="rId3"/>
          <a:stretch>
            <a:fillRect/>
          </a:stretch>
        </p:blipFill>
        <p:spPr>
          <a:xfrm>
            <a:off x="9162502" y="4079875"/>
            <a:ext cx="1550967" cy="1655762"/>
          </a:xfrm>
          <a:prstGeom prst="rect">
            <a:avLst/>
          </a:prstGeom>
        </p:spPr>
      </p:pic>
    </p:spTree>
    <p:extLst>
      <p:ext uri="{BB962C8B-B14F-4D97-AF65-F5344CB8AC3E}">
        <p14:creationId xmlns:p14="http://schemas.microsoft.com/office/powerpoint/2010/main" val="301512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Body">
    <p:bg>
      <p:bgPr>
        <a:solidFill>
          <a:schemeClr val="tx1">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B2990A-3D77-90A1-155C-8E747F13AA33}"/>
              </a:ext>
            </a:extLst>
          </p:cNvPr>
          <p:cNvSpPr/>
          <p:nvPr userDrawn="1"/>
        </p:nvSpPr>
        <p:spPr>
          <a:xfrm>
            <a:off x="11370612" y="1"/>
            <a:ext cx="821388" cy="5986130"/>
          </a:xfrm>
          <a:custGeom>
            <a:avLst/>
            <a:gdLst>
              <a:gd name="connsiteX0" fmla="*/ 0 w 1170433"/>
              <a:gd name="connsiteY0" fmla="*/ 0 h 6858000"/>
              <a:gd name="connsiteX1" fmla="*/ 1170433 w 1170433"/>
              <a:gd name="connsiteY1" fmla="*/ 0 h 6858000"/>
              <a:gd name="connsiteX2" fmla="*/ 1170433 w 1170433"/>
              <a:gd name="connsiteY2" fmla="*/ 6858000 h 6858000"/>
              <a:gd name="connsiteX3" fmla="*/ 0 w 1170433"/>
              <a:gd name="connsiteY3" fmla="*/ 6858000 h 6858000"/>
              <a:gd name="connsiteX4" fmla="*/ 0 w 1170433"/>
              <a:gd name="connsiteY4" fmla="*/ 0 h 6858000"/>
              <a:gd name="connsiteX0" fmla="*/ 6932 w 1177365"/>
              <a:gd name="connsiteY0" fmla="*/ 0 h 6858000"/>
              <a:gd name="connsiteX1" fmla="*/ 1177365 w 1177365"/>
              <a:gd name="connsiteY1" fmla="*/ 0 h 6858000"/>
              <a:gd name="connsiteX2" fmla="*/ 1177365 w 1177365"/>
              <a:gd name="connsiteY2" fmla="*/ 6858000 h 6858000"/>
              <a:gd name="connsiteX3" fmla="*/ 6932 w 1177365"/>
              <a:gd name="connsiteY3" fmla="*/ 6858000 h 6858000"/>
              <a:gd name="connsiteX4" fmla="*/ 0 w 1177365"/>
              <a:gd name="connsiteY4" fmla="*/ 6406776 h 6858000"/>
              <a:gd name="connsiteX5" fmla="*/ 6932 w 1177365"/>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35 w 1170668"/>
              <a:gd name="connsiteY3" fmla="*/ 6858000 h 6858000"/>
              <a:gd name="connsiteX4" fmla="*/ 11232 w 1170668"/>
              <a:gd name="connsiteY4" fmla="*/ 6072094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35 w 1170668"/>
              <a:gd name="connsiteY3" fmla="*/ 6858000 h 6858000"/>
              <a:gd name="connsiteX4" fmla="*/ 11232 w 1170668"/>
              <a:gd name="connsiteY4" fmla="*/ 6060141 h 6858000"/>
              <a:gd name="connsiteX5" fmla="*/ 235 w 1170668"/>
              <a:gd name="connsiteY5" fmla="*/ 0 h 6858000"/>
              <a:gd name="connsiteX0" fmla="*/ 353 w 1170786"/>
              <a:gd name="connsiteY0" fmla="*/ 0 h 6858000"/>
              <a:gd name="connsiteX1" fmla="*/ 1170786 w 1170786"/>
              <a:gd name="connsiteY1" fmla="*/ 0 h 6858000"/>
              <a:gd name="connsiteX2" fmla="*/ 1170786 w 1170786"/>
              <a:gd name="connsiteY2" fmla="*/ 6858000 h 6858000"/>
              <a:gd name="connsiteX3" fmla="*/ 353 w 1170786"/>
              <a:gd name="connsiteY3" fmla="*/ 6858000 h 6858000"/>
              <a:gd name="connsiteX4" fmla="*/ 11350 w 1170786"/>
              <a:gd name="connsiteY4" fmla="*/ 6060141 h 6858000"/>
              <a:gd name="connsiteX5" fmla="*/ 353 w 1170786"/>
              <a:gd name="connsiteY5" fmla="*/ 0 h 6858000"/>
              <a:gd name="connsiteX0" fmla="*/ 353 w 1170786"/>
              <a:gd name="connsiteY0" fmla="*/ 0 h 6858000"/>
              <a:gd name="connsiteX1" fmla="*/ 1170786 w 1170786"/>
              <a:gd name="connsiteY1" fmla="*/ 0 h 6858000"/>
              <a:gd name="connsiteX2" fmla="*/ 1170786 w 1170786"/>
              <a:gd name="connsiteY2" fmla="*/ 6858000 h 6858000"/>
              <a:gd name="connsiteX3" fmla="*/ 353 w 1170786"/>
              <a:gd name="connsiteY3" fmla="*/ 6858000 h 6858000"/>
              <a:gd name="connsiteX4" fmla="*/ 11350 w 1170786"/>
              <a:gd name="connsiteY4" fmla="*/ 6060141 h 6858000"/>
              <a:gd name="connsiteX5" fmla="*/ 353 w 1170786"/>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167576 w 1170668"/>
              <a:gd name="connsiteY3" fmla="*/ 673249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167576 w 1170668"/>
              <a:gd name="connsiteY3" fmla="*/ 6732494 h 6858000"/>
              <a:gd name="connsiteX4" fmla="*/ 11232 w 1170668"/>
              <a:gd name="connsiteY4" fmla="*/ 6060141 h 6858000"/>
              <a:gd name="connsiteX5" fmla="*/ 235 w 1170668"/>
              <a:gd name="connsiteY5" fmla="*/ 0 h 6858000"/>
              <a:gd name="connsiteX0" fmla="*/ 235 w 1170668"/>
              <a:gd name="connsiteY0" fmla="*/ 0 h 6860057"/>
              <a:gd name="connsiteX1" fmla="*/ 1170668 w 1170668"/>
              <a:gd name="connsiteY1" fmla="*/ 0 h 6860057"/>
              <a:gd name="connsiteX2" fmla="*/ 1170668 w 1170668"/>
              <a:gd name="connsiteY2" fmla="*/ 6858000 h 6860057"/>
              <a:gd name="connsiteX3" fmla="*/ 167576 w 1170668"/>
              <a:gd name="connsiteY3" fmla="*/ 6732494 h 6860057"/>
              <a:gd name="connsiteX4" fmla="*/ 11232 w 1170668"/>
              <a:gd name="connsiteY4" fmla="*/ 6060141 h 6860057"/>
              <a:gd name="connsiteX5" fmla="*/ 235 w 1170668"/>
              <a:gd name="connsiteY5" fmla="*/ 0 h 6860057"/>
              <a:gd name="connsiteX0" fmla="*/ 174 w 1170607"/>
              <a:gd name="connsiteY0" fmla="*/ 0 h 6860057"/>
              <a:gd name="connsiteX1" fmla="*/ 1170607 w 1170607"/>
              <a:gd name="connsiteY1" fmla="*/ 0 h 6860057"/>
              <a:gd name="connsiteX2" fmla="*/ 1170607 w 1170607"/>
              <a:gd name="connsiteY2" fmla="*/ 6858000 h 6860057"/>
              <a:gd name="connsiteX3" fmla="*/ 167515 w 1170607"/>
              <a:gd name="connsiteY3" fmla="*/ 6732494 h 6860057"/>
              <a:gd name="connsiteX4" fmla="*/ 17148 w 1170607"/>
              <a:gd name="connsiteY4" fmla="*/ 6000376 h 6860057"/>
              <a:gd name="connsiteX5" fmla="*/ 174 w 1170607"/>
              <a:gd name="connsiteY5" fmla="*/ 0 h 6860057"/>
              <a:gd name="connsiteX0" fmla="*/ 360 w 1170793"/>
              <a:gd name="connsiteY0" fmla="*/ 0 h 6860057"/>
              <a:gd name="connsiteX1" fmla="*/ 1170793 w 1170793"/>
              <a:gd name="connsiteY1" fmla="*/ 0 h 6860057"/>
              <a:gd name="connsiteX2" fmla="*/ 1170793 w 1170793"/>
              <a:gd name="connsiteY2" fmla="*/ 6858000 h 6860057"/>
              <a:gd name="connsiteX3" fmla="*/ 167701 w 1170793"/>
              <a:gd name="connsiteY3" fmla="*/ 6732494 h 6860057"/>
              <a:gd name="connsiteX4" fmla="*/ 5381 w 1170793"/>
              <a:gd name="connsiteY4" fmla="*/ 5958540 h 6860057"/>
              <a:gd name="connsiteX5" fmla="*/ 360 w 1170793"/>
              <a:gd name="connsiteY5" fmla="*/ 0 h 6860057"/>
              <a:gd name="connsiteX0" fmla="*/ 360 w 1170793"/>
              <a:gd name="connsiteY0" fmla="*/ 0 h 6860057"/>
              <a:gd name="connsiteX1" fmla="*/ 1170793 w 1170793"/>
              <a:gd name="connsiteY1" fmla="*/ 0 h 6860057"/>
              <a:gd name="connsiteX2" fmla="*/ 1170793 w 1170793"/>
              <a:gd name="connsiteY2" fmla="*/ 6858000 h 6860057"/>
              <a:gd name="connsiteX3" fmla="*/ 167701 w 1170793"/>
              <a:gd name="connsiteY3" fmla="*/ 6732494 h 6860057"/>
              <a:gd name="connsiteX4" fmla="*/ 5381 w 1170793"/>
              <a:gd name="connsiteY4" fmla="*/ 5958540 h 6860057"/>
              <a:gd name="connsiteX5" fmla="*/ 360 w 1170793"/>
              <a:gd name="connsiteY5" fmla="*/ 0 h 6860057"/>
              <a:gd name="connsiteX0" fmla="*/ 360 w 1170793"/>
              <a:gd name="connsiteY0" fmla="*/ 0 h 6858287"/>
              <a:gd name="connsiteX1" fmla="*/ 1170793 w 1170793"/>
              <a:gd name="connsiteY1" fmla="*/ 0 h 6858287"/>
              <a:gd name="connsiteX2" fmla="*/ 1170793 w 1170793"/>
              <a:gd name="connsiteY2" fmla="*/ 6858000 h 6858287"/>
              <a:gd name="connsiteX3" fmla="*/ 299183 w 1170793"/>
              <a:gd name="connsiteY3" fmla="*/ 6583083 h 6858287"/>
              <a:gd name="connsiteX4" fmla="*/ 5381 w 1170793"/>
              <a:gd name="connsiteY4" fmla="*/ 5958540 h 6858287"/>
              <a:gd name="connsiteX5" fmla="*/ 360 w 1170793"/>
              <a:gd name="connsiteY5" fmla="*/ 0 h 6858287"/>
              <a:gd name="connsiteX0" fmla="*/ 6999 w 1177432"/>
              <a:gd name="connsiteY0" fmla="*/ 0 h 6858287"/>
              <a:gd name="connsiteX1" fmla="*/ 1177432 w 1177432"/>
              <a:gd name="connsiteY1" fmla="*/ 0 h 6858287"/>
              <a:gd name="connsiteX2" fmla="*/ 1177432 w 1177432"/>
              <a:gd name="connsiteY2" fmla="*/ 6858000 h 6858287"/>
              <a:gd name="connsiteX3" fmla="*/ 305822 w 1177432"/>
              <a:gd name="connsiteY3" fmla="*/ 6583083 h 6858287"/>
              <a:gd name="connsiteX4" fmla="*/ 67 w 1177432"/>
              <a:gd name="connsiteY4" fmla="*/ 5809128 h 6858287"/>
              <a:gd name="connsiteX5" fmla="*/ 6999 w 1177432"/>
              <a:gd name="connsiteY5" fmla="*/ 0 h 6858287"/>
              <a:gd name="connsiteX0" fmla="*/ 6999 w 1177432"/>
              <a:gd name="connsiteY0" fmla="*/ 0 h 6858287"/>
              <a:gd name="connsiteX1" fmla="*/ 1177432 w 1177432"/>
              <a:gd name="connsiteY1" fmla="*/ 0 h 6858287"/>
              <a:gd name="connsiteX2" fmla="*/ 1177432 w 1177432"/>
              <a:gd name="connsiteY2" fmla="*/ 6858000 h 6858287"/>
              <a:gd name="connsiteX3" fmla="*/ 305822 w 1177432"/>
              <a:gd name="connsiteY3" fmla="*/ 6583083 h 6858287"/>
              <a:gd name="connsiteX4" fmla="*/ 67 w 1177432"/>
              <a:gd name="connsiteY4" fmla="*/ 5809128 h 6858287"/>
              <a:gd name="connsiteX5" fmla="*/ 6999 w 1177432"/>
              <a:gd name="connsiteY5" fmla="*/ 0 h 685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432" h="6858287">
                <a:moveTo>
                  <a:pt x="6999" y="0"/>
                </a:moveTo>
                <a:lnTo>
                  <a:pt x="1177432" y="0"/>
                </a:lnTo>
                <a:lnTo>
                  <a:pt x="1177432" y="6858000"/>
                </a:lnTo>
                <a:cubicBezTo>
                  <a:pt x="707602" y="6865969"/>
                  <a:pt x="458899" y="6706596"/>
                  <a:pt x="305822" y="6583083"/>
                </a:cubicBezTo>
                <a:cubicBezTo>
                  <a:pt x="142147" y="6430683"/>
                  <a:pt x="-3599" y="6134845"/>
                  <a:pt x="67" y="5809128"/>
                </a:cubicBezTo>
                <a:cubicBezTo>
                  <a:pt x="2378" y="3673536"/>
                  <a:pt x="4688" y="2135592"/>
                  <a:pt x="6999" y="0"/>
                </a:cubicBezTo>
                <a:close/>
              </a:path>
            </a:pathLst>
          </a:cu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606E5BA3-0952-A047-8A7D-A7F702283C86}"/>
              </a:ext>
            </a:extLst>
          </p:cNvPr>
          <p:cNvSpPr>
            <a:spLocks noGrp="1"/>
          </p:cNvSpPr>
          <p:nvPr>
            <p:ph type="sldNum" sz="quarter" idx="12"/>
          </p:nvPr>
        </p:nvSpPr>
        <p:spPr>
          <a:xfrm>
            <a:off x="11370612" y="6343641"/>
            <a:ext cx="621631" cy="365125"/>
          </a:xfrm>
        </p:spPr>
        <p:txBody>
          <a:bodyPr/>
          <a:lstStyle>
            <a:lvl1pPr>
              <a:defRPr lang="en-US" sz="1200" b="0" i="0" kern="1200" smtClean="0">
                <a:solidFill>
                  <a:schemeClr val="bg2"/>
                </a:solidFill>
                <a:latin typeface="Tofino Personal Regular" panose="02000000000000000000" pitchFamily="2" charset="77"/>
                <a:ea typeface="+mn-ea"/>
                <a:cs typeface="+mn-cs"/>
              </a:defRPr>
            </a:lvl1pPr>
          </a:lstStyle>
          <a:p>
            <a:fld id="{FFA9F4D9-7FFE-014C-806F-7CCB0404A41B}" type="slidenum">
              <a:rPr lang="en-US" smtClean="0"/>
              <a:pPr/>
              <a:t>‹#›</a:t>
            </a:fld>
            <a:endParaRPr lang="en-US" dirty="0"/>
          </a:p>
        </p:txBody>
      </p:sp>
      <p:sp>
        <p:nvSpPr>
          <p:cNvPr id="24" name="Text Placeholder 23">
            <a:extLst>
              <a:ext uri="{FF2B5EF4-FFF2-40B4-BE49-F238E27FC236}">
                <a16:creationId xmlns:a16="http://schemas.microsoft.com/office/drawing/2014/main" id="{F15CFBB9-9F94-F146-A96E-67194B5B4DF9}"/>
              </a:ext>
            </a:extLst>
          </p:cNvPr>
          <p:cNvSpPr>
            <a:spLocks noGrp="1"/>
          </p:cNvSpPr>
          <p:nvPr>
            <p:ph type="body" sz="quarter" idx="13" hasCustomPrompt="1"/>
          </p:nvPr>
        </p:nvSpPr>
        <p:spPr>
          <a:xfrm>
            <a:off x="1515463" y="1892594"/>
            <a:ext cx="8708664" cy="3821217"/>
          </a:xfrm>
        </p:spPr>
        <p:txBody>
          <a:bodyPr anchor="t"/>
          <a:lstStyle>
            <a:lvl1pPr marL="0" indent="0">
              <a:lnSpc>
                <a:spcPct val="114000"/>
              </a:lnSpc>
              <a:buFont typeface="Arial" panose="020B0604020202020204" pitchFamily="34" charset="0"/>
              <a:buNone/>
              <a:defRPr baseline="0">
                <a:solidFill>
                  <a:schemeClr val="accent6"/>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a:t>
            </a:r>
          </a:p>
          <a:p>
            <a:pPr lvl="0"/>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9" name="TextBox 8">
            <a:extLst>
              <a:ext uri="{FF2B5EF4-FFF2-40B4-BE49-F238E27FC236}">
                <a16:creationId xmlns:a16="http://schemas.microsoft.com/office/drawing/2014/main" id="{5273C9F6-B204-9440-9F4D-BCC860EE2D9D}"/>
              </a:ext>
            </a:extLst>
          </p:cNvPr>
          <p:cNvSpPr txBox="1"/>
          <p:nvPr userDrawn="1"/>
        </p:nvSpPr>
        <p:spPr>
          <a:xfrm>
            <a:off x="9539399" y="6368513"/>
            <a:ext cx="1922756" cy="307777"/>
          </a:xfrm>
          <a:prstGeom prst="rect">
            <a:avLst/>
          </a:prstGeom>
          <a:noFill/>
        </p:spPr>
        <p:txBody>
          <a:bodyPr wrap="square" rtlCol="0">
            <a:spAutoFit/>
          </a:bodyPr>
          <a:lstStyle/>
          <a:p>
            <a:pPr algn="r"/>
            <a:r>
              <a:rPr lang="en-US" sz="1400" b="0" i="0" dirty="0">
                <a:solidFill>
                  <a:schemeClr val="bg2"/>
                </a:solidFill>
                <a:latin typeface="Tofino Personal Regular" panose="02000000000000000000" pitchFamily="2" charset="77"/>
              </a:rPr>
              <a:t>YourLifeIowa.org</a:t>
            </a:r>
          </a:p>
        </p:txBody>
      </p:sp>
      <p:pic>
        <p:nvPicPr>
          <p:cNvPr id="3" name="Picture 2" descr="Text&#10;&#10;Description automatically generated">
            <a:extLst>
              <a:ext uri="{FF2B5EF4-FFF2-40B4-BE49-F238E27FC236}">
                <a16:creationId xmlns:a16="http://schemas.microsoft.com/office/drawing/2014/main" id="{47D60F66-AE51-23CB-9A16-1B866299A877}"/>
              </a:ext>
            </a:extLst>
          </p:cNvPr>
          <p:cNvPicPr>
            <a:picLocks noChangeAspect="1"/>
          </p:cNvPicPr>
          <p:nvPr userDrawn="1"/>
        </p:nvPicPr>
        <p:blipFill>
          <a:blip r:embed="rId2"/>
          <a:stretch>
            <a:fillRect/>
          </a:stretch>
        </p:blipFill>
        <p:spPr>
          <a:xfrm>
            <a:off x="622430" y="5594684"/>
            <a:ext cx="754732" cy="805728"/>
          </a:xfrm>
          <a:prstGeom prst="rect">
            <a:avLst/>
          </a:prstGeom>
        </p:spPr>
      </p:pic>
      <p:sp>
        <p:nvSpPr>
          <p:cNvPr id="8" name="Rectangle 1">
            <a:extLst>
              <a:ext uri="{FF2B5EF4-FFF2-40B4-BE49-F238E27FC236}">
                <a16:creationId xmlns:a16="http://schemas.microsoft.com/office/drawing/2014/main" id="{A3371CD5-9C2F-FC31-46A5-B30F10DE1556}"/>
              </a:ext>
            </a:extLst>
          </p:cNvPr>
          <p:cNvSpPr/>
          <p:nvPr userDrawn="1"/>
        </p:nvSpPr>
        <p:spPr>
          <a:xfrm>
            <a:off x="11232312" y="-527497"/>
            <a:ext cx="991587" cy="6241309"/>
          </a:xfrm>
          <a:custGeom>
            <a:avLst/>
            <a:gdLst>
              <a:gd name="connsiteX0" fmla="*/ 0 w 1170433"/>
              <a:gd name="connsiteY0" fmla="*/ 0 h 6858000"/>
              <a:gd name="connsiteX1" fmla="*/ 1170433 w 1170433"/>
              <a:gd name="connsiteY1" fmla="*/ 0 h 6858000"/>
              <a:gd name="connsiteX2" fmla="*/ 1170433 w 1170433"/>
              <a:gd name="connsiteY2" fmla="*/ 6858000 h 6858000"/>
              <a:gd name="connsiteX3" fmla="*/ 0 w 1170433"/>
              <a:gd name="connsiteY3" fmla="*/ 6858000 h 6858000"/>
              <a:gd name="connsiteX4" fmla="*/ 0 w 1170433"/>
              <a:gd name="connsiteY4" fmla="*/ 0 h 6858000"/>
              <a:gd name="connsiteX0" fmla="*/ 6932 w 1177365"/>
              <a:gd name="connsiteY0" fmla="*/ 0 h 6858000"/>
              <a:gd name="connsiteX1" fmla="*/ 1177365 w 1177365"/>
              <a:gd name="connsiteY1" fmla="*/ 0 h 6858000"/>
              <a:gd name="connsiteX2" fmla="*/ 1177365 w 1177365"/>
              <a:gd name="connsiteY2" fmla="*/ 6858000 h 6858000"/>
              <a:gd name="connsiteX3" fmla="*/ 6932 w 1177365"/>
              <a:gd name="connsiteY3" fmla="*/ 6858000 h 6858000"/>
              <a:gd name="connsiteX4" fmla="*/ 0 w 1177365"/>
              <a:gd name="connsiteY4" fmla="*/ 6406776 h 6858000"/>
              <a:gd name="connsiteX5" fmla="*/ 6932 w 1177365"/>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35 w 1170668"/>
              <a:gd name="connsiteY3" fmla="*/ 6858000 h 6858000"/>
              <a:gd name="connsiteX4" fmla="*/ 11232 w 1170668"/>
              <a:gd name="connsiteY4" fmla="*/ 6072094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35 w 1170668"/>
              <a:gd name="connsiteY3" fmla="*/ 6858000 h 6858000"/>
              <a:gd name="connsiteX4" fmla="*/ 11232 w 1170668"/>
              <a:gd name="connsiteY4" fmla="*/ 6060141 h 6858000"/>
              <a:gd name="connsiteX5" fmla="*/ 235 w 1170668"/>
              <a:gd name="connsiteY5" fmla="*/ 0 h 6858000"/>
              <a:gd name="connsiteX0" fmla="*/ 353 w 1170786"/>
              <a:gd name="connsiteY0" fmla="*/ 0 h 6858000"/>
              <a:gd name="connsiteX1" fmla="*/ 1170786 w 1170786"/>
              <a:gd name="connsiteY1" fmla="*/ 0 h 6858000"/>
              <a:gd name="connsiteX2" fmla="*/ 1170786 w 1170786"/>
              <a:gd name="connsiteY2" fmla="*/ 6858000 h 6858000"/>
              <a:gd name="connsiteX3" fmla="*/ 353 w 1170786"/>
              <a:gd name="connsiteY3" fmla="*/ 6858000 h 6858000"/>
              <a:gd name="connsiteX4" fmla="*/ 11350 w 1170786"/>
              <a:gd name="connsiteY4" fmla="*/ 6060141 h 6858000"/>
              <a:gd name="connsiteX5" fmla="*/ 353 w 1170786"/>
              <a:gd name="connsiteY5" fmla="*/ 0 h 6858000"/>
              <a:gd name="connsiteX0" fmla="*/ 353 w 1170786"/>
              <a:gd name="connsiteY0" fmla="*/ 0 h 6858000"/>
              <a:gd name="connsiteX1" fmla="*/ 1170786 w 1170786"/>
              <a:gd name="connsiteY1" fmla="*/ 0 h 6858000"/>
              <a:gd name="connsiteX2" fmla="*/ 1170786 w 1170786"/>
              <a:gd name="connsiteY2" fmla="*/ 6858000 h 6858000"/>
              <a:gd name="connsiteX3" fmla="*/ 353 w 1170786"/>
              <a:gd name="connsiteY3" fmla="*/ 6858000 h 6858000"/>
              <a:gd name="connsiteX4" fmla="*/ 11350 w 1170786"/>
              <a:gd name="connsiteY4" fmla="*/ 6060141 h 6858000"/>
              <a:gd name="connsiteX5" fmla="*/ 353 w 1170786"/>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167576 w 1170668"/>
              <a:gd name="connsiteY3" fmla="*/ 673249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167576 w 1170668"/>
              <a:gd name="connsiteY3" fmla="*/ 6732494 h 6858000"/>
              <a:gd name="connsiteX4" fmla="*/ 11232 w 1170668"/>
              <a:gd name="connsiteY4" fmla="*/ 6060141 h 6858000"/>
              <a:gd name="connsiteX5" fmla="*/ 235 w 1170668"/>
              <a:gd name="connsiteY5" fmla="*/ 0 h 6858000"/>
              <a:gd name="connsiteX0" fmla="*/ 235 w 1170668"/>
              <a:gd name="connsiteY0" fmla="*/ 0 h 6860057"/>
              <a:gd name="connsiteX1" fmla="*/ 1170668 w 1170668"/>
              <a:gd name="connsiteY1" fmla="*/ 0 h 6860057"/>
              <a:gd name="connsiteX2" fmla="*/ 1170668 w 1170668"/>
              <a:gd name="connsiteY2" fmla="*/ 6858000 h 6860057"/>
              <a:gd name="connsiteX3" fmla="*/ 167576 w 1170668"/>
              <a:gd name="connsiteY3" fmla="*/ 6732494 h 6860057"/>
              <a:gd name="connsiteX4" fmla="*/ 11232 w 1170668"/>
              <a:gd name="connsiteY4" fmla="*/ 6060141 h 6860057"/>
              <a:gd name="connsiteX5" fmla="*/ 235 w 1170668"/>
              <a:gd name="connsiteY5" fmla="*/ 0 h 6860057"/>
              <a:gd name="connsiteX0" fmla="*/ 174 w 1170607"/>
              <a:gd name="connsiteY0" fmla="*/ 0 h 6860057"/>
              <a:gd name="connsiteX1" fmla="*/ 1170607 w 1170607"/>
              <a:gd name="connsiteY1" fmla="*/ 0 h 6860057"/>
              <a:gd name="connsiteX2" fmla="*/ 1170607 w 1170607"/>
              <a:gd name="connsiteY2" fmla="*/ 6858000 h 6860057"/>
              <a:gd name="connsiteX3" fmla="*/ 167515 w 1170607"/>
              <a:gd name="connsiteY3" fmla="*/ 6732494 h 6860057"/>
              <a:gd name="connsiteX4" fmla="*/ 17148 w 1170607"/>
              <a:gd name="connsiteY4" fmla="*/ 6000376 h 6860057"/>
              <a:gd name="connsiteX5" fmla="*/ 174 w 1170607"/>
              <a:gd name="connsiteY5" fmla="*/ 0 h 6860057"/>
              <a:gd name="connsiteX0" fmla="*/ 360 w 1170793"/>
              <a:gd name="connsiteY0" fmla="*/ 0 h 6860057"/>
              <a:gd name="connsiteX1" fmla="*/ 1170793 w 1170793"/>
              <a:gd name="connsiteY1" fmla="*/ 0 h 6860057"/>
              <a:gd name="connsiteX2" fmla="*/ 1170793 w 1170793"/>
              <a:gd name="connsiteY2" fmla="*/ 6858000 h 6860057"/>
              <a:gd name="connsiteX3" fmla="*/ 167701 w 1170793"/>
              <a:gd name="connsiteY3" fmla="*/ 6732494 h 6860057"/>
              <a:gd name="connsiteX4" fmla="*/ 5381 w 1170793"/>
              <a:gd name="connsiteY4" fmla="*/ 5958540 h 6860057"/>
              <a:gd name="connsiteX5" fmla="*/ 360 w 1170793"/>
              <a:gd name="connsiteY5" fmla="*/ 0 h 6860057"/>
              <a:gd name="connsiteX0" fmla="*/ 360 w 1170793"/>
              <a:gd name="connsiteY0" fmla="*/ 0 h 6860057"/>
              <a:gd name="connsiteX1" fmla="*/ 1170793 w 1170793"/>
              <a:gd name="connsiteY1" fmla="*/ 0 h 6860057"/>
              <a:gd name="connsiteX2" fmla="*/ 1170793 w 1170793"/>
              <a:gd name="connsiteY2" fmla="*/ 6858000 h 6860057"/>
              <a:gd name="connsiteX3" fmla="*/ 167701 w 1170793"/>
              <a:gd name="connsiteY3" fmla="*/ 6732494 h 6860057"/>
              <a:gd name="connsiteX4" fmla="*/ 5381 w 1170793"/>
              <a:gd name="connsiteY4" fmla="*/ 5958540 h 6860057"/>
              <a:gd name="connsiteX5" fmla="*/ 360 w 1170793"/>
              <a:gd name="connsiteY5" fmla="*/ 0 h 6860057"/>
              <a:gd name="connsiteX0" fmla="*/ 360 w 1170793"/>
              <a:gd name="connsiteY0" fmla="*/ 0 h 6858287"/>
              <a:gd name="connsiteX1" fmla="*/ 1170793 w 1170793"/>
              <a:gd name="connsiteY1" fmla="*/ 0 h 6858287"/>
              <a:gd name="connsiteX2" fmla="*/ 1170793 w 1170793"/>
              <a:gd name="connsiteY2" fmla="*/ 6858000 h 6858287"/>
              <a:gd name="connsiteX3" fmla="*/ 299183 w 1170793"/>
              <a:gd name="connsiteY3" fmla="*/ 6583083 h 6858287"/>
              <a:gd name="connsiteX4" fmla="*/ 5381 w 1170793"/>
              <a:gd name="connsiteY4" fmla="*/ 5958540 h 6858287"/>
              <a:gd name="connsiteX5" fmla="*/ 360 w 1170793"/>
              <a:gd name="connsiteY5" fmla="*/ 0 h 6858287"/>
              <a:gd name="connsiteX0" fmla="*/ 6999 w 1177432"/>
              <a:gd name="connsiteY0" fmla="*/ 0 h 6858287"/>
              <a:gd name="connsiteX1" fmla="*/ 1177432 w 1177432"/>
              <a:gd name="connsiteY1" fmla="*/ 0 h 6858287"/>
              <a:gd name="connsiteX2" fmla="*/ 1177432 w 1177432"/>
              <a:gd name="connsiteY2" fmla="*/ 6858000 h 6858287"/>
              <a:gd name="connsiteX3" fmla="*/ 305822 w 1177432"/>
              <a:gd name="connsiteY3" fmla="*/ 6583083 h 6858287"/>
              <a:gd name="connsiteX4" fmla="*/ 67 w 1177432"/>
              <a:gd name="connsiteY4" fmla="*/ 5809128 h 6858287"/>
              <a:gd name="connsiteX5" fmla="*/ 6999 w 1177432"/>
              <a:gd name="connsiteY5" fmla="*/ 0 h 6858287"/>
              <a:gd name="connsiteX0" fmla="*/ 6999 w 1177432"/>
              <a:gd name="connsiteY0" fmla="*/ 0 h 6858287"/>
              <a:gd name="connsiteX1" fmla="*/ 1177432 w 1177432"/>
              <a:gd name="connsiteY1" fmla="*/ 0 h 6858287"/>
              <a:gd name="connsiteX2" fmla="*/ 1177432 w 1177432"/>
              <a:gd name="connsiteY2" fmla="*/ 6858000 h 6858287"/>
              <a:gd name="connsiteX3" fmla="*/ 305822 w 1177432"/>
              <a:gd name="connsiteY3" fmla="*/ 6583083 h 6858287"/>
              <a:gd name="connsiteX4" fmla="*/ 67 w 1177432"/>
              <a:gd name="connsiteY4" fmla="*/ 5809128 h 6858287"/>
              <a:gd name="connsiteX5" fmla="*/ 6999 w 1177432"/>
              <a:gd name="connsiteY5" fmla="*/ 0 h 685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432" h="6858287">
                <a:moveTo>
                  <a:pt x="6999" y="0"/>
                </a:moveTo>
                <a:lnTo>
                  <a:pt x="1177432" y="0"/>
                </a:lnTo>
                <a:lnTo>
                  <a:pt x="1177432" y="6858000"/>
                </a:lnTo>
                <a:cubicBezTo>
                  <a:pt x="707602" y="6865969"/>
                  <a:pt x="458899" y="6706596"/>
                  <a:pt x="305822" y="6583083"/>
                </a:cubicBezTo>
                <a:cubicBezTo>
                  <a:pt x="142147" y="6430683"/>
                  <a:pt x="-3599" y="6134845"/>
                  <a:pt x="67" y="5809128"/>
                </a:cubicBezTo>
                <a:cubicBezTo>
                  <a:pt x="2378" y="3673536"/>
                  <a:pt x="4688" y="2135592"/>
                  <a:pt x="6999" y="0"/>
                </a:cubicBezTo>
                <a:close/>
              </a:path>
            </a:pathLst>
          </a:custGeom>
          <a:no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18AAB98B-8B8E-9C92-567B-2A443C9DA975}"/>
              </a:ext>
            </a:extLst>
          </p:cNvPr>
          <p:cNvSpPr>
            <a:spLocks noGrp="1"/>
          </p:cNvSpPr>
          <p:nvPr>
            <p:ph type="body" sz="quarter" idx="14" hasCustomPrompt="1"/>
          </p:nvPr>
        </p:nvSpPr>
        <p:spPr>
          <a:xfrm>
            <a:off x="1531413" y="674822"/>
            <a:ext cx="8708664" cy="781838"/>
          </a:xfrm>
        </p:spPr>
        <p:txBody>
          <a:bodyPr anchor="t">
            <a:normAutofit/>
          </a:bodyPr>
          <a:lstStyle>
            <a:lvl1pPr marL="0" indent="0">
              <a:lnSpc>
                <a:spcPct val="114000"/>
              </a:lnSpc>
              <a:buFont typeface="Arial" panose="020B0604020202020204" pitchFamily="34" charset="0"/>
              <a:buNone/>
              <a:defRPr sz="2800" baseline="0">
                <a:solidFill>
                  <a:schemeClr val="accent2"/>
                </a:solidFill>
                <a:latin typeface="+mj-lt"/>
              </a:defRPr>
            </a:lvl1pPr>
          </a:lstStyle>
          <a:p>
            <a:pPr lvl="0"/>
            <a:r>
              <a:rPr lang="en-US" dirty="0"/>
              <a:t>Lorem ipsum dolor</a:t>
            </a:r>
          </a:p>
        </p:txBody>
      </p:sp>
    </p:spTree>
    <p:extLst>
      <p:ext uri="{BB962C8B-B14F-4D97-AF65-F5344CB8AC3E}">
        <p14:creationId xmlns:p14="http://schemas.microsoft.com/office/powerpoint/2010/main" val="206912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4CE7-9A26-C940-BB2E-CCCA00EC4806}"/>
              </a:ext>
            </a:extLst>
          </p:cNvPr>
          <p:cNvSpPr>
            <a:spLocks noGrp="1"/>
          </p:cNvSpPr>
          <p:nvPr>
            <p:ph type="title" hasCustomPrompt="1"/>
          </p:nvPr>
        </p:nvSpPr>
        <p:spPr>
          <a:xfrm>
            <a:off x="838200" y="2533135"/>
            <a:ext cx="10515600" cy="1325563"/>
          </a:xfrm>
        </p:spPr>
        <p:txBody>
          <a:bodyPr>
            <a:normAutofit/>
          </a:bodyPr>
          <a:lstStyle>
            <a:lvl1pPr algn="ctr">
              <a:defRPr sz="2500" b="1" i="0" cap="none" baseline="0">
                <a:solidFill>
                  <a:schemeClr val="bg1"/>
                </a:solidFill>
                <a:latin typeface="Tofino Personal Bold" panose="02000000000000000000" pitchFamily="2" charset="77"/>
              </a:defRPr>
            </a:lvl1pPr>
          </a:lstStyle>
          <a:p>
            <a:r>
              <a:rPr lang="en-US" dirty="0"/>
              <a:t>This is a divider slide</a:t>
            </a:r>
          </a:p>
        </p:txBody>
      </p:sp>
      <p:pic>
        <p:nvPicPr>
          <p:cNvPr id="4" name="Picture 3" descr="Text&#10;&#10;Description automatically generated">
            <a:extLst>
              <a:ext uri="{FF2B5EF4-FFF2-40B4-BE49-F238E27FC236}">
                <a16:creationId xmlns:a16="http://schemas.microsoft.com/office/drawing/2014/main" id="{32B9BDA8-5D9A-EFBE-CD4F-8E0EA61936FA}"/>
              </a:ext>
            </a:extLst>
          </p:cNvPr>
          <p:cNvPicPr>
            <a:picLocks noChangeAspect="1"/>
          </p:cNvPicPr>
          <p:nvPr userDrawn="1"/>
        </p:nvPicPr>
        <p:blipFill>
          <a:blip r:embed="rId2"/>
          <a:stretch>
            <a:fillRect/>
          </a:stretch>
        </p:blipFill>
        <p:spPr>
          <a:xfrm>
            <a:off x="5557594" y="4586067"/>
            <a:ext cx="1076812" cy="1149569"/>
          </a:xfrm>
          <a:prstGeom prst="rect">
            <a:avLst/>
          </a:prstGeom>
        </p:spPr>
      </p:pic>
    </p:spTree>
    <p:extLst>
      <p:ext uri="{BB962C8B-B14F-4D97-AF65-F5344CB8AC3E}">
        <p14:creationId xmlns:p14="http://schemas.microsoft.com/office/powerpoint/2010/main" val="181231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034195-6960-2548-BC2A-1ABB88F13819}"/>
              </a:ext>
            </a:extLst>
          </p:cNvPr>
          <p:cNvPicPr>
            <a:picLocks noChangeAspect="1"/>
          </p:cNvPicPr>
          <p:nvPr userDrawn="1"/>
        </p:nvPicPr>
        <p:blipFill rotWithShape="1">
          <a:blip r:embed="rId3"/>
          <a:srcRect r="80982"/>
          <a:stretch/>
        </p:blipFill>
        <p:spPr>
          <a:xfrm>
            <a:off x="0" y="0"/>
            <a:ext cx="2318657" cy="6858000"/>
          </a:xfrm>
          <a:prstGeom prst="rect">
            <a:avLst/>
          </a:prstGeom>
        </p:spPr>
      </p:pic>
      <p:sp>
        <p:nvSpPr>
          <p:cNvPr id="7" name="Text Placeholder 8">
            <a:extLst>
              <a:ext uri="{FF2B5EF4-FFF2-40B4-BE49-F238E27FC236}">
                <a16:creationId xmlns:a16="http://schemas.microsoft.com/office/drawing/2014/main" id="{38663FDE-73B5-A44C-90F0-2C7B8F300068}"/>
              </a:ext>
            </a:extLst>
          </p:cNvPr>
          <p:cNvSpPr>
            <a:spLocks noGrp="1"/>
          </p:cNvSpPr>
          <p:nvPr>
            <p:ph type="body" sz="quarter" idx="13" hasCustomPrompt="1"/>
          </p:nvPr>
        </p:nvSpPr>
        <p:spPr>
          <a:xfrm>
            <a:off x="5785756" y="5399203"/>
            <a:ext cx="4931225" cy="453075"/>
          </a:xfrm>
        </p:spPr>
        <p:txBody>
          <a:bodyPr/>
          <a:lstStyle>
            <a:lvl1pPr>
              <a:buNone/>
              <a:defRPr lang="en-US" sz="2000" b="1" i="0" kern="1200" cap="all" baseline="0" dirty="0">
                <a:solidFill>
                  <a:schemeClr val="bg1"/>
                </a:solidFill>
                <a:latin typeface="Tofino Personal Bold" panose="02000000000000000000" pitchFamily="2" charset="77"/>
                <a:ea typeface="+mj-ea"/>
                <a:cs typeface="+mj-cs"/>
              </a:defRPr>
            </a:lvl1pPr>
            <a:lvl2pPr>
              <a:buNone/>
              <a:defRPr/>
            </a:lvl2pPr>
            <a:lvl3pPr>
              <a:buNone/>
              <a:defRPr/>
            </a:lvl3pPr>
            <a:lvl4pPr>
              <a:buNone/>
              <a:defRPr/>
            </a:lvl4pPr>
            <a:lvl5pPr>
              <a:buNone/>
              <a:defRPr/>
            </a:lvl5pPr>
          </a:lstStyle>
          <a:p>
            <a:pPr lvl="0"/>
            <a:r>
              <a:rPr lang="en-US" dirty="0"/>
              <a:t>quote attribution</a:t>
            </a:r>
          </a:p>
        </p:txBody>
      </p:sp>
      <p:sp>
        <p:nvSpPr>
          <p:cNvPr id="8" name="Content Placeholder 8">
            <a:extLst>
              <a:ext uri="{FF2B5EF4-FFF2-40B4-BE49-F238E27FC236}">
                <a16:creationId xmlns:a16="http://schemas.microsoft.com/office/drawing/2014/main" id="{399D59F7-7EF1-9541-94A6-47B94FA6752F}"/>
              </a:ext>
            </a:extLst>
          </p:cNvPr>
          <p:cNvSpPr>
            <a:spLocks noGrp="1"/>
          </p:cNvSpPr>
          <p:nvPr>
            <p:ph sz="quarter" idx="14" hasCustomPrompt="1"/>
          </p:nvPr>
        </p:nvSpPr>
        <p:spPr>
          <a:xfrm>
            <a:off x="2705094" y="1984468"/>
            <a:ext cx="8011887" cy="2979418"/>
          </a:xfrm>
        </p:spPr>
        <p:txBody>
          <a:bodyPr anchor="t">
            <a:normAutofit/>
          </a:bodyPr>
          <a:lstStyle>
            <a:lvl1pPr marL="0" indent="0">
              <a:lnSpc>
                <a:spcPct val="150000"/>
              </a:lnSpc>
              <a:buNone/>
              <a:defRPr sz="1800" b="0" i="0" spc="40" baseline="0">
                <a:solidFill>
                  <a:schemeClr val="bg1"/>
                </a:solidFill>
                <a:latin typeface="Tofino Personal Medium" panose="02000000000000000000" pitchFamily="2" charset="77"/>
              </a:defRPr>
            </a:lvl1pPr>
            <a:lvl2pPr>
              <a:buNone/>
              <a:defRPr/>
            </a:lvl2pPr>
            <a:lvl3pPr>
              <a:buNone/>
              <a:defRPr/>
            </a:lvl3pPr>
            <a:lvl4pPr>
              <a:buNone/>
              <a:defRPr/>
            </a:lvl4pPr>
            <a:lvl5pPr>
              <a:buNone/>
              <a:defRPr/>
            </a:lvl5pPr>
          </a:lstStyle>
          <a:p>
            <a:pPr lvl="0"/>
            <a:r>
              <a:rPr lang="en-US" dirty="0"/>
              <a:t>Volo </a:t>
            </a:r>
            <a:r>
              <a:rPr lang="en-US" dirty="0" err="1"/>
              <a:t>quias</a:t>
            </a:r>
            <a:r>
              <a:rPr lang="en-US" dirty="0"/>
              <a:t> </a:t>
            </a:r>
            <a:r>
              <a:rPr lang="en-US" dirty="0" err="1"/>
              <a:t>enda</a:t>
            </a:r>
            <a:r>
              <a:rPr lang="en-US" dirty="0"/>
              <a:t> </a:t>
            </a:r>
            <a:r>
              <a:rPr lang="en-US" dirty="0" err="1"/>
              <a:t>inihil</a:t>
            </a:r>
            <a:r>
              <a:rPr lang="en-US" dirty="0"/>
              <a:t> </a:t>
            </a:r>
            <a:r>
              <a:rPr lang="en-US" dirty="0" err="1"/>
              <a:t>estiisseque</a:t>
            </a:r>
            <a:r>
              <a:rPr lang="en-US" dirty="0"/>
              <a:t> nus </a:t>
            </a:r>
            <a:r>
              <a:rPr lang="en-US" dirty="0" err="1"/>
              <a:t>consequi</a:t>
            </a:r>
            <a:r>
              <a:rPr lang="en-US" dirty="0"/>
              <a:t> cum, </a:t>
            </a:r>
            <a:r>
              <a:rPr lang="en-US" dirty="0" err="1"/>
              <a:t>incid</a:t>
            </a:r>
            <a:r>
              <a:rPr lang="en-US" dirty="0"/>
              <a:t> </a:t>
            </a:r>
            <a:r>
              <a:rPr lang="en-US" dirty="0" err="1"/>
              <a:t>eium</a:t>
            </a:r>
            <a:r>
              <a:rPr lang="en-US" dirty="0"/>
              <a:t> nis </a:t>
            </a:r>
            <a:r>
              <a:rPr lang="en-US" dirty="0" err="1"/>
              <a:t>doluptat</a:t>
            </a:r>
            <a:r>
              <a:rPr lang="en-US" dirty="0"/>
              <a:t>.</a:t>
            </a:r>
          </a:p>
          <a:p>
            <a:pPr lvl="0"/>
            <a:r>
              <a:rPr lang="en-US" dirty="0"/>
              <a:t>Genest </a:t>
            </a:r>
            <a:r>
              <a:rPr lang="en-US" dirty="0" err="1"/>
              <a:t>ent</a:t>
            </a:r>
            <a:r>
              <a:rPr lang="en-US" dirty="0"/>
              <a:t> </a:t>
            </a:r>
            <a:r>
              <a:rPr lang="en-US" dirty="0" err="1"/>
              <a:t>ipsuntu</a:t>
            </a:r>
            <a:r>
              <a:rPr lang="en-US" dirty="0"/>
              <a:t> </a:t>
            </a:r>
            <a:r>
              <a:rPr lang="en-US" dirty="0" err="1"/>
              <a:t>santur</a:t>
            </a:r>
            <a:r>
              <a:rPr lang="en-US" dirty="0"/>
              <a:t>, </a:t>
            </a:r>
            <a:r>
              <a:rPr lang="en-US" dirty="0" err="1"/>
              <a:t>officime</a:t>
            </a:r>
            <a:r>
              <a:rPr lang="en-US" dirty="0"/>
              <a:t> </a:t>
            </a:r>
            <a:r>
              <a:rPr lang="en-US" dirty="0" err="1"/>
              <a:t>verferovitas</a:t>
            </a:r>
            <a:r>
              <a:rPr lang="en-US" dirty="0"/>
              <a:t> maximus il es </a:t>
            </a:r>
            <a:r>
              <a:rPr lang="en-US" dirty="0" err="1"/>
              <a:t>veliquis</a:t>
            </a:r>
            <a:r>
              <a:rPr lang="en-US" dirty="0"/>
              <a:t> </a:t>
            </a:r>
            <a:r>
              <a:rPr lang="en-US" dirty="0" err="1"/>
              <a:t>eumquo</a:t>
            </a:r>
            <a:r>
              <a:rPr lang="en-US" dirty="0"/>
              <a:t> </a:t>
            </a:r>
            <a:r>
              <a:rPr lang="en-US" dirty="0" err="1"/>
              <a:t>iditature</a:t>
            </a:r>
            <a:r>
              <a:rPr lang="en-US" dirty="0"/>
              <a:t> </a:t>
            </a:r>
            <a:r>
              <a:rPr lang="en-US" dirty="0" err="1"/>
              <a:t>nem</a:t>
            </a:r>
            <a:r>
              <a:rPr lang="en-US" dirty="0"/>
              <a:t> nobis </a:t>
            </a:r>
            <a:r>
              <a:rPr lang="en-US" dirty="0" err="1"/>
              <a:t>derciam</a:t>
            </a:r>
            <a:r>
              <a:rPr lang="en-US" dirty="0"/>
              <a:t> </a:t>
            </a:r>
            <a:r>
              <a:rPr lang="en-US" dirty="0" err="1"/>
              <a:t>sequis</a:t>
            </a:r>
            <a:r>
              <a:rPr lang="en-US" dirty="0"/>
              <a:t> </a:t>
            </a:r>
            <a:r>
              <a:rPr lang="en-US" dirty="0" err="1"/>
              <a:t>secum</a:t>
            </a:r>
            <a:r>
              <a:rPr lang="en-US" dirty="0"/>
              <a:t> </a:t>
            </a:r>
            <a:r>
              <a:rPr lang="en-US" dirty="0" err="1"/>
              <a:t>quodign</a:t>
            </a:r>
            <a:r>
              <a:rPr lang="en-US" dirty="0"/>
              <a:t> </a:t>
            </a:r>
            <a:r>
              <a:rPr lang="en-US" dirty="0" err="1"/>
              <a:t>amustis</a:t>
            </a:r>
            <a:r>
              <a:rPr lang="en-US" dirty="0"/>
              <a:t> </a:t>
            </a:r>
            <a:r>
              <a:rPr lang="en-US" dirty="0" err="1"/>
              <a:t>tibusapidel</a:t>
            </a:r>
            <a:r>
              <a:rPr lang="en-US" dirty="0"/>
              <a:t> et </a:t>
            </a:r>
            <a:r>
              <a:rPr lang="en-US" dirty="0" err="1"/>
              <a:t>officab</a:t>
            </a:r>
            <a:r>
              <a:rPr lang="en-US" dirty="0"/>
              <a:t> </a:t>
            </a:r>
            <a:r>
              <a:rPr lang="en-US" dirty="0" err="1"/>
              <a:t>oraeces</a:t>
            </a:r>
            <a:r>
              <a:rPr lang="en-US" dirty="0"/>
              <a:t> </a:t>
            </a:r>
            <a:r>
              <a:rPr lang="en-US" dirty="0" err="1"/>
              <a:t>toribusdae</a:t>
            </a:r>
            <a:r>
              <a:rPr lang="en-US" dirty="0"/>
              <a:t> et quid </a:t>
            </a:r>
            <a:r>
              <a:rPr lang="en-US" dirty="0" err="1"/>
              <a:t>quiae</a:t>
            </a:r>
            <a:r>
              <a:rPr lang="en-US" dirty="0"/>
              <a:t> et </a:t>
            </a:r>
            <a:r>
              <a:rPr lang="en-US" dirty="0" err="1"/>
              <a:t>eicab</a:t>
            </a:r>
            <a:r>
              <a:rPr lang="en-US" dirty="0"/>
              <a:t> </a:t>
            </a:r>
            <a:r>
              <a:rPr lang="en-US" dirty="0" err="1"/>
              <a:t>idi</a:t>
            </a:r>
            <a:r>
              <a:rPr lang="en-US" dirty="0"/>
              <a:t> </a:t>
            </a:r>
            <a:r>
              <a:rPr lang="en-US" dirty="0" err="1"/>
              <a:t>corpossus</a:t>
            </a:r>
            <a:r>
              <a:rPr lang="en-US" dirty="0"/>
              <a:t>, sit </a:t>
            </a:r>
            <a:r>
              <a:rPr lang="en-US" dirty="0" err="1"/>
              <a:t>idipsust</a:t>
            </a:r>
            <a:r>
              <a:rPr lang="en-US" dirty="0"/>
              <a:t>, qui </a:t>
            </a:r>
            <a:r>
              <a:rPr lang="en-US" dirty="0" err="1"/>
              <a:t>tem</a:t>
            </a:r>
            <a:r>
              <a:rPr lang="en-US" dirty="0"/>
              <a:t>. </a:t>
            </a:r>
            <a:r>
              <a:rPr lang="en-US" dirty="0" err="1"/>
              <a:t>Itaturi</a:t>
            </a:r>
            <a:r>
              <a:rPr lang="en-US" dirty="0"/>
              <a:t> </a:t>
            </a:r>
            <a:r>
              <a:rPr lang="en-US" dirty="0" err="1"/>
              <a:t>busant</a:t>
            </a:r>
            <a:r>
              <a:rPr lang="en-US" dirty="0"/>
              <a:t> </a:t>
            </a:r>
            <a:r>
              <a:rPr lang="en-US" dirty="0" err="1"/>
              <a:t>latur</a:t>
            </a:r>
            <a:r>
              <a:rPr lang="en-US" dirty="0"/>
              <a:t> </a:t>
            </a:r>
            <a:r>
              <a:rPr lang="en-US" dirty="0" err="1"/>
              <a:t>rehenimpor</a:t>
            </a:r>
            <a:r>
              <a:rPr lang="en-US" dirty="0"/>
              <a:t>.</a:t>
            </a:r>
          </a:p>
        </p:txBody>
      </p:sp>
      <p:sp>
        <p:nvSpPr>
          <p:cNvPr id="2" name="Slide Number Placeholder 5">
            <a:extLst>
              <a:ext uri="{FF2B5EF4-FFF2-40B4-BE49-F238E27FC236}">
                <a16:creationId xmlns:a16="http://schemas.microsoft.com/office/drawing/2014/main" id="{133090CB-06B0-D0DC-3C77-6705F0F5D1BB}"/>
              </a:ext>
            </a:extLst>
          </p:cNvPr>
          <p:cNvSpPr>
            <a:spLocks noGrp="1"/>
          </p:cNvSpPr>
          <p:nvPr>
            <p:ph type="sldNum" sz="quarter" idx="12"/>
          </p:nvPr>
        </p:nvSpPr>
        <p:spPr>
          <a:xfrm>
            <a:off x="10424305" y="6226678"/>
            <a:ext cx="621631" cy="365125"/>
          </a:xfrm>
        </p:spPr>
        <p:txBody>
          <a:bodyPr/>
          <a:lstStyle>
            <a:lvl1pPr>
              <a:defRPr lang="en-US" sz="1200" b="0" i="0" kern="1200" smtClean="0">
                <a:solidFill>
                  <a:schemeClr val="bg2"/>
                </a:solidFill>
                <a:latin typeface="Tofino Personal Regular" panose="02000000000000000000" pitchFamily="2" charset="77"/>
                <a:ea typeface="+mn-ea"/>
                <a:cs typeface="+mn-cs"/>
              </a:defRPr>
            </a:lvl1pPr>
          </a:lstStyle>
          <a:p>
            <a:fld id="{FFA9F4D9-7FFE-014C-806F-7CCB0404A41B}" type="slidenum">
              <a:rPr lang="en-US" smtClean="0"/>
              <a:pPr/>
              <a:t>‹#›</a:t>
            </a:fld>
            <a:endParaRPr lang="en-US" dirty="0"/>
          </a:p>
        </p:txBody>
      </p:sp>
      <p:sp>
        <p:nvSpPr>
          <p:cNvPr id="3" name="TextBox 2">
            <a:extLst>
              <a:ext uri="{FF2B5EF4-FFF2-40B4-BE49-F238E27FC236}">
                <a16:creationId xmlns:a16="http://schemas.microsoft.com/office/drawing/2014/main" id="{22B15C72-75C4-494D-6887-0166A639AEA7}"/>
              </a:ext>
            </a:extLst>
          </p:cNvPr>
          <p:cNvSpPr txBox="1"/>
          <p:nvPr userDrawn="1"/>
        </p:nvSpPr>
        <p:spPr>
          <a:xfrm>
            <a:off x="8593092" y="6251550"/>
            <a:ext cx="1922756" cy="307777"/>
          </a:xfrm>
          <a:prstGeom prst="rect">
            <a:avLst/>
          </a:prstGeom>
          <a:noFill/>
        </p:spPr>
        <p:txBody>
          <a:bodyPr wrap="square" rtlCol="0">
            <a:spAutoFit/>
          </a:bodyPr>
          <a:lstStyle/>
          <a:p>
            <a:pPr algn="r"/>
            <a:r>
              <a:rPr lang="en-US" sz="1400" b="0" i="0" dirty="0">
                <a:solidFill>
                  <a:schemeClr val="bg2"/>
                </a:solidFill>
                <a:latin typeface="Tofino Personal Regular" panose="02000000000000000000" pitchFamily="2" charset="77"/>
              </a:rPr>
              <a:t>YourLifeIowa.org</a:t>
            </a:r>
          </a:p>
        </p:txBody>
      </p:sp>
    </p:spTree>
    <p:extLst>
      <p:ext uri="{BB962C8B-B14F-4D97-AF65-F5344CB8AC3E}">
        <p14:creationId xmlns:p14="http://schemas.microsoft.com/office/powerpoint/2010/main" val="276326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Drop">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8A8C-2D1D-A549-9A08-C134E263D48C}"/>
              </a:ext>
            </a:extLst>
          </p:cNvPr>
          <p:cNvSpPr>
            <a:spLocks noGrp="1"/>
          </p:cNvSpPr>
          <p:nvPr>
            <p:ph type="title" hasCustomPrompt="1"/>
          </p:nvPr>
        </p:nvSpPr>
        <p:spPr>
          <a:xfrm>
            <a:off x="839788" y="5182054"/>
            <a:ext cx="10514012" cy="924832"/>
          </a:xfrm>
        </p:spPr>
        <p:txBody>
          <a:bodyPr anchor="b">
            <a:noAutofit/>
          </a:bodyPr>
          <a:lstStyle>
            <a:lvl1pPr>
              <a:defRPr lang="en-US" sz="5200" b="1" i="0" kern="1200" dirty="0">
                <a:solidFill>
                  <a:schemeClr val="tx1"/>
                </a:solidFill>
                <a:latin typeface="Tofino Personal Bold" panose="02000000000000000000" pitchFamily="2" charset="77"/>
                <a:ea typeface="+mj-ea"/>
                <a:cs typeface="+mj-cs"/>
              </a:defRPr>
            </a:lvl1pPr>
          </a:lstStyle>
          <a:p>
            <a:r>
              <a:rPr lang="en-US" dirty="0"/>
              <a:t>Title Goes Here</a:t>
            </a:r>
          </a:p>
        </p:txBody>
      </p:sp>
      <p:sp>
        <p:nvSpPr>
          <p:cNvPr id="12" name="Picture Placeholder 11">
            <a:extLst>
              <a:ext uri="{FF2B5EF4-FFF2-40B4-BE49-F238E27FC236}">
                <a16:creationId xmlns:a16="http://schemas.microsoft.com/office/drawing/2014/main" id="{B716DF10-AA4E-8B4B-AEEB-E1D487B76F57}"/>
              </a:ext>
            </a:extLst>
          </p:cNvPr>
          <p:cNvSpPr>
            <a:spLocks noGrp="1"/>
          </p:cNvSpPr>
          <p:nvPr>
            <p:ph type="pic" sz="quarter" idx="13" hasCustomPrompt="1"/>
          </p:nvPr>
        </p:nvSpPr>
        <p:spPr>
          <a:xfrm>
            <a:off x="962526" y="962025"/>
            <a:ext cx="3641224" cy="3738563"/>
          </a:xfrm>
          <a:solidFill>
            <a:schemeClr val="bg1">
              <a:lumMod val="95000"/>
            </a:schemeClr>
          </a:solidFill>
        </p:spPr>
        <p:txBody>
          <a:bodyPr anchor="ctr">
            <a:normAutofit/>
          </a:bodyPr>
          <a:lstStyle>
            <a:lvl1pPr algn="ctr">
              <a:buNone/>
              <a:defRPr sz="1800" i="1"/>
            </a:lvl1pPr>
          </a:lstStyle>
          <a:p>
            <a:r>
              <a:rPr lang="en-US" dirty="0"/>
              <a:t>Drag &amp; Drop</a:t>
            </a:r>
          </a:p>
        </p:txBody>
      </p:sp>
      <p:sp>
        <p:nvSpPr>
          <p:cNvPr id="13" name="Picture Placeholder 11">
            <a:extLst>
              <a:ext uri="{FF2B5EF4-FFF2-40B4-BE49-F238E27FC236}">
                <a16:creationId xmlns:a16="http://schemas.microsoft.com/office/drawing/2014/main" id="{E57292E3-DF36-5A47-B1AA-FCAA76AE15DF}"/>
              </a:ext>
            </a:extLst>
          </p:cNvPr>
          <p:cNvSpPr>
            <a:spLocks noGrp="1"/>
          </p:cNvSpPr>
          <p:nvPr>
            <p:ph type="pic" sz="quarter" idx="14" hasCustomPrompt="1"/>
          </p:nvPr>
        </p:nvSpPr>
        <p:spPr>
          <a:xfrm>
            <a:off x="5029200" y="969545"/>
            <a:ext cx="1981200" cy="3738563"/>
          </a:xfrm>
          <a:solidFill>
            <a:schemeClr val="bg1">
              <a:lumMod val="95000"/>
            </a:schemeClr>
          </a:solidFill>
        </p:spPr>
        <p:txBody>
          <a:bodyPr anchor="ctr">
            <a:normAutofit/>
          </a:bodyPr>
          <a:lstStyle>
            <a:lvl1pPr algn="ctr">
              <a:buNone/>
              <a:defRPr sz="1800" i="1"/>
            </a:lvl1pPr>
          </a:lstStyle>
          <a:p>
            <a:r>
              <a:rPr lang="en-US" dirty="0"/>
              <a:t>Drag &amp; Drop</a:t>
            </a:r>
          </a:p>
        </p:txBody>
      </p:sp>
      <p:sp>
        <p:nvSpPr>
          <p:cNvPr id="14" name="Picture Placeholder 11">
            <a:extLst>
              <a:ext uri="{FF2B5EF4-FFF2-40B4-BE49-F238E27FC236}">
                <a16:creationId xmlns:a16="http://schemas.microsoft.com/office/drawing/2014/main" id="{019FE56F-D779-9A4C-B5C3-A9B7E9A20739}"/>
              </a:ext>
            </a:extLst>
          </p:cNvPr>
          <p:cNvSpPr>
            <a:spLocks noGrp="1"/>
          </p:cNvSpPr>
          <p:nvPr>
            <p:ph type="pic" sz="quarter" idx="15" hasCustomPrompt="1"/>
          </p:nvPr>
        </p:nvSpPr>
        <p:spPr>
          <a:xfrm>
            <a:off x="7435850" y="962024"/>
            <a:ext cx="3917950" cy="1620755"/>
          </a:xfrm>
          <a:solidFill>
            <a:schemeClr val="bg1">
              <a:lumMod val="95000"/>
            </a:schemeClr>
          </a:solidFill>
        </p:spPr>
        <p:txBody>
          <a:bodyPr anchor="ctr">
            <a:normAutofit/>
          </a:bodyPr>
          <a:lstStyle>
            <a:lvl1pPr algn="ctr">
              <a:buNone/>
              <a:defRPr sz="1800" i="1"/>
            </a:lvl1pPr>
          </a:lstStyle>
          <a:p>
            <a:r>
              <a:rPr lang="en-US" dirty="0"/>
              <a:t>Drag &amp; Drop</a:t>
            </a:r>
          </a:p>
        </p:txBody>
      </p:sp>
      <p:sp>
        <p:nvSpPr>
          <p:cNvPr id="15" name="Picture Placeholder 11">
            <a:extLst>
              <a:ext uri="{FF2B5EF4-FFF2-40B4-BE49-F238E27FC236}">
                <a16:creationId xmlns:a16="http://schemas.microsoft.com/office/drawing/2014/main" id="{8076B645-0997-AD41-A2A8-C37138353717}"/>
              </a:ext>
            </a:extLst>
          </p:cNvPr>
          <p:cNvSpPr>
            <a:spLocks noGrp="1"/>
          </p:cNvSpPr>
          <p:nvPr>
            <p:ph type="pic" sz="quarter" idx="16" hasCustomPrompt="1"/>
          </p:nvPr>
        </p:nvSpPr>
        <p:spPr>
          <a:xfrm>
            <a:off x="7435850" y="2940425"/>
            <a:ext cx="3917950" cy="1767684"/>
          </a:xfrm>
          <a:solidFill>
            <a:schemeClr val="bg1">
              <a:lumMod val="95000"/>
            </a:schemeClr>
          </a:solidFill>
        </p:spPr>
        <p:txBody>
          <a:bodyPr anchor="ctr">
            <a:normAutofit/>
          </a:bodyPr>
          <a:lstStyle>
            <a:lvl1pPr algn="ctr">
              <a:buNone/>
              <a:defRPr sz="1800" i="1"/>
            </a:lvl1pPr>
          </a:lstStyle>
          <a:p>
            <a:r>
              <a:rPr lang="en-US" dirty="0"/>
              <a:t>Drag &amp; Drop</a:t>
            </a:r>
          </a:p>
        </p:txBody>
      </p:sp>
      <p:sp>
        <p:nvSpPr>
          <p:cNvPr id="3" name="Slide Number Placeholder 5">
            <a:extLst>
              <a:ext uri="{FF2B5EF4-FFF2-40B4-BE49-F238E27FC236}">
                <a16:creationId xmlns:a16="http://schemas.microsoft.com/office/drawing/2014/main" id="{CD1A5293-F946-4A70-0F3C-B070D3CA8CBB}"/>
              </a:ext>
            </a:extLst>
          </p:cNvPr>
          <p:cNvSpPr>
            <a:spLocks noGrp="1"/>
          </p:cNvSpPr>
          <p:nvPr>
            <p:ph type="sldNum" sz="quarter" idx="12"/>
          </p:nvPr>
        </p:nvSpPr>
        <p:spPr>
          <a:xfrm>
            <a:off x="11370612" y="6343641"/>
            <a:ext cx="621631" cy="365125"/>
          </a:xfrm>
        </p:spPr>
        <p:txBody>
          <a:bodyPr/>
          <a:lstStyle>
            <a:lvl1pPr>
              <a:defRPr lang="en-US" sz="1200" b="0" i="0" kern="1200" smtClean="0">
                <a:solidFill>
                  <a:schemeClr val="bg2">
                    <a:lumMod val="50000"/>
                  </a:schemeClr>
                </a:solidFill>
                <a:latin typeface="Tofino Personal Regular" panose="02000000000000000000" pitchFamily="2" charset="77"/>
                <a:ea typeface="+mn-ea"/>
                <a:cs typeface="+mn-cs"/>
              </a:defRPr>
            </a:lvl1pPr>
          </a:lstStyle>
          <a:p>
            <a:fld id="{FFA9F4D9-7FFE-014C-806F-7CCB0404A41B}" type="slidenum">
              <a:rPr lang="en-US" smtClean="0"/>
              <a:pPr/>
              <a:t>‹#›</a:t>
            </a:fld>
            <a:endParaRPr lang="en-US" dirty="0"/>
          </a:p>
        </p:txBody>
      </p:sp>
      <p:sp>
        <p:nvSpPr>
          <p:cNvPr id="4" name="TextBox 3">
            <a:extLst>
              <a:ext uri="{FF2B5EF4-FFF2-40B4-BE49-F238E27FC236}">
                <a16:creationId xmlns:a16="http://schemas.microsoft.com/office/drawing/2014/main" id="{00AB6B4C-0E2D-FE8E-E82D-5522C85BFD22}"/>
              </a:ext>
            </a:extLst>
          </p:cNvPr>
          <p:cNvSpPr txBox="1"/>
          <p:nvPr userDrawn="1"/>
        </p:nvSpPr>
        <p:spPr>
          <a:xfrm>
            <a:off x="9539399" y="6368513"/>
            <a:ext cx="1922756" cy="307777"/>
          </a:xfrm>
          <a:prstGeom prst="rect">
            <a:avLst/>
          </a:prstGeom>
          <a:noFill/>
        </p:spPr>
        <p:txBody>
          <a:bodyPr wrap="square" rtlCol="0">
            <a:spAutoFit/>
          </a:bodyPr>
          <a:lstStyle/>
          <a:p>
            <a:pPr algn="r"/>
            <a:r>
              <a:rPr lang="en-US" sz="1400" b="0" i="0" dirty="0">
                <a:solidFill>
                  <a:schemeClr val="bg2">
                    <a:lumMod val="50000"/>
                  </a:schemeClr>
                </a:solidFill>
                <a:latin typeface="Tofino Personal Regular" panose="02000000000000000000" pitchFamily="2" charset="77"/>
              </a:rPr>
              <a:t>YourLifeIowa.org</a:t>
            </a:r>
          </a:p>
        </p:txBody>
      </p:sp>
      <p:sp>
        <p:nvSpPr>
          <p:cNvPr id="5" name="Rectangle 4">
            <a:extLst>
              <a:ext uri="{FF2B5EF4-FFF2-40B4-BE49-F238E27FC236}">
                <a16:creationId xmlns:a16="http://schemas.microsoft.com/office/drawing/2014/main" id="{D4E44A08-81D2-D0A1-6BE0-A9C98B74B0FD}"/>
              </a:ext>
            </a:extLst>
          </p:cNvPr>
          <p:cNvSpPr/>
          <p:nvPr userDrawn="1"/>
        </p:nvSpPr>
        <p:spPr>
          <a:xfrm rot="16200000">
            <a:off x="6066691" y="-5104166"/>
            <a:ext cx="199758" cy="104080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97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9D29-F437-7240-8910-388F6BA7E1D0}"/>
              </a:ext>
            </a:extLst>
          </p:cNvPr>
          <p:cNvSpPr>
            <a:spLocks noGrp="1"/>
          </p:cNvSpPr>
          <p:nvPr>
            <p:ph type="title" hasCustomPrompt="1"/>
          </p:nvPr>
        </p:nvSpPr>
        <p:spPr>
          <a:xfrm>
            <a:off x="838200" y="986118"/>
            <a:ext cx="10515600" cy="704570"/>
          </a:xfrm>
        </p:spPr>
        <p:txBody>
          <a:bodyPr>
            <a:normAutofit/>
          </a:bodyPr>
          <a:lstStyle>
            <a:lvl1pPr>
              <a:defRPr sz="5200" b="1" i="0">
                <a:latin typeface="Tofino Personal Bold" panose="02000000000000000000" pitchFamily="2" charset="77"/>
              </a:defRPr>
            </a:lvl1pPr>
          </a:lstStyle>
          <a:p>
            <a:r>
              <a:rPr lang="en-US" dirty="0"/>
              <a:t>Title Goes Here</a:t>
            </a:r>
          </a:p>
        </p:txBody>
      </p:sp>
      <p:sp>
        <p:nvSpPr>
          <p:cNvPr id="9" name="Text Placeholder 8">
            <a:extLst>
              <a:ext uri="{FF2B5EF4-FFF2-40B4-BE49-F238E27FC236}">
                <a16:creationId xmlns:a16="http://schemas.microsoft.com/office/drawing/2014/main" id="{EBE9D9F8-310E-644A-94E8-57846356096D}"/>
              </a:ext>
            </a:extLst>
          </p:cNvPr>
          <p:cNvSpPr>
            <a:spLocks noGrp="1"/>
          </p:cNvSpPr>
          <p:nvPr>
            <p:ph type="body" sz="quarter" idx="13" hasCustomPrompt="1"/>
          </p:nvPr>
        </p:nvSpPr>
        <p:spPr>
          <a:xfrm>
            <a:off x="838199" y="1806919"/>
            <a:ext cx="10515599" cy="301204"/>
          </a:xfrm>
        </p:spPr>
        <p:txBody>
          <a:bodyPr/>
          <a:lstStyle>
            <a:lvl1pPr>
              <a:buNone/>
              <a:defRPr lang="en-US" sz="2000" b="1" i="0" kern="1200" cap="all" baseline="0" dirty="0">
                <a:solidFill>
                  <a:schemeClr val="tx2"/>
                </a:solidFill>
                <a:latin typeface="Tofino Personal Bold" panose="02000000000000000000" pitchFamily="2" charset="77"/>
                <a:ea typeface="+mj-ea"/>
                <a:cs typeface="+mj-cs"/>
              </a:defRPr>
            </a:lvl1pPr>
            <a:lvl2pPr>
              <a:buNone/>
              <a:defRPr/>
            </a:lvl2pPr>
            <a:lvl3pPr>
              <a:buNone/>
              <a:defRPr/>
            </a:lvl3pPr>
            <a:lvl4pPr>
              <a:buNone/>
              <a:defRPr/>
            </a:lvl4pPr>
            <a:lvl5pPr>
              <a:buNone/>
              <a:defRPr/>
            </a:lvl5pPr>
          </a:lstStyle>
          <a:p>
            <a:pPr lvl="0"/>
            <a:r>
              <a:rPr lang="en-US" dirty="0"/>
              <a:t>Title goes here</a:t>
            </a:r>
          </a:p>
        </p:txBody>
      </p:sp>
      <p:sp>
        <p:nvSpPr>
          <p:cNvPr id="4" name="Text Placeholder 3">
            <a:extLst>
              <a:ext uri="{FF2B5EF4-FFF2-40B4-BE49-F238E27FC236}">
                <a16:creationId xmlns:a16="http://schemas.microsoft.com/office/drawing/2014/main" id="{41ED1624-A596-844B-86D8-BF0C63096158}"/>
              </a:ext>
            </a:extLst>
          </p:cNvPr>
          <p:cNvSpPr>
            <a:spLocks noGrp="1"/>
          </p:cNvSpPr>
          <p:nvPr>
            <p:ph type="body" sz="quarter" idx="15" hasCustomPrompt="1"/>
          </p:nvPr>
        </p:nvSpPr>
        <p:spPr>
          <a:xfrm>
            <a:off x="621224" y="2239852"/>
            <a:ext cx="10732574" cy="3906553"/>
          </a:xfrm>
        </p:spPr>
        <p:txBody>
          <a:bodyPr/>
          <a:lstStyle>
            <a:lvl1pPr indent="0">
              <a:lnSpc>
                <a:spcPct val="100000"/>
              </a:lnSpc>
              <a:buFontTx/>
              <a:buNone/>
              <a:defRPr b="0" i="0" spc="0">
                <a:latin typeface="Tofino Personal Medium" panose="02000000000000000000" pitchFamily="2" charset="77"/>
              </a:defRPr>
            </a:lvl1pPr>
          </a:lstStyle>
          <a:p>
            <a:pPr lvl="0"/>
            <a:r>
              <a:rPr lang="en-US" dirty="0"/>
              <a:t>Volo </a:t>
            </a:r>
            <a:r>
              <a:rPr lang="en-US" dirty="0" err="1"/>
              <a:t>quias</a:t>
            </a:r>
            <a:r>
              <a:rPr lang="en-US" dirty="0"/>
              <a:t> </a:t>
            </a:r>
            <a:r>
              <a:rPr lang="en-US" dirty="0" err="1"/>
              <a:t>enda</a:t>
            </a:r>
            <a:r>
              <a:rPr lang="en-US" dirty="0"/>
              <a:t> </a:t>
            </a:r>
            <a:r>
              <a:rPr lang="en-US" dirty="0" err="1"/>
              <a:t>inihil</a:t>
            </a:r>
            <a:r>
              <a:rPr lang="en-US" dirty="0"/>
              <a:t> </a:t>
            </a:r>
            <a:r>
              <a:rPr lang="en-US" dirty="0" err="1"/>
              <a:t>estiisseque</a:t>
            </a:r>
            <a:r>
              <a:rPr lang="en-US" dirty="0"/>
              <a:t> nus </a:t>
            </a:r>
            <a:r>
              <a:rPr lang="en-US" dirty="0" err="1"/>
              <a:t>consequi</a:t>
            </a:r>
            <a:r>
              <a:rPr lang="en-US" dirty="0"/>
              <a:t> cum, </a:t>
            </a:r>
            <a:r>
              <a:rPr lang="en-US" dirty="0" err="1"/>
              <a:t>incid</a:t>
            </a:r>
            <a:r>
              <a:rPr lang="en-US" dirty="0"/>
              <a:t> </a:t>
            </a:r>
            <a:r>
              <a:rPr lang="en-US" dirty="0" err="1"/>
              <a:t>eium</a:t>
            </a:r>
            <a:r>
              <a:rPr lang="en-US" dirty="0"/>
              <a:t> nis </a:t>
            </a:r>
            <a:r>
              <a:rPr lang="en-US" dirty="0" err="1"/>
              <a:t>doluptat</a:t>
            </a:r>
            <a:r>
              <a:rPr lang="en-US" dirty="0"/>
              <a:t>.</a:t>
            </a:r>
          </a:p>
          <a:p>
            <a:pPr lvl="0"/>
            <a:r>
              <a:rPr lang="en-US" dirty="0"/>
              <a:t>Genest </a:t>
            </a:r>
            <a:r>
              <a:rPr lang="en-US" dirty="0" err="1"/>
              <a:t>ent</a:t>
            </a:r>
            <a:r>
              <a:rPr lang="en-US" dirty="0"/>
              <a:t> </a:t>
            </a:r>
            <a:r>
              <a:rPr lang="en-US" dirty="0" err="1"/>
              <a:t>ipsuntu</a:t>
            </a:r>
            <a:r>
              <a:rPr lang="en-US" dirty="0"/>
              <a:t> </a:t>
            </a:r>
            <a:r>
              <a:rPr lang="en-US" dirty="0" err="1"/>
              <a:t>santur</a:t>
            </a:r>
            <a:r>
              <a:rPr lang="en-US" dirty="0"/>
              <a:t>, </a:t>
            </a:r>
            <a:r>
              <a:rPr lang="en-US" dirty="0" err="1"/>
              <a:t>officime</a:t>
            </a:r>
            <a:r>
              <a:rPr lang="en-US" dirty="0"/>
              <a:t> </a:t>
            </a:r>
            <a:r>
              <a:rPr lang="en-US" dirty="0" err="1"/>
              <a:t>verferovitas</a:t>
            </a:r>
            <a:r>
              <a:rPr lang="en-US" dirty="0"/>
              <a:t> maximus il es </a:t>
            </a:r>
            <a:r>
              <a:rPr lang="en-US" dirty="0" err="1"/>
              <a:t>veliquis</a:t>
            </a:r>
            <a:r>
              <a:rPr lang="en-US" dirty="0"/>
              <a:t> </a:t>
            </a:r>
            <a:r>
              <a:rPr lang="en-US" dirty="0" err="1"/>
              <a:t>eumquo</a:t>
            </a:r>
            <a:r>
              <a:rPr lang="en-US" dirty="0"/>
              <a:t> </a:t>
            </a:r>
            <a:r>
              <a:rPr lang="en-US" dirty="0" err="1"/>
              <a:t>iditature</a:t>
            </a:r>
            <a:r>
              <a:rPr lang="en-US" dirty="0"/>
              <a:t> </a:t>
            </a:r>
            <a:r>
              <a:rPr lang="en-US" dirty="0" err="1"/>
              <a:t>nem</a:t>
            </a:r>
            <a:r>
              <a:rPr lang="en-US" dirty="0"/>
              <a:t> nobis </a:t>
            </a:r>
            <a:r>
              <a:rPr lang="en-US" dirty="0" err="1"/>
              <a:t>derciam</a:t>
            </a:r>
            <a:r>
              <a:rPr lang="en-US" dirty="0"/>
              <a:t> </a:t>
            </a:r>
            <a:r>
              <a:rPr lang="en-US" dirty="0" err="1"/>
              <a:t>sequis</a:t>
            </a:r>
            <a:r>
              <a:rPr lang="en-US" dirty="0"/>
              <a:t> </a:t>
            </a:r>
            <a:r>
              <a:rPr lang="en-US" dirty="0" err="1"/>
              <a:t>secum</a:t>
            </a:r>
            <a:r>
              <a:rPr lang="en-US" dirty="0"/>
              <a:t> </a:t>
            </a:r>
            <a:r>
              <a:rPr lang="en-US" dirty="0" err="1"/>
              <a:t>quodign</a:t>
            </a:r>
            <a:r>
              <a:rPr lang="en-US" dirty="0"/>
              <a:t> </a:t>
            </a:r>
            <a:r>
              <a:rPr lang="en-US" dirty="0" err="1"/>
              <a:t>amustis</a:t>
            </a:r>
            <a:r>
              <a:rPr lang="en-US" dirty="0"/>
              <a:t> </a:t>
            </a:r>
            <a:r>
              <a:rPr lang="en-US" dirty="0" err="1"/>
              <a:t>tibusapidel</a:t>
            </a:r>
            <a:r>
              <a:rPr lang="en-US" dirty="0"/>
              <a:t> et </a:t>
            </a:r>
            <a:r>
              <a:rPr lang="en-US" dirty="0" err="1"/>
              <a:t>officab</a:t>
            </a:r>
            <a:r>
              <a:rPr lang="en-US" dirty="0"/>
              <a:t> </a:t>
            </a:r>
            <a:r>
              <a:rPr lang="en-US" dirty="0" err="1"/>
              <a:t>oraeces</a:t>
            </a:r>
            <a:r>
              <a:rPr lang="en-US" dirty="0"/>
              <a:t> </a:t>
            </a:r>
            <a:r>
              <a:rPr lang="en-US" dirty="0" err="1"/>
              <a:t>toribusdae</a:t>
            </a:r>
            <a:r>
              <a:rPr lang="en-US" dirty="0"/>
              <a:t> et quid </a:t>
            </a:r>
            <a:r>
              <a:rPr lang="en-US" dirty="0" err="1"/>
              <a:t>quiae</a:t>
            </a:r>
            <a:r>
              <a:rPr lang="en-US" dirty="0"/>
              <a:t> et </a:t>
            </a:r>
            <a:r>
              <a:rPr lang="en-US" dirty="0" err="1"/>
              <a:t>eicab</a:t>
            </a:r>
            <a:r>
              <a:rPr lang="en-US" dirty="0"/>
              <a:t> </a:t>
            </a:r>
            <a:r>
              <a:rPr lang="en-US" dirty="0" err="1"/>
              <a:t>idi</a:t>
            </a:r>
            <a:r>
              <a:rPr lang="en-US" dirty="0"/>
              <a:t> </a:t>
            </a:r>
            <a:r>
              <a:rPr lang="en-US" dirty="0" err="1"/>
              <a:t>corpossus</a:t>
            </a:r>
            <a:r>
              <a:rPr lang="en-US" dirty="0"/>
              <a:t>, sit </a:t>
            </a:r>
            <a:r>
              <a:rPr lang="en-US" dirty="0" err="1"/>
              <a:t>idipsust</a:t>
            </a:r>
            <a:r>
              <a:rPr lang="en-US" dirty="0"/>
              <a:t>, qui </a:t>
            </a:r>
            <a:r>
              <a:rPr lang="en-US" dirty="0" err="1"/>
              <a:t>tem</a:t>
            </a:r>
            <a:r>
              <a:rPr lang="en-US" dirty="0"/>
              <a:t>. </a:t>
            </a:r>
            <a:r>
              <a:rPr lang="en-US" dirty="0" err="1"/>
              <a:t>Itaturi</a:t>
            </a:r>
            <a:r>
              <a:rPr lang="en-US" dirty="0"/>
              <a:t> </a:t>
            </a:r>
            <a:r>
              <a:rPr lang="en-US" dirty="0" err="1"/>
              <a:t>busant</a:t>
            </a:r>
            <a:r>
              <a:rPr lang="en-US" dirty="0"/>
              <a:t> </a:t>
            </a:r>
            <a:r>
              <a:rPr lang="en-US" dirty="0" err="1"/>
              <a:t>latur</a:t>
            </a:r>
            <a:r>
              <a:rPr lang="en-US" dirty="0"/>
              <a:t> </a:t>
            </a:r>
            <a:r>
              <a:rPr lang="en-US" dirty="0" err="1"/>
              <a:t>rehenimpor</a:t>
            </a:r>
            <a:r>
              <a:rPr lang="en-US" dirty="0"/>
              <a:t>.</a:t>
            </a:r>
          </a:p>
        </p:txBody>
      </p:sp>
      <p:pic>
        <p:nvPicPr>
          <p:cNvPr id="7" name="Picture 6" descr="Text&#10;&#10;Description automatically generated">
            <a:extLst>
              <a:ext uri="{FF2B5EF4-FFF2-40B4-BE49-F238E27FC236}">
                <a16:creationId xmlns:a16="http://schemas.microsoft.com/office/drawing/2014/main" id="{C3E8C1F8-4A4A-3379-3592-4D6BF26CC1E2}"/>
              </a:ext>
            </a:extLst>
          </p:cNvPr>
          <p:cNvPicPr>
            <a:picLocks noChangeAspect="1"/>
          </p:cNvPicPr>
          <p:nvPr userDrawn="1"/>
        </p:nvPicPr>
        <p:blipFill>
          <a:blip r:embed="rId2"/>
          <a:stretch>
            <a:fillRect/>
          </a:stretch>
        </p:blipFill>
        <p:spPr>
          <a:xfrm>
            <a:off x="10897612" y="374428"/>
            <a:ext cx="912371" cy="959922"/>
          </a:xfrm>
          <a:prstGeom prst="rect">
            <a:avLst/>
          </a:prstGeom>
        </p:spPr>
      </p:pic>
      <p:sp>
        <p:nvSpPr>
          <p:cNvPr id="3" name="Slide Number Placeholder 5">
            <a:extLst>
              <a:ext uri="{FF2B5EF4-FFF2-40B4-BE49-F238E27FC236}">
                <a16:creationId xmlns:a16="http://schemas.microsoft.com/office/drawing/2014/main" id="{8A12B295-5261-CEFB-EF22-292B5E8FB53B}"/>
              </a:ext>
            </a:extLst>
          </p:cNvPr>
          <p:cNvSpPr>
            <a:spLocks noGrp="1"/>
          </p:cNvSpPr>
          <p:nvPr>
            <p:ph type="sldNum" sz="quarter" idx="12"/>
          </p:nvPr>
        </p:nvSpPr>
        <p:spPr>
          <a:xfrm>
            <a:off x="11370612" y="6343641"/>
            <a:ext cx="621631" cy="365125"/>
          </a:xfrm>
        </p:spPr>
        <p:txBody>
          <a:bodyPr/>
          <a:lstStyle>
            <a:lvl1pPr>
              <a:defRPr lang="en-US" sz="1200" b="0" i="0" kern="1200" smtClean="0">
                <a:solidFill>
                  <a:schemeClr val="tx2"/>
                </a:solidFill>
                <a:latin typeface="Tofino Personal Regular" panose="02000000000000000000" pitchFamily="2" charset="77"/>
                <a:ea typeface="+mn-ea"/>
                <a:cs typeface="+mn-cs"/>
              </a:defRPr>
            </a:lvl1pPr>
          </a:lstStyle>
          <a:p>
            <a:fld id="{FFA9F4D9-7FFE-014C-806F-7CCB0404A41B}" type="slidenum">
              <a:rPr lang="en-US" smtClean="0"/>
              <a:pPr/>
              <a:t>‹#›</a:t>
            </a:fld>
            <a:endParaRPr lang="en-US" dirty="0"/>
          </a:p>
        </p:txBody>
      </p:sp>
      <p:sp>
        <p:nvSpPr>
          <p:cNvPr id="5" name="TextBox 4">
            <a:extLst>
              <a:ext uri="{FF2B5EF4-FFF2-40B4-BE49-F238E27FC236}">
                <a16:creationId xmlns:a16="http://schemas.microsoft.com/office/drawing/2014/main" id="{D4C3ADFF-7ECB-9396-AA53-BA14B7574EF2}"/>
              </a:ext>
            </a:extLst>
          </p:cNvPr>
          <p:cNvSpPr txBox="1"/>
          <p:nvPr userDrawn="1"/>
        </p:nvSpPr>
        <p:spPr>
          <a:xfrm>
            <a:off x="9539399" y="6368513"/>
            <a:ext cx="1922756" cy="307777"/>
          </a:xfrm>
          <a:prstGeom prst="rect">
            <a:avLst/>
          </a:prstGeom>
          <a:noFill/>
        </p:spPr>
        <p:txBody>
          <a:bodyPr wrap="square" rtlCol="0">
            <a:spAutoFit/>
          </a:bodyPr>
          <a:lstStyle/>
          <a:p>
            <a:pPr algn="r"/>
            <a:r>
              <a:rPr lang="en-US" sz="1400" b="0" i="0" dirty="0">
                <a:solidFill>
                  <a:schemeClr val="tx2"/>
                </a:solidFill>
                <a:latin typeface="Tofino Personal Regular" panose="02000000000000000000" pitchFamily="2" charset="77"/>
              </a:rPr>
              <a:t>YourLifeIowa.org</a:t>
            </a:r>
          </a:p>
        </p:txBody>
      </p:sp>
      <p:sp>
        <p:nvSpPr>
          <p:cNvPr id="6" name="Rectangle 5">
            <a:extLst>
              <a:ext uri="{FF2B5EF4-FFF2-40B4-BE49-F238E27FC236}">
                <a16:creationId xmlns:a16="http://schemas.microsoft.com/office/drawing/2014/main" id="{711C8D53-9FBB-D075-870A-53C3FD1943F7}"/>
              </a:ext>
            </a:extLst>
          </p:cNvPr>
          <p:cNvSpPr/>
          <p:nvPr userDrawn="1"/>
        </p:nvSpPr>
        <p:spPr>
          <a:xfrm>
            <a:off x="0" y="0"/>
            <a:ext cx="19975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6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FEDFB5-B223-E640-94E8-EBFC6EB56096}"/>
              </a:ext>
            </a:extLst>
          </p:cNvPr>
          <p:cNvSpPr>
            <a:spLocks noGrp="1"/>
          </p:cNvSpPr>
          <p:nvPr>
            <p:ph type="title" hasCustomPrompt="1"/>
          </p:nvPr>
        </p:nvSpPr>
        <p:spPr>
          <a:xfrm>
            <a:off x="2042055" y="3061910"/>
            <a:ext cx="5086878" cy="924832"/>
          </a:xfrm>
        </p:spPr>
        <p:txBody>
          <a:bodyPr anchor="b">
            <a:noAutofit/>
          </a:bodyPr>
          <a:lstStyle>
            <a:lvl1pPr>
              <a:defRPr lang="en-US" sz="6600" b="1" i="0" kern="1200" dirty="0">
                <a:solidFill>
                  <a:schemeClr val="bg1"/>
                </a:solidFill>
                <a:latin typeface="Tofino Personal Bold" panose="02000000000000000000" pitchFamily="2" charset="77"/>
                <a:ea typeface="+mj-ea"/>
                <a:cs typeface="+mj-cs"/>
              </a:defRPr>
            </a:lvl1pPr>
          </a:lstStyle>
          <a:p>
            <a:r>
              <a:rPr lang="en-US" dirty="0"/>
              <a:t>Thank you.</a:t>
            </a:r>
          </a:p>
        </p:txBody>
      </p:sp>
      <p:pic>
        <p:nvPicPr>
          <p:cNvPr id="2" name="Picture 1">
            <a:extLst>
              <a:ext uri="{FF2B5EF4-FFF2-40B4-BE49-F238E27FC236}">
                <a16:creationId xmlns:a16="http://schemas.microsoft.com/office/drawing/2014/main" id="{F0FE571F-54BC-8137-C0C5-96CAD42B8F13}"/>
              </a:ext>
            </a:extLst>
          </p:cNvPr>
          <p:cNvPicPr>
            <a:picLocks noChangeAspect="1"/>
          </p:cNvPicPr>
          <p:nvPr userDrawn="1"/>
        </p:nvPicPr>
        <p:blipFill>
          <a:blip r:embed="rId2"/>
          <a:srcRect/>
          <a:stretch/>
        </p:blipFill>
        <p:spPr>
          <a:xfrm>
            <a:off x="8579573" y="2887579"/>
            <a:ext cx="1121938" cy="1197745"/>
          </a:xfrm>
          <a:prstGeom prst="rect">
            <a:avLst/>
          </a:prstGeom>
        </p:spPr>
      </p:pic>
    </p:spTree>
    <p:extLst>
      <p:ext uri="{BB962C8B-B14F-4D97-AF65-F5344CB8AC3E}">
        <p14:creationId xmlns:p14="http://schemas.microsoft.com/office/powerpoint/2010/main" val="44697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tro 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BF3897-3024-32E1-A285-C4C81CED15E4}"/>
              </a:ext>
            </a:extLst>
          </p:cNvPr>
          <p:cNvPicPr>
            <a:picLocks noChangeAspect="1"/>
          </p:cNvPicPr>
          <p:nvPr userDrawn="1"/>
        </p:nvPicPr>
        <p:blipFill>
          <a:blip r:embed="rId3"/>
          <a:srcRect/>
          <a:stretch/>
        </p:blipFill>
        <p:spPr>
          <a:xfrm>
            <a:off x="2346833" y="2734009"/>
            <a:ext cx="1464967" cy="1563952"/>
          </a:xfrm>
          <a:prstGeom prst="rect">
            <a:avLst/>
          </a:prstGeom>
        </p:spPr>
      </p:pic>
    </p:spTree>
    <p:extLst>
      <p:ext uri="{BB962C8B-B14F-4D97-AF65-F5344CB8AC3E}">
        <p14:creationId xmlns:p14="http://schemas.microsoft.com/office/powerpoint/2010/main" val="114232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C1C864-B729-9245-AFA8-FCF7F0A8C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D881463-0960-364E-93C7-623ABB65D9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7DE236-8BAD-CF4C-A80F-290F2BD0C4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b="0" i="0">
                <a:solidFill>
                  <a:schemeClr val="accent3"/>
                </a:solidFill>
                <a:latin typeface="Tofino Personal Regular" panose="02000000000000000000" pitchFamily="2" charset="77"/>
              </a:defRPr>
            </a:lvl1pPr>
          </a:lstStyle>
          <a:p>
            <a:endParaRPr lang="en-US"/>
          </a:p>
        </p:txBody>
      </p:sp>
      <p:sp>
        <p:nvSpPr>
          <p:cNvPr id="6" name="Slide Number Placeholder 5">
            <a:extLst>
              <a:ext uri="{FF2B5EF4-FFF2-40B4-BE49-F238E27FC236}">
                <a16:creationId xmlns:a16="http://schemas.microsoft.com/office/drawing/2014/main" id="{E278E359-97FC-394E-8275-BB736E6608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solidFill>
                <a:latin typeface="Tofino Personal Medium" panose="02000000000000000000" pitchFamily="2" charset="77"/>
              </a:defRPr>
            </a:lvl1pPr>
          </a:lstStyle>
          <a:p>
            <a:fld id="{FFA9F4D9-7FFE-014C-806F-7CCB0404A41B}" type="slidenum">
              <a:rPr lang="en-US" smtClean="0"/>
              <a:pPr/>
              <a:t>‹#›</a:t>
            </a:fld>
            <a:endParaRPr lang="en-US" dirty="0"/>
          </a:p>
        </p:txBody>
      </p:sp>
    </p:spTree>
    <p:extLst>
      <p:ext uri="{BB962C8B-B14F-4D97-AF65-F5344CB8AC3E}">
        <p14:creationId xmlns:p14="http://schemas.microsoft.com/office/powerpoint/2010/main" val="32285630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6" r:id="rId5"/>
    <p:sldLayoutId id="2147483650" r:id="rId6"/>
    <p:sldLayoutId id="2147483657" r:id="rId7"/>
    <p:sldLayoutId id="2147483662" r:id="rId8"/>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Tofino Personal Bold" panose="02000000000000000000" pitchFamily="2" charset="77"/>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www.psychologytoday.com/us/articles/200811/the-art-now-six-steps-living-in-the-moment#:~:text=We%20need%20to%20live%20more%20in%20the%20moment.,thoughts%20from%20moment%20to%20moment%20without%20judging%20them."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yourlifeiowa.org/student-id"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yourlifeiowa.or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yourlifeiowa.support/"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AoklqgaqV_M?feature=oembed" TargetMode="External"/><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757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6768-7D3C-144B-BFE7-4FD88E6ABADF}"/>
              </a:ext>
            </a:extLst>
          </p:cNvPr>
          <p:cNvSpPr>
            <a:spLocks noGrp="1"/>
          </p:cNvSpPr>
          <p:nvPr>
            <p:ph type="ctrTitle"/>
          </p:nvPr>
        </p:nvSpPr>
        <p:spPr>
          <a:xfrm>
            <a:off x="2838239" y="1140755"/>
            <a:ext cx="6687214" cy="2387600"/>
          </a:xfrm>
        </p:spPr>
        <p:txBody>
          <a:bodyPr>
            <a:noAutofit/>
          </a:bodyPr>
          <a:lstStyle/>
          <a:p>
            <a:r>
              <a:rPr lang="en-US" sz="5400" dirty="0"/>
              <a:t>Your Life Iowa &amp; Student Wellness</a:t>
            </a:r>
          </a:p>
        </p:txBody>
      </p:sp>
      <p:sp>
        <p:nvSpPr>
          <p:cNvPr id="3" name="Subtitle 2">
            <a:extLst>
              <a:ext uri="{FF2B5EF4-FFF2-40B4-BE49-F238E27FC236}">
                <a16:creationId xmlns:a16="http://schemas.microsoft.com/office/drawing/2014/main" id="{A89D618E-27F6-D74C-B214-EEFAF48FBD57}"/>
              </a:ext>
            </a:extLst>
          </p:cNvPr>
          <p:cNvSpPr>
            <a:spLocks noGrp="1"/>
          </p:cNvSpPr>
          <p:nvPr>
            <p:ph type="subTitle" idx="1"/>
          </p:nvPr>
        </p:nvSpPr>
        <p:spPr>
          <a:xfrm>
            <a:off x="2830805" y="3454334"/>
            <a:ext cx="5086562" cy="2093784"/>
          </a:xfrm>
        </p:spPr>
        <p:txBody>
          <a:bodyPr>
            <a:normAutofit/>
          </a:bodyPr>
          <a:lstStyle/>
          <a:p>
            <a:r>
              <a:rPr lang="en-US" dirty="0"/>
              <a:t>[ENTER LOCATION]</a:t>
            </a:r>
          </a:p>
          <a:p>
            <a:r>
              <a:rPr lang="en-US" dirty="0"/>
              <a:t>[ENTER DATE]</a:t>
            </a:r>
          </a:p>
        </p:txBody>
      </p:sp>
      <p:pic>
        <p:nvPicPr>
          <p:cNvPr id="5" name="Picture 4" descr="A group of people posing for a photo">
            <a:extLst>
              <a:ext uri="{FF2B5EF4-FFF2-40B4-BE49-F238E27FC236}">
                <a16:creationId xmlns:a16="http://schemas.microsoft.com/office/drawing/2014/main" id="{F500E43D-6CBC-C2B6-A463-8B90A136BD82}"/>
              </a:ext>
            </a:extLst>
          </p:cNvPr>
          <p:cNvPicPr>
            <a:picLocks noChangeAspect="1"/>
          </p:cNvPicPr>
          <p:nvPr/>
        </p:nvPicPr>
        <p:blipFill>
          <a:blip r:embed="rId2">
            <a:extLst>
              <a:ext uri="{28A0092B-C50C-407E-A947-70E740481C1C}">
                <a14:useLocalDpi xmlns:a14="http://schemas.microsoft.com/office/drawing/2010/main" val="0"/>
              </a:ext>
            </a:extLst>
          </a:blip>
          <a:srcRect t="-9987"/>
          <a:stretch/>
        </p:blipFill>
        <p:spPr>
          <a:xfrm>
            <a:off x="817826" y="814038"/>
            <a:ext cx="1848721" cy="4566811"/>
          </a:xfrm>
          <a:prstGeom prst="rect">
            <a:avLst/>
          </a:prstGeom>
        </p:spPr>
      </p:pic>
    </p:spTree>
    <p:extLst>
      <p:ext uri="{BB962C8B-B14F-4D97-AF65-F5344CB8AC3E}">
        <p14:creationId xmlns:p14="http://schemas.microsoft.com/office/powerpoint/2010/main" val="189345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BB8A719-4AC3-AF64-C12A-76BA3FF6D3E6}"/>
              </a:ext>
            </a:extLst>
          </p:cNvPr>
          <p:cNvSpPr>
            <a:spLocks noGrp="1"/>
          </p:cNvSpPr>
          <p:nvPr>
            <p:ph type="title" idx="4294967295"/>
          </p:nvPr>
        </p:nvSpPr>
        <p:spPr>
          <a:xfrm>
            <a:off x="1531938" y="674688"/>
            <a:ext cx="8707437" cy="782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14000"/>
              </a:lnSpc>
              <a:spcBef>
                <a:spcPts val="1000"/>
              </a:spcBef>
              <a:spcAft>
                <a:spcPts val="0"/>
              </a:spcAft>
              <a:buClr>
                <a:schemeClr val="accent1"/>
              </a:buClr>
              <a:buSzTx/>
              <a:buFont typeface="Arial" panose="020B0604020202020204" pitchFamily="34" charset="0"/>
              <a:buNone/>
              <a:tabLst/>
              <a:defRPr/>
            </a:pPr>
            <a:r>
              <a:rPr kumimoji="0" lang="en-US" sz="2800" b="0" i="0" u="none" strike="noStrike" kern="1200" cap="none" spc="0" normalizeH="0" baseline="0" noProof="0" dirty="0">
                <a:ln>
                  <a:noFill/>
                </a:ln>
                <a:solidFill>
                  <a:schemeClr val="accent2"/>
                </a:solidFill>
                <a:effectLst/>
                <a:uLnTx/>
                <a:uFillTx/>
                <a:latin typeface="+mj-lt"/>
                <a:ea typeface="+mn-ea"/>
                <a:cs typeface="+mn-cs"/>
              </a:rPr>
              <a:t>988 Crisis Lifeline</a:t>
            </a:r>
          </a:p>
          <a:p>
            <a:pPr marL="0" marR="0" lvl="0" indent="0" algn="l" defTabSz="914400" rtl="0" eaLnBrk="1" fontAlgn="auto" latinLnBrk="0" hangingPunct="1">
              <a:lnSpc>
                <a:spcPct val="114000"/>
              </a:lnSpc>
              <a:spcBef>
                <a:spcPts val="1000"/>
              </a:spcBef>
              <a:spcAft>
                <a:spcPts val="0"/>
              </a:spcAft>
              <a:buClr>
                <a:schemeClr val="accent1"/>
              </a:buClr>
              <a:buSzTx/>
              <a:buFont typeface="Arial" panose="020B0604020202020204" pitchFamily="34" charset="0"/>
              <a:buNone/>
              <a:tabLst/>
              <a:defRPr/>
            </a:pPr>
            <a:endParaRPr kumimoji="0" lang="en-US" sz="2800" b="0" i="0" u="none" strike="noStrike" kern="1200" cap="none" spc="0" normalizeH="0" baseline="0" noProof="0" dirty="0">
              <a:ln>
                <a:noFill/>
              </a:ln>
              <a:solidFill>
                <a:schemeClr val="accent2"/>
              </a:solidFill>
              <a:effectLst/>
              <a:uLnTx/>
              <a:uFillTx/>
              <a:latin typeface="+mj-lt"/>
              <a:ea typeface="+mn-ea"/>
              <a:cs typeface="+mn-cs"/>
            </a:endParaRPr>
          </a:p>
        </p:txBody>
      </p:sp>
      <p:sp>
        <p:nvSpPr>
          <p:cNvPr id="6" name="Text Placeholder 5">
            <a:extLst>
              <a:ext uri="{FF2B5EF4-FFF2-40B4-BE49-F238E27FC236}">
                <a16:creationId xmlns:a16="http://schemas.microsoft.com/office/drawing/2014/main" id="{62C441C2-EBDB-96CD-EE56-4E0ED2E8CA0F}"/>
              </a:ext>
            </a:extLst>
          </p:cNvPr>
          <p:cNvSpPr>
            <a:spLocks noGrp="1"/>
          </p:cNvSpPr>
          <p:nvPr>
            <p:ph type="body" sz="quarter" idx="13"/>
          </p:nvPr>
        </p:nvSpPr>
        <p:spPr>
          <a:xfrm>
            <a:off x="1515463" y="1892594"/>
            <a:ext cx="5900098" cy="3821217"/>
          </a:xfrm>
        </p:spPr>
        <p:txBody>
          <a:bodyPr/>
          <a:lstStyle/>
          <a:p>
            <a:pPr marL="285750" indent="-285750">
              <a:buFont typeface="Arial" panose="020B0604020202020204" pitchFamily="34" charset="0"/>
              <a:buChar char="•"/>
            </a:pPr>
            <a:r>
              <a:rPr lang="en-US" dirty="0">
                <a:latin typeface="Tofino Personal Medium" panose="02000000000000000000" pitchFamily="50" charset="0"/>
              </a:rPr>
              <a:t>Free and confidential 24/7 emotional support to people in suicidal crisis or emotional distress.</a:t>
            </a:r>
          </a:p>
          <a:p>
            <a:pPr marL="285750" indent="-285750">
              <a:buFont typeface="Arial" panose="020B0604020202020204" pitchFamily="34" charset="0"/>
              <a:buChar char="•"/>
            </a:pPr>
            <a:r>
              <a:rPr lang="en-US" dirty="0">
                <a:latin typeface="Tofino Personal Medium" panose="02000000000000000000" pitchFamily="50" charset="0"/>
              </a:rPr>
              <a:t>National network of over 200 local crisis centers.</a:t>
            </a:r>
          </a:p>
          <a:p>
            <a:pPr marL="285750" indent="-285750">
              <a:buFont typeface="Arial" panose="020B0604020202020204" pitchFamily="34" charset="0"/>
              <a:buChar char="•"/>
            </a:pPr>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Trained crisis counselors who support individuals considering/experiencing:</a:t>
            </a:r>
          </a:p>
          <a:p>
            <a:pPr marL="971550" lvl="1" indent="-285750">
              <a:buClr>
                <a:schemeClr val="accent1"/>
              </a:buClr>
              <a:buFont typeface="Courier New" panose="02070309020205020404" pitchFamily="49" charset="0"/>
              <a:buChar char="o"/>
            </a:pPr>
            <a:r>
              <a:rPr lang="en-US" kern="1800" dirty="0">
                <a:solidFill>
                  <a:schemeClr val="bg1"/>
                </a:solidFill>
                <a:latin typeface="Tofino Personal Medium" panose="02000000000000000000" pitchFamily="50" charset="0"/>
                <a:ea typeface="Times New Roman" panose="02020603050405020304" pitchFamily="18" charset="0"/>
                <a:cs typeface="Times New Roman" panose="02020603050405020304" pitchFamily="18" charset="0"/>
              </a:rPr>
              <a:t>Suicide.</a:t>
            </a:r>
          </a:p>
          <a:p>
            <a:pPr marL="971550" lvl="1" indent="-285750">
              <a:buClr>
                <a:schemeClr val="accent1"/>
              </a:buClr>
              <a:buFont typeface="Courier New" panose="02070309020205020404" pitchFamily="49" charset="0"/>
              <a:buChar char="o"/>
            </a:pPr>
            <a:r>
              <a:rPr lang="en-US" kern="1800" dirty="0">
                <a:solidFill>
                  <a:schemeClr val="bg1"/>
                </a:solidFill>
                <a:latin typeface="Tofino Personal Medium" panose="02000000000000000000" pitchFamily="50" charset="0"/>
                <a:ea typeface="Times New Roman" panose="02020603050405020304" pitchFamily="18" charset="0"/>
                <a:cs typeface="Times New Roman" panose="02020603050405020304" pitchFamily="18" charset="0"/>
              </a:rPr>
              <a:t>Self-harm. </a:t>
            </a:r>
          </a:p>
          <a:p>
            <a:pPr marL="971550" lvl="1" indent="-285750">
              <a:buClr>
                <a:schemeClr val="accent1"/>
              </a:buClr>
              <a:buFont typeface="Courier New" panose="02070309020205020404" pitchFamily="49" charset="0"/>
              <a:buChar char="o"/>
            </a:pPr>
            <a:r>
              <a:rPr lang="en-US" kern="1800" dirty="0">
                <a:solidFill>
                  <a:schemeClr val="bg1"/>
                </a:solidFill>
                <a:latin typeface="Tofino Personal Medium" panose="02000000000000000000" pitchFamily="50" charset="0"/>
                <a:ea typeface="Times New Roman" panose="02020603050405020304" pitchFamily="18" charset="0"/>
                <a:cs typeface="Times New Roman" panose="02020603050405020304" pitchFamily="18" charset="0"/>
              </a:rPr>
              <a:t>Emotional distress.</a:t>
            </a:r>
          </a:p>
          <a:p>
            <a:pPr marL="971550" lvl="1" indent="-285750">
              <a:buClr>
                <a:schemeClr val="accent1"/>
              </a:buClr>
              <a:buFont typeface="Courier New" panose="02070309020205020404" pitchFamily="49" charset="0"/>
              <a:buChar char="o"/>
            </a:pPr>
            <a:r>
              <a:rPr lang="en-US" kern="1800" dirty="0">
                <a:solidFill>
                  <a:schemeClr val="bg1"/>
                </a:solidFill>
                <a:latin typeface="Tofino Personal Medium" panose="02000000000000000000" pitchFamily="50" charset="0"/>
                <a:ea typeface="Times New Roman" panose="02020603050405020304" pitchFamily="18" charset="0"/>
                <a:cs typeface="Times New Roman" panose="02020603050405020304" pitchFamily="18" charset="0"/>
              </a:rPr>
              <a:t>People looking for help for someone experiencing a crisis (as defined by the individual.)</a:t>
            </a:r>
            <a:endParaRPr lang="en-US" dirty="0">
              <a:solidFill>
                <a:schemeClr val="bg1"/>
              </a:solidFill>
              <a:latin typeface="Tofino Personal Medium" panose="02000000000000000000" pitchFamily="50" charset="0"/>
              <a:ea typeface="Calibri" panose="020F0502020204030204" pitchFamily="34" charset="0"/>
              <a:cs typeface="Times New Roman" panose="02020603050405020304" pitchFamily="18" charset="0"/>
            </a:endParaRPr>
          </a:p>
          <a:p>
            <a:endParaRPr lang="en-US" dirty="0"/>
          </a:p>
        </p:txBody>
      </p:sp>
      <p:pic>
        <p:nvPicPr>
          <p:cNvPr id="8" name="Picture 7" descr="988 Suicide &amp; Crisis Lifeline banner">
            <a:extLst>
              <a:ext uri="{FF2B5EF4-FFF2-40B4-BE49-F238E27FC236}">
                <a16:creationId xmlns:a16="http://schemas.microsoft.com/office/drawing/2014/main" id="{3BB6C569-886C-5E98-6A20-F037ABAF7F32}"/>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452" y="4533940"/>
            <a:ext cx="3063919" cy="842039"/>
          </a:xfrm>
          <a:prstGeom prst="rect">
            <a:avLst/>
          </a:prstGeom>
        </p:spPr>
      </p:pic>
      <p:pic>
        <p:nvPicPr>
          <p:cNvPr id="9" name="Picture 8" descr="A person looking at her phone">
            <a:extLst>
              <a:ext uri="{FF2B5EF4-FFF2-40B4-BE49-F238E27FC236}">
                <a16:creationId xmlns:a16="http://schemas.microsoft.com/office/drawing/2014/main" id="{BDBCBE08-5AEC-5910-FCD5-F6DEB4F8B0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9452" y="1892594"/>
            <a:ext cx="3063919" cy="2641345"/>
          </a:xfrm>
          <a:prstGeom prst="rect">
            <a:avLst/>
          </a:prstGeom>
        </p:spPr>
      </p:pic>
      <p:sp>
        <p:nvSpPr>
          <p:cNvPr id="5" name="Slide Number Placeholder 4">
            <a:extLst>
              <a:ext uri="{FF2B5EF4-FFF2-40B4-BE49-F238E27FC236}">
                <a16:creationId xmlns:a16="http://schemas.microsoft.com/office/drawing/2014/main" id="{92297711-7DD2-1E3D-F835-B31E0705B81E}"/>
              </a:ext>
            </a:extLst>
          </p:cNvPr>
          <p:cNvSpPr>
            <a:spLocks noGrp="1"/>
          </p:cNvSpPr>
          <p:nvPr>
            <p:ph type="sldNum" sz="quarter" idx="12"/>
          </p:nvPr>
        </p:nvSpPr>
        <p:spPr/>
        <p:txBody>
          <a:bodyPr/>
          <a:lstStyle/>
          <a:p>
            <a:fld id="{FFA9F4D9-7FFE-014C-806F-7CCB0404A41B}" type="slidenum">
              <a:rPr lang="en-US" smtClean="0"/>
              <a:pPr/>
              <a:t>10</a:t>
            </a:fld>
            <a:endParaRPr lang="en-US" dirty="0"/>
          </a:p>
        </p:txBody>
      </p:sp>
    </p:spTree>
    <p:extLst>
      <p:ext uri="{BB962C8B-B14F-4D97-AF65-F5344CB8AC3E}">
        <p14:creationId xmlns:p14="http://schemas.microsoft.com/office/powerpoint/2010/main" val="192263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9644BA-192B-D2F1-C37D-B42DDAB32CD3}"/>
              </a:ext>
            </a:extLst>
          </p:cNvPr>
          <p:cNvSpPr>
            <a:spLocks noGrp="1"/>
          </p:cNvSpPr>
          <p:nvPr>
            <p:ph type="title"/>
          </p:nvPr>
        </p:nvSpPr>
        <p:spPr/>
        <p:txBody>
          <a:bodyPr>
            <a:normAutofit/>
          </a:bodyPr>
          <a:lstStyle/>
          <a:p>
            <a:r>
              <a:rPr lang="en-US" sz="5400" dirty="0"/>
              <a:t>Wellbeing</a:t>
            </a:r>
          </a:p>
        </p:txBody>
      </p:sp>
    </p:spTree>
    <p:extLst>
      <p:ext uri="{BB962C8B-B14F-4D97-AF65-F5344CB8AC3E}">
        <p14:creationId xmlns:p14="http://schemas.microsoft.com/office/powerpoint/2010/main" val="202268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574718-B367-D920-800F-1326E898C30C}"/>
              </a:ext>
            </a:extLst>
          </p:cNvPr>
          <p:cNvSpPr>
            <a:spLocks noGrp="1"/>
          </p:cNvSpPr>
          <p:nvPr>
            <p:ph type="title"/>
          </p:nvPr>
        </p:nvSpPr>
        <p:spPr/>
        <p:txBody>
          <a:bodyPr>
            <a:normAutofit fontScale="90000"/>
          </a:bodyPr>
          <a:lstStyle/>
          <a:p>
            <a:r>
              <a:rPr lang="en-US" dirty="0"/>
              <a:t>Iowa Youth Survey | 2021</a:t>
            </a:r>
          </a:p>
        </p:txBody>
      </p:sp>
      <p:sp>
        <p:nvSpPr>
          <p:cNvPr id="6" name="Content Placeholder 2">
            <a:extLst>
              <a:ext uri="{FF2B5EF4-FFF2-40B4-BE49-F238E27FC236}">
                <a16:creationId xmlns:a16="http://schemas.microsoft.com/office/drawing/2014/main" id="{A77448C5-F5FA-005E-76C9-40BD1B475AFD}"/>
              </a:ext>
            </a:extLst>
          </p:cNvPr>
          <p:cNvSpPr txBox="1">
            <a:spLocks/>
          </p:cNvSpPr>
          <p:nvPr/>
        </p:nvSpPr>
        <p:spPr>
          <a:xfrm>
            <a:off x="1299210" y="2331720"/>
            <a:ext cx="5101590" cy="4078224"/>
          </a:xfrm>
          <a:prstGeom prst="rect">
            <a:avLst/>
          </a:prstGeom>
        </p:spPr>
        <p:txBody>
          <a:bodyPr>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300"/>
              </a:spcAft>
              <a:buSzPct val="100000"/>
              <a:buFont typeface="Arial" panose="020B0604020202020204" pitchFamily="34" charset="0"/>
              <a:buNone/>
            </a:pPr>
            <a:r>
              <a:rPr lang="en-US" b="1" dirty="0"/>
              <a:t>Feeling hopeless, sad (14 days in a row/ Past 12 months)</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6</a:t>
            </a:r>
            <a:r>
              <a:rPr lang="en-US" sz="1500" baseline="30000" dirty="0">
                <a:latin typeface="Tofino Personal Medium" panose="02000000000000000000" pitchFamily="50" charset="0"/>
              </a:rPr>
              <a:t>th</a:t>
            </a:r>
            <a:r>
              <a:rPr lang="en-US" sz="1500" dirty="0">
                <a:latin typeface="Tofino Personal Medium" panose="02000000000000000000" pitchFamily="50" charset="0"/>
              </a:rPr>
              <a:t> Grade | 27%</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8</a:t>
            </a:r>
            <a:r>
              <a:rPr lang="en-US" sz="1500" baseline="30000" dirty="0">
                <a:latin typeface="Tofino Personal Medium" panose="02000000000000000000" pitchFamily="50" charset="0"/>
              </a:rPr>
              <a:t>th</a:t>
            </a:r>
            <a:r>
              <a:rPr lang="en-US" sz="1500" dirty="0">
                <a:latin typeface="Tofino Personal Medium" panose="02000000000000000000" pitchFamily="50" charset="0"/>
              </a:rPr>
              <a:t> Grade | 29%</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11</a:t>
            </a:r>
            <a:r>
              <a:rPr lang="en-US" sz="1500" baseline="30000" dirty="0">
                <a:latin typeface="Tofino Personal Medium" panose="02000000000000000000" pitchFamily="50" charset="0"/>
              </a:rPr>
              <a:t>th</a:t>
            </a:r>
            <a:r>
              <a:rPr lang="en-US" sz="1500" dirty="0">
                <a:latin typeface="Tofino Personal Medium" panose="02000000000000000000" pitchFamily="50" charset="0"/>
              </a:rPr>
              <a:t> Grade | 36%</a:t>
            </a:r>
          </a:p>
          <a:p>
            <a:pPr marL="0" indent="0">
              <a:spcBef>
                <a:spcPts val="600"/>
              </a:spcBef>
              <a:spcAft>
                <a:spcPts val="300"/>
              </a:spcAft>
              <a:buSzPct val="100000"/>
              <a:buFont typeface="Arial" panose="020B0604020202020204" pitchFamily="34" charset="0"/>
              <a:buNone/>
            </a:pPr>
            <a:r>
              <a:rPr lang="en-US" b="1" dirty="0"/>
              <a:t>Ever spent money on in-app purchases (Gambling)</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6th Grade  | 51%</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8th Grade | 56%</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11th Grade | 51%</a:t>
            </a:r>
          </a:p>
          <a:p>
            <a:pPr marL="0" indent="0">
              <a:spcBef>
                <a:spcPts val="600"/>
              </a:spcBef>
              <a:spcAft>
                <a:spcPts val="600"/>
              </a:spcAft>
              <a:buSzPct val="100000"/>
              <a:buFont typeface="Arial" panose="020B0604020202020204" pitchFamily="34" charset="0"/>
              <a:buNone/>
            </a:pPr>
            <a:r>
              <a:rPr lang="en-US" b="1" dirty="0"/>
              <a:t>Suicidal ideation . . . Past 12 months</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6th Grade | 17%</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8th Grade | 21%</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11th Grade | 24%</a:t>
            </a:r>
          </a:p>
          <a:p>
            <a:endParaRPr lang="en-US" sz="1200" dirty="0"/>
          </a:p>
        </p:txBody>
      </p:sp>
      <p:sp>
        <p:nvSpPr>
          <p:cNvPr id="7" name="Content Placeholder 3">
            <a:extLst>
              <a:ext uri="{FF2B5EF4-FFF2-40B4-BE49-F238E27FC236}">
                <a16:creationId xmlns:a16="http://schemas.microsoft.com/office/drawing/2014/main" id="{1CA84E7E-422B-2C6B-8E6D-0284C102DC4C}"/>
              </a:ext>
            </a:extLst>
          </p:cNvPr>
          <p:cNvSpPr txBox="1">
            <a:spLocks/>
          </p:cNvSpPr>
          <p:nvPr/>
        </p:nvSpPr>
        <p:spPr>
          <a:xfrm>
            <a:off x="6773092" y="2331720"/>
            <a:ext cx="4983480" cy="4078224"/>
          </a:xfrm>
          <a:prstGeom prst="rect">
            <a:avLst/>
          </a:prstGeom>
        </p:spPr>
        <p:txBody>
          <a:bodyPr>
            <a:normAutofit fontScale="92500" lnSpcReduction="20000"/>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ct val="100000"/>
              <a:buFont typeface="Arial" panose="020B0604020202020204" pitchFamily="34" charset="0"/>
              <a:buNone/>
            </a:pPr>
            <a:r>
              <a:rPr lang="en-US" sz="1900" b="1" dirty="0"/>
              <a:t>Bullying (called names, made fun of, or teased in a hurtful way in the past 30 days). </a:t>
            </a:r>
            <a:endParaRPr lang="en-US" sz="1900" dirty="0"/>
          </a:p>
          <a:p>
            <a:pPr marL="763524" indent="-342900">
              <a:lnSpc>
                <a:spcPct val="70000"/>
              </a:lnSpc>
              <a:buSzPct val="100000"/>
              <a:buFont typeface="Wingdings" panose="05000000000000000000" pitchFamily="2" charset="2"/>
              <a:buChar char="§"/>
            </a:pPr>
            <a:r>
              <a:rPr lang="en-US" dirty="0">
                <a:latin typeface="Tofino Personal Medium" panose="02000000000000000000" pitchFamily="50" charset="0"/>
              </a:rPr>
              <a:t>6</a:t>
            </a:r>
            <a:r>
              <a:rPr lang="en-US" baseline="30000" dirty="0">
                <a:latin typeface="Tofino Personal Medium" panose="02000000000000000000" pitchFamily="50" charset="0"/>
              </a:rPr>
              <a:t>th</a:t>
            </a:r>
            <a:r>
              <a:rPr lang="en-US" dirty="0">
                <a:latin typeface="Tofino Personal Medium" panose="02000000000000000000" pitchFamily="50" charset="0"/>
              </a:rPr>
              <a:t> Grade  | 52%</a:t>
            </a:r>
          </a:p>
          <a:p>
            <a:pPr marL="763524" indent="-342900">
              <a:lnSpc>
                <a:spcPct val="70000"/>
              </a:lnSpc>
              <a:buSzPct val="100000"/>
              <a:buFont typeface="Wingdings" panose="05000000000000000000" pitchFamily="2" charset="2"/>
              <a:buChar char="§"/>
            </a:pPr>
            <a:r>
              <a:rPr lang="en-US" dirty="0">
                <a:latin typeface="Tofino Personal Medium" panose="02000000000000000000" pitchFamily="50" charset="0"/>
              </a:rPr>
              <a:t>8</a:t>
            </a:r>
            <a:r>
              <a:rPr lang="en-US" baseline="30000" dirty="0">
                <a:latin typeface="Tofino Personal Medium" panose="02000000000000000000" pitchFamily="50" charset="0"/>
              </a:rPr>
              <a:t>th</a:t>
            </a:r>
            <a:r>
              <a:rPr lang="en-US" dirty="0">
                <a:latin typeface="Tofino Personal Medium" panose="02000000000000000000" pitchFamily="50" charset="0"/>
              </a:rPr>
              <a:t> Grade | 52%</a:t>
            </a:r>
          </a:p>
          <a:p>
            <a:pPr marL="763524" indent="-342900">
              <a:lnSpc>
                <a:spcPct val="70000"/>
              </a:lnSpc>
              <a:buSzPct val="100000"/>
              <a:buFont typeface="Wingdings" panose="05000000000000000000" pitchFamily="2" charset="2"/>
              <a:buChar char="§"/>
            </a:pPr>
            <a:r>
              <a:rPr lang="en-US" dirty="0">
                <a:latin typeface="Tofino Personal Medium" panose="02000000000000000000" pitchFamily="50" charset="0"/>
              </a:rPr>
              <a:t>11</a:t>
            </a:r>
            <a:r>
              <a:rPr lang="en-US" baseline="30000" dirty="0">
                <a:latin typeface="Tofino Personal Medium" panose="02000000000000000000" pitchFamily="50" charset="0"/>
              </a:rPr>
              <a:t>th</a:t>
            </a:r>
            <a:r>
              <a:rPr lang="en-US" dirty="0">
                <a:latin typeface="Tofino Personal Medium" panose="02000000000000000000" pitchFamily="50" charset="0"/>
              </a:rPr>
              <a:t> Grade | 38%</a:t>
            </a:r>
          </a:p>
          <a:p>
            <a:pPr marL="0" indent="0">
              <a:buSzPct val="100000"/>
              <a:buFont typeface="Arial" panose="020B0604020202020204" pitchFamily="34" charset="0"/>
              <a:buNone/>
            </a:pPr>
            <a:r>
              <a:rPr lang="en-US" sz="1900" b="1" dirty="0"/>
              <a:t>Alcohol use – </a:t>
            </a:r>
            <a:r>
              <a:rPr lang="en-US" sz="1900" b="1" u="sng" dirty="0"/>
              <a:t>ever</a:t>
            </a:r>
          </a:p>
          <a:p>
            <a:pPr marL="763524" indent="-342900">
              <a:lnSpc>
                <a:spcPct val="70000"/>
              </a:lnSpc>
              <a:buSzPct val="100000"/>
              <a:buFont typeface="Wingdings" panose="05000000000000000000" pitchFamily="2" charset="2"/>
              <a:buChar char="§"/>
            </a:pPr>
            <a:r>
              <a:rPr lang="en-US" dirty="0">
                <a:latin typeface="Tofino Personal Medium" panose="02000000000000000000" pitchFamily="50" charset="0"/>
              </a:rPr>
              <a:t>6</a:t>
            </a:r>
            <a:r>
              <a:rPr lang="en-US" baseline="30000" dirty="0">
                <a:latin typeface="Tofino Personal Medium" panose="02000000000000000000" pitchFamily="50" charset="0"/>
              </a:rPr>
              <a:t>th</a:t>
            </a:r>
            <a:r>
              <a:rPr lang="en-US" dirty="0">
                <a:latin typeface="Tofino Personal Medium" panose="02000000000000000000" pitchFamily="50" charset="0"/>
              </a:rPr>
              <a:t> Grade | 11%</a:t>
            </a:r>
          </a:p>
          <a:p>
            <a:pPr marL="763524" indent="-342900">
              <a:lnSpc>
                <a:spcPct val="70000"/>
              </a:lnSpc>
              <a:buSzPct val="100000"/>
              <a:buFont typeface="Wingdings" panose="05000000000000000000" pitchFamily="2" charset="2"/>
              <a:buChar char="§"/>
            </a:pPr>
            <a:r>
              <a:rPr lang="en-US" dirty="0">
                <a:latin typeface="Tofino Personal Medium" panose="02000000000000000000" pitchFamily="50" charset="0"/>
              </a:rPr>
              <a:t>8</a:t>
            </a:r>
            <a:r>
              <a:rPr lang="en-US" baseline="30000" dirty="0">
                <a:latin typeface="Tofino Personal Medium" panose="02000000000000000000" pitchFamily="50" charset="0"/>
              </a:rPr>
              <a:t>th</a:t>
            </a:r>
            <a:r>
              <a:rPr lang="en-US" dirty="0">
                <a:latin typeface="Tofino Personal Medium" panose="02000000000000000000" pitchFamily="50" charset="0"/>
              </a:rPr>
              <a:t> Grade | 19%</a:t>
            </a:r>
          </a:p>
          <a:p>
            <a:pPr marL="763524" indent="-342900">
              <a:lnSpc>
                <a:spcPct val="70000"/>
              </a:lnSpc>
              <a:buSzPct val="100000"/>
              <a:buFont typeface="Wingdings" panose="05000000000000000000" pitchFamily="2" charset="2"/>
              <a:buChar char="§"/>
            </a:pPr>
            <a:r>
              <a:rPr lang="en-US" dirty="0">
                <a:latin typeface="Tofino Personal Medium" panose="02000000000000000000" pitchFamily="50" charset="0"/>
              </a:rPr>
              <a:t>11</a:t>
            </a:r>
            <a:r>
              <a:rPr lang="en-US" baseline="30000" dirty="0">
                <a:latin typeface="Tofino Personal Medium" panose="02000000000000000000" pitchFamily="50" charset="0"/>
              </a:rPr>
              <a:t>th</a:t>
            </a:r>
            <a:r>
              <a:rPr lang="en-US" dirty="0">
                <a:latin typeface="Tofino Personal Medium" panose="02000000000000000000" pitchFamily="50" charset="0"/>
              </a:rPr>
              <a:t> Grade | 41% (18% in last 30 days)</a:t>
            </a:r>
          </a:p>
          <a:p>
            <a:pPr marL="0" indent="0">
              <a:buSzPct val="100000"/>
              <a:buFont typeface="Arial" panose="020B0604020202020204" pitchFamily="34" charset="0"/>
              <a:buNone/>
            </a:pPr>
            <a:r>
              <a:rPr lang="en-US" sz="1900" b="1" dirty="0"/>
              <a:t>E-Cigarettes - </a:t>
            </a:r>
            <a:r>
              <a:rPr lang="en-US" sz="1900" b="1" u="sng" dirty="0"/>
              <a:t>ever</a:t>
            </a:r>
          </a:p>
          <a:p>
            <a:pPr marL="763524" indent="-342900">
              <a:lnSpc>
                <a:spcPct val="70000"/>
              </a:lnSpc>
              <a:buSzPct val="100000"/>
              <a:buFont typeface="Wingdings" panose="05000000000000000000" pitchFamily="2" charset="2"/>
              <a:buChar char="§"/>
            </a:pPr>
            <a:r>
              <a:rPr lang="en-US" dirty="0">
                <a:latin typeface="Tofino Personal Medium" panose="02000000000000000000" pitchFamily="50" charset="0"/>
              </a:rPr>
              <a:t>6</a:t>
            </a:r>
            <a:r>
              <a:rPr lang="en-US" baseline="30000" dirty="0">
                <a:latin typeface="Tofino Personal Medium" panose="02000000000000000000" pitchFamily="50" charset="0"/>
              </a:rPr>
              <a:t>th</a:t>
            </a:r>
            <a:r>
              <a:rPr lang="en-US" dirty="0">
                <a:latin typeface="Tofino Personal Medium" panose="02000000000000000000" pitchFamily="50" charset="0"/>
              </a:rPr>
              <a:t> Grade | 4%</a:t>
            </a:r>
          </a:p>
          <a:p>
            <a:pPr marL="763524" indent="-342900">
              <a:lnSpc>
                <a:spcPct val="70000"/>
              </a:lnSpc>
              <a:buSzPct val="100000"/>
              <a:buFont typeface="Wingdings" panose="05000000000000000000" pitchFamily="2" charset="2"/>
              <a:buChar char="§"/>
            </a:pPr>
            <a:r>
              <a:rPr lang="en-US" dirty="0">
                <a:latin typeface="Tofino Personal Medium" panose="02000000000000000000" pitchFamily="50" charset="0"/>
              </a:rPr>
              <a:t>8</a:t>
            </a:r>
            <a:r>
              <a:rPr lang="en-US" baseline="30000" dirty="0">
                <a:latin typeface="Tofino Personal Medium" panose="02000000000000000000" pitchFamily="50" charset="0"/>
              </a:rPr>
              <a:t>th</a:t>
            </a:r>
            <a:r>
              <a:rPr lang="en-US" dirty="0">
                <a:latin typeface="Tofino Personal Medium" panose="02000000000000000000" pitchFamily="50" charset="0"/>
              </a:rPr>
              <a:t> Grade | 10%</a:t>
            </a:r>
          </a:p>
          <a:p>
            <a:pPr marL="763524" indent="-342900">
              <a:lnSpc>
                <a:spcPct val="70000"/>
              </a:lnSpc>
              <a:buSzPct val="100000"/>
              <a:buFont typeface="Wingdings" panose="05000000000000000000" pitchFamily="2" charset="2"/>
              <a:buChar char="§"/>
            </a:pPr>
            <a:r>
              <a:rPr lang="en-US" dirty="0">
                <a:latin typeface="Tofino Personal Medium" panose="02000000000000000000" pitchFamily="50" charset="0"/>
              </a:rPr>
              <a:t>11</a:t>
            </a:r>
            <a:r>
              <a:rPr lang="en-US" baseline="30000" dirty="0">
                <a:latin typeface="Tofino Personal Medium" panose="02000000000000000000" pitchFamily="50" charset="0"/>
              </a:rPr>
              <a:t>th</a:t>
            </a:r>
            <a:r>
              <a:rPr lang="en-US" dirty="0">
                <a:latin typeface="Tofino Personal Medium" panose="02000000000000000000" pitchFamily="50" charset="0"/>
              </a:rPr>
              <a:t> Grade | 24%</a:t>
            </a:r>
          </a:p>
          <a:p>
            <a:endParaRPr lang="en-US" dirty="0"/>
          </a:p>
        </p:txBody>
      </p:sp>
      <p:sp>
        <p:nvSpPr>
          <p:cNvPr id="9" name="TextBox 8">
            <a:extLst>
              <a:ext uri="{FF2B5EF4-FFF2-40B4-BE49-F238E27FC236}">
                <a16:creationId xmlns:a16="http://schemas.microsoft.com/office/drawing/2014/main" id="{183542A0-1A3B-7019-D71E-E9CE0C9FAC15}"/>
              </a:ext>
            </a:extLst>
          </p:cNvPr>
          <p:cNvSpPr txBox="1"/>
          <p:nvPr/>
        </p:nvSpPr>
        <p:spPr>
          <a:xfrm>
            <a:off x="9991996" y="5844857"/>
            <a:ext cx="1801587" cy="276999"/>
          </a:xfrm>
          <a:prstGeom prst="rect">
            <a:avLst/>
          </a:prstGeom>
          <a:noFill/>
        </p:spPr>
        <p:txBody>
          <a:bodyPr wrap="square" rtlCol="0">
            <a:spAutoFit/>
          </a:bodyPr>
          <a:lstStyle/>
          <a:p>
            <a:r>
              <a:rPr lang="en-US" sz="1200" i="1" dirty="0">
                <a:solidFill>
                  <a:schemeClr val="tx2"/>
                </a:solidFill>
              </a:rPr>
              <a:t>Source: Iowa HHS</a:t>
            </a:r>
          </a:p>
        </p:txBody>
      </p:sp>
      <p:sp>
        <p:nvSpPr>
          <p:cNvPr id="10" name="Slide Number Placeholder 9">
            <a:extLst>
              <a:ext uri="{FF2B5EF4-FFF2-40B4-BE49-F238E27FC236}">
                <a16:creationId xmlns:a16="http://schemas.microsoft.com/office/drawing/2014/main" id="{D3CE8C34-B5ED-837D-3111-1E9A9E0D64EE}"/>
              </a:ext>
            </a:extLst>
          </p:cNvPr>
          <p:cNvSpPr>
            <a:spLocks noGrp="1"/>
          </p:cNvSpPr>
          <p:nvPr>
            <p:ph type="sldNum" sz="quarter" idx="12"/>
          </p:nvPr>
        </p:nvSpPr>
        <p:spPr/>
        <p:txBody>
          <a:bodyPr/>
          <a:lstStyle/>
          <a:p>
            <a:fld id="{FFA9F4D9-7FFE-014C-806F-7CCB0404A41B}" type="slidenum">
              <a:rPr lang="en-US" smtClean="0"/>
              <a:pPr/>
              <a:t>12</a:t>
            </a:fld>
            <a:endParaRPr lang="en-US" dirty="0"/>
          </a:p>
        </p:txBody>
      </p:sp>
    </p:spTree>
    <p:extLst>
      <p:ext uri="{BB962C8B-B14F-4D97-AF65-F5344CB8AC3E}">
        <p14:creationId xmlns:p14="http://schemas.microsoft.com/office/powerpoint/2010/main" val="2637990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6D0E2-FF12-80A0-EFAF-7F996AC2D2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D02F22-6B29-FB9D-8358-28A20989BD09}"/>
              </a:ext>
            </a:extLst>
          </p:cNvPr>
          <p:cNvSpPr>
            <a:spLocks noGrp="1"/>
          </p:cNvSpPr>
          <p:nvPr>
            <p:ph type="title"/>
          </p:nvPr>
        </p:nvSpPr>
        <p:spPr/>
        <p:txBody>
          <a:bodyPr>
            <a:normAutofit fontScale="90000"/>
          </a:bodyPr>
          <a:lstStyle/>
          <a:p>
            <a:r>
              <a:rPr lang="en-US" dirty="0"/>
              <a:t>SUD Treatment Admissions</a:t>
            </a:r>
          </a:p>
        </p:txBody>
      </p:sp>
      <p:sp>
        <p:nvSpPr>
          <p:cNvPr id="8" name="Text Placeholder 7">
            <a:extLst>
              <a:ext uri="{FF2B5EF4-FFF2-40B4-BE49-F238E27FC236}">
                <a16:creationId xmlns:a16="http://schemas.microsoft.com/office/drawing/2014/main" id="{25572D58-42EE-9F98-44BB-812AD00F9D5C}"/>
              </a:ext>
            </a:extLst>
          </p:cNvPr>
          <p:cNvSpPr>
            <a:spLocks noGrp="1"/>
          </p:cNvSpPr>
          <p:nvPr>
            <p:ph type="body" sz="quarter" idx="13"/>
          </p:nvPr>
        </p:nvSpPr>
        <p:spPr/>
        <p:txBody>
          <a:bodyPr>
            <a:normAutofit fontScale="77500" lnSpcReduction="20000"/>
          </a:bodyPr>
          <a:lstStyle/>
          <a:p>
            <a:r>
              <a:rPr lang="en-US" dirty="0"/>
              <a:t>SFY 2024</a:t>
            </a:r>
          </a:p>
        </p:txBody>
      </p:sp>
      <p:sp>
        <p:nvSpPr>
          <p:cNvPr id="2" name="Content Placeholder 2">
            <a:extLst>
              <a:ext uri="{FF2B5EF4-FFF2-40B4-BE49-F238E27FC236}">
                <a16:creationId xmlns:a16="http://schemas.microsoft.com/office/drawing/2014/main" id="{A1E9568A-B2BD-E8CE-65BC-406B38D192C5}"/>
              </a:ext>
            </a:extLst>
          </p:cNvPr>
          <p:cNvSpPr txBox="1">
            <a:spLocks/>
          </p:cNvSpPr>
          <p:nvPr/>
        </p:nvSpPr>
        <p:spPr>
          <a:xfrm>
            <a:off x="960119" y="2770632"/>
            <a:ext cx="2619421" cy="2756408"/>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ofino Personal Medium" panose="02000000000000000000" pitchFamily="50" charset="0"/>
              </a:rPr>
              <a:t>Ages 15-24  </a:t>
            </a:r>
            <a:r>
              <a:rPr lang="en-US" dirty="0">
                <a:latin typeface="Tofino Personal Medium" panose="02000000000000000000" pitchFamily="50" charset="0"/>
              </a:rPr>
              <a:t>Substances used past 30 days prior to admission</a:t>
            </a:r>
          </a:p>
        </p:txBody>
      </p:sp>
      <p:pic>
        <p:nvPicPr>
          <p:cNvPr id="11" name="Picture 10" descr="SUD Treatment Admission percentages Ages 15-24&#10;Marijuana 77.9%&#10;Alcohol 63.1%&#10;Nicotine 24.2%&#10;Other 15.8%&#10;Opioids 15.2%&#10;Methamphetamine 14.2%&#10;Cocaine/Crack 6.2%&#10;">
            <a:extLst>
              <a:ext uri="{FF2B5EF4-FFF2-40B4-BE49-F238E27FC236}">
                <a16:creationId xmlns:a16="http://schemas.microsoft.com/office/drawing/2014/main" id="{E95E3E3C-B60F-E995-D0F0-D4602DF0246A}"/>
              </a:ext>
            </a:extLst>
          </p:cNvPr>
          <p:cNvPicPr>
            <a:picLocks noChangeAspect="1"/>
          </p:cNvPicPr>
          <p:nvPr/>
        </p:nvPicPr>
        <p:blipFill>
          <a:blip r:embed="rId3"/>
          <a:stretch>
            <a:fillRect/>
          </a:stretch>
        </p:blipFill>
        <p:spPr>
          <a:xfrm>
            <a:off x="3837613" y="2284703"/>
            <a:ext cx="7955970" cy="3383573"/>
          </a:xfrm>
          <a:prstGeom prst="rect">
            <a:avLst/>
          </a:prstGeom>
        </p:spPr>
      </p:pic>
      <p:sp>
        <p:nvSpPr>
          <p:cNvPr id="4" name="TextBox 3">
            <a:extLst>
              <a:ext uri="{FF2B5EF4-FFF2-40B4-BE49-F238E27FC236}">
                <a16:creationId xmlns:a16="http://schemas.microsoft.com/office/drawing/2014/main" id="{0F46CFC3-73D3-DE22-7455-307C5CEE432A}"/>
              </a:ext>
            </a:extLst>
          </p:cNvPr>
          <p:cNvSpPr txBox="1"/>
          <p:nvPr/>
        </p:nvSpPr>
        <p:spPr>
          <a:xfrm>
            <a:off x="9626887" y="5945794"/>
            <a:ext cx="2087445" cy="276999"/>
          </a:xfrm>
          <a:prstGeom prst="rect">
            <a:avLst/>
          </a:prstGeom>
          <a:noFill/>
        </p:spPr>
        <p:txBody>
          <a:bodyPr wrap="square" rtlCol="0">
            <a:spAutoFit/>
          </a:bodyPr>
          <a:lstStyle/>
          <a:p>
            <a:r>
              <a:rPr lang="en-US" sz="1200" i="1" dirty="0">
                <a:solidFill>
                  <a:schemeClr val="tx2"/>
                </a:solidFill>
              </a:rPr>
              <a:t>Source: Iowa HHS | IBHRS</a:t>
            </a:r>
          </a:p>
        </p:txBody>
      </p:sp>
      <p:sp>
        <p:nvSpPr>
          <p:cNvPr id="12" name="Slide Number Placeholder 11">
            <a:extLst>
              <a:ext uri="{FF2B5EF4-FFF2-40B4-BE49-F238E27FC236}">
                <a16:creationId xmlns:a16="http://schemas.microsoft.com/office/drawing/2014/main" id="{3D850B0C-F606-81F5-FCDE-9A7D5B3B5A7A}"/>
              </a:ext>
            </a:extLst>
          </p:cNvPr>
          <p:cNvSpPr>
            <a:spLocks noGrp="1"/>
          </p:cNvSpPr>
          <p:nvPr>
            <p:ph type="sldNum" sz="quarter" idx="12"/>
          </p:nvPr>
        </p:nvSpPr>
        <p:spPr/>
        <p:txBody>
          <a:bodyPr/>
          <a:lstStyle/>
          <a:p>
            <a:fld id="{FFA9F4D9-7FFE-014C-806F-7CCB0404A41B}" type="slidenum">
              <a:rPr lang="en-US" smtClean="0"/>
              <a:pPr/>
              <a:t>13</a:t>
            </a:fld>
            <a:endParaRPr lang="en-US" dirty="0"/>
          </a:p>
        </p:txBody>
      </p:sp>
    </p:spTree>
    <p:extLst>
      <p:ext uri="{BB962C8B-B14F-4D97-AF65-F5344CB8AC3E}">
        <p14:creationId xmlns:p14="http://schemas.microsoft.com/office/powerpoint/2010/main" val="42959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1A484DF-E005-4CD6-2D2D-C892DEE411C3}"/>
              </a:ext>
            </a:extLst>
          </p:cNvPr>
          <p:cNvSpPr>
            <a:spLocks noGrp="1"/>
          </p:cNvSpPr>
          <p:nvPr>
            <p:ph type="title"/>
          </p:nvPr>
        </p:nvSpPr>
        <p:spPr/>
        <p:txBody>
          <a:bodyPr>
            <a:normAutofit fontScale="90000"/>
          </a:bodyPr>
          <a:lstStyle/>
          <a:p>
            <a:r>
              <a:rPr lang="en-US" dirty="0"/>
              <a:t>Steps to Wellbeing</a:t>
            </a:r>
          </a:p>
        </p:txBody>
      </p:sp>
      <p:pic>
        <p:nvPicPr>
          <p:cNvPr id="11" name="Picture 10" descr="A group of women eating watermelon">
            <a:extLst>
              <a:ext uri="{FF2B5EF4-FFF2-40B4-BE49-F238E27FC236}">
                <a16:creationId xmlns:a16="http://schemas.microsoft.com/office/drawing/2014/main" id="{555A1BDE-DBC8-778F-1429-DA9A2A73B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169" y="1970321"/>
            <a:ext cx="5400887" cy="3901561"/>
          </a:xfrm>
          <a:prstGeom prst="rect">
            <a:avLst/>
          </a:prstGeom>
        </p:spPr>
      </p:pic>
      <p:sp>
        <p:nvSpPr>
          <p:cNvPr id="10" name="Text Placeholder 9">
            <a:extLst>
              <a:ext uri="{FF2B5EF4-FFF2-40B4-BE49-F238E27FC236}">
                <a16:creationId xmlns:a16="http://schemas.microsoft.com/office/drawing/2014/main" id="{8EAD0FA3-2037-AF3D-0071-CA99B3C6B2CC}"/>
              </a:ext>
            </a:extLst>
          </p:cNvPr>
          <p:cNvSpPr>
            <a:spLocks noGrp="1"/>
          </p:cNvSpPr>
          <p:nvPr>
            <p:ph type="body" sz="quarter" idx="15"/>
          </p:nvPr>
        </p:nvSpPr>
        <p:spPr>
          <a:xfrm>
            <a:off x="6570576" y="2292164"/>
            <a:ext cx="4547189" cy="3906553"/>
          </a:xfrm>
        </p:spPr>
        <p:txBody>
          <a:bodyPr/>
          <a:lstStyle/>
          <a:p>
            <a:pPr marL="571500" indent="-342900">
              <a:buFont typeface="Wingdings" panose="05000000000000000000" pitchFamily="2" charset="2"/>
              <a:buChar char="§"/>
            </a:pPr>
            <a:r>
              <a:rPr lang="en-US" dirty="0"/>
              <a:t>Connect with other people.</a:t>
            </a:r>
          </a:p>
          <a:p>
            <a:pPr marL="571500" indent="-342900">
              <a:buFont typeface="Wingdings" panose="05000000000000000000" pitchFamily="2" charset="2"/>
              <a:buChar char="§"/>
            </a:pPr>
            <a:r>
              <a:rPr lang="en-US" dirty="0"/>
              <a:t>Be physically active.</a:t>
            </a:r>
          </a:p>
          <a:p>
            <a:pPr marL="571500" indent="-342900">
              <a:buFont typeface="Wingdings" panose="05000000000000000000" pitchFamily="2" charset="2"/>
              <a:buChar char="§"/>
            </a:pPr>
            <a:r>
              <a:rPr lang="en-US" dirty="0"/>
              <a:t>Have healthy routines – day and night.</a:t>
            </a:r>
          </a:p>
          <a:p>
            <a:pPr marL="571500" indent="-342900">
              <a:buFont typeface="Wingdings" panose="05000000000000000000" pitchFamily="2" charset="2"/>
              <a:buChar char="§"/>
            </a:pPr>
            <a:r>
              <a:rPr lang="en-US" dirty="0"/>
              <a:t>Balance activities &amp; learn new skills.</a:t>
            </a:r>
          </a:p>
          <a:p>
            <a:pPr marL="571500" indent="-342900">
              <a:buFont typeface="Wingdings" panose="05000000000000000000" pitchFamily="2" charset="2"/>
              <a:buChar char="§"/>
            </a:pPr>
            <a:r>
              <a:rPr lang="en-US"/>
              <a:t>Screen time.</a:t>
            </a:r>
            <a:endParaRPr lang="en-US" dirty="0"/>
          </a:p>
          <a:p>
            <a:pPr marL="571500" indent="-342900">
              <a:buFont typeface="Wingdings" panose="05000000000000000000" pitchFamily="2" charset="2"/>
              <a:buChar char="§"/>
            </a:pPr>
            <a:r>
              <a:rPr lang="en-US" dirty="0"/>
              <a:t>Give to others.</a:t>
            </a:r>
          </a:p>
          <a:p>
            <a:pPr marL="571500" indent="-342900">
              <a:buFont typeface="Wingdings" panose="05000000000000000000" pitchFamily="2" charset="2"/>
              <a:buChar char="§"/>
            </a:pPr>
            <a:r>
              <a:rPr lang="en-US" dirty="0"/>
              <a:t>Pay attention to the present moment.</a:t>
            </a:r>
          </a:p>
        </p:txBody>
      </p:sp>
      <p:sp>
        <p:nvSpPr>
          <p:cNvPr id="7" name="Slide Number Placeholder 6">
            <a:extLst>
              <a:ext uri="{FF2B5EF4-FFF2-40B4-BE49-F238E27FC236}">
                <a16:creationId xmlns:a16="http://schemas.microsoft.com/office/drawing/2014/main" id="{C2657D44-3CDD-10D4-9841-DFAAD586FB3E}"/>
              </a:ext>
            </a:extLst>
          </p:cNvPr>
          <p:cNvSpPr>
            <a:spLocks noGrp="1"/>
          </p:cNvSpPr>
          <p:nvPr>
            <p:ph type="sldNum" sz="quarter" idx="12"/>
          </p:nvPr>
        </p:nvSpPr>
        <p:spPr/>
        <p:txBody>
          <a:bodyPr/>
          <a:lstStyle/>
          <a:p>
            <a:fld id="{FFA9F4D9-7FFE-014C-806F-7CCB0404A41B}" type="slidenum">
              <a:rPr lang="en-US" smtClean="0"/>
              <a:pPr/>
              <a:t>14</a:t>
            </a:fld>
            <a:endParaRPr lang="en-US" dirty="0"/>
          </a:p>
        </p:txBody>
      </p:sp>
    </p:spTree>
    <p:extLst>
      <p:ext uri="{BB962C8B-B14F-4D97-AF65-F5344CB8AC3E}">
        <p14:creationId xmlns:p14="http://schemas.microsoft.com/office/powerpoint/2010/main" val="371332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C04A3-1624-4A39-0029-BA40662DEEC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B336E84-F503-0F7C-52A8-4ECFEB88DB2A}"/>
              </a:ext>
            </a:extLst>
          </p:cNvPr>
          <p:cNvSpPr>
            <a:spLocks noGrp="1"/>
          </p:cNvSpPr>
          <p:nvPr>
            <p:ph type="title"/>
          </p:nvPr>
        </p:nvSpPr>
        <p:spPr/>
        <p:txBody>
          <a:bodyPr>
            <a:normAutofit fontScale="90000"/>
          </a:bodyPr>
          <a:lstStyle/>
          <a:p>
            <a:r>
              <a:rPr lang="en-US" dirty="0"/>
              <a:t>Connecting with others</a:t>
            </a:r>
          </a:p>
        </p:txBody>
      </p:sp>
      <p:pic>
        <p:nvPicPr>
          <p:cNvPr id="2" name="Content Placeholder 5">
            <a:extLst>
              <a:ext uri="{FF2B5EF4-FFF2-40B4-BE49-F238E27FC236}">
                <a16:creationId xmlns:a16="http://schemas.microsoft.com/office/drawing/2014/main" id="{A7C3BB44-7F4B-4760-8485-6467FACF19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4235" y="1884557"/>
            <a:ext cx="4795385" cy="3789158"/>
          </a:xfrm>
          <a:prstGeom prst="rect">
            <a:avLst/>
          </a:prstGeom>
          <a:noFill/>
        </p:spPr>
      </p:pic>
      <p:sp>
        <p:nvSpPr>
          <p:cNvPr id="10" name="Text Placeholder 9">
            <a:extLst>
              <a:ext uri="{FF2B5EF4-FFF2-40B4-BE49-F238E27FC236}">
                <a16:creationId xmlns:a16="http://schemas.microsoft.com/office/drawing/2014/main" id="{92BA807B-2612-E0FE-1285-2CFCAE1D9CDA}"/>
              </a:ext>
            </a:extLst>
          </p:cNvPr>
          <p:cNvSpPr>
            <a:spLocks noGrp="1"/>
          </p:cNvSpPr>
          <p:nvPr>
            <p:ph type="body" sz="quarter" idx="15"/>
          </p:nvPr>
        </p:nvSpPr>
        <p:spPr>
          <a:xfrm>
            <a:off x="6180283" y="1890721"/>
            <a:ext cx="4937482" cy="3906553"/>
          </a:xfrm>
        </p:spPr>
        <p:txBody>
          <a:bodyPr>
            <a:normAutofit/>
          </a:bodyPr>
          <a:lstStyle/>
          <a:p>
            <a:pPr marL="0">
              <a:lnSpc>
                <a:spcPct val="91000"/>
              </a:lnSpc>
            </a:pPr>
            <a:r>
              <a:rPr lang="en-US" sz="2400" b="1" dirty="0"/>
              <a:t>A.S.K. Model for Connecting:</a:t>
            </a:r>
          </a:p>
          <a:p>
            <a:pPr marL="285750" indent="-285750">
              <a:lnSpc>
                <a:spcPct val="91000"/>
              </a:lnSpc>
              <a:buFont typeface="Arial" panose="020B0604020202020204" pitchFamily="34" charset="0"/>
              <a:buChar char="•"/>
            </a:pPr>
            <a:r>
              <a:rPr lang="en-US" b="1" dirty="0"/>
              <a:t>Acknowledge: </a:t>
            </a:r>
            <a:r>
              <a:rPr lang="en-US" dirty="0"/>
              <a:t>Let them know their feelings and experiences are valid, that you believe them and recognize the courage it took to come to you.</a:t>
            </a:r>
          </a:p>
          <a:p>
            <a:pPr marL="285750" indent="-285750">
              <a:lnSpc>
                <a:spcPct val="91000"/>
              </a:lnSpc>
              <a:buFont typeface="Arial" panose="020B0604020202020204" pitchFamily="34" charset="0"/>
              <a:buChar char="•"/>
            </a:pPr>
            <a:r>
              <a:rPr lang="en-US" b="1" dirty="0"/>
              <a:t>Support: </a:t>
            </a:r>
            <a:r>
              <a:rPr lang="en-US" dirty="0"/>
              <a:t>Show up and ask how you can help. Offer options and resources for coping methods and/or professional help if needed.</a:t>
            </a:r>
          </a:p>
          <a:p>
            <a:pPr marL="285750" indent="-285750">
              <a:lnSpc>
                <a:spcPct val="91000"/>
              </a:lnSpc>
              <a:buFont typeface="Arial" panose="020B0604020202020204" pitchFamily="34" charset="0"/>
              <a:buChar char="•"/>
            </a:pPr>
            <a:r>
              <a:rPr lang="en-US" b="1" dirty="0"/>
              <a:t>Keep-In-Touch: </a:t>
            </a:r>
            <a:r>
              <a:rPr lang="en-US" dirty="0"/>
              <a:t>Actions speak louder - checking back in regularly shows you really care about and hear them</a:t>
            </a:r>
          </a:p>
        </p:txBody>
      </p:sp>
      <p:sp>
        <p:nvSpPr>
          <p:cNvPr id="3" name="TextBox 2">
            <a:extLst>
              <a:ext uri="{FF2B5EF4-FFF2-40B4-BE49-F238E27FC236}">
                <a16:creationId xmlns:a16="http://schemas.microsoft.com/office/drawing/2014/main" id="{53B8F637-35E9-504E-3360-71677E784129}"/>
              </a:ext>
            </a:extLst>
          </p:cNvPr>
          <p:cNvSpPr txBox="1"/>
          <p:nvPr/>
        </p:nvSpPr>
        <p:spPr>
          <a:xfrm>
            <a:off x="6286983" y="5886154"/>
            <a:ext cx="5083629" cy="239361"/>
          </a:xfrm>
          <a:prstGeom prst="rect">
            <a:avLst/>
          </a:prstGeom>
          <a:noFill/>
        </p:spPr>
        <p:txBody>
          <a:bodyPr wrap="square">
            <a:spAutoFit/>
          </a:bodyPr>
          <a:lstStyle/>
          <a:p>
            <a:pPr marL="228600" indent="0">
              <a:lnSpc>
                <a:spcPct val="91000"/>
              </a:lnSpc>
              <a:buNone/>
            </a:pPr>
            <a:r>
              <a:rPr lang="en-US" sz="1050" b="1" dirty="0"/>
              <a:t>Source: MTV Entertainment | https://www.mentalhealthishealth.us/</a:t>
            </a:r>
          </a:p>
        </p:txBody>
      </p:sp>
      <p:sp>
        <p:nvSpPr>
          <p:cNvPr id="7" name="Slide Number Placeholder 6">
            <a:extLst>
              <a:ext uri="{FF2B5EF4-FFF2-40B4-BE49-F238E27FC236}">
                <a16:creationId xmlns:a16="http://schemas.microsoft.com/office/drawing/2014/main" id="{4642784A-0774-3968-FC79-799C674CB07C}"/>
              </a:ext>
            </a:extLst>
          </p:cNvPr>
          <p:cNvSpPr>
            <a:spLocks noGrp="1"/>
          </p:cNvSpPr>
          <p:nvPr>
            <p:ph type="sldNum" sz="quarter" idx="12"/>
          </p:nvPr>
        </p:nvSpPr>
        <p:spPr/>
        <p:txBody>
          <a:bodyPr/>
          <a:lstStyle/>
          <a:p>
            <a:fld id="{FFA9F4D9-7FFE-014C-806F-7CCB0404A41B}" type="slidenum">
              <a:rPr lang="en-US" smtClean="0"/>
              <a:pPr/>
              <a:t>15</a:t>
            </a:fld>
            <a:endParaRPr lang="en-US" dirty="0"/>
          </a:p>
        </p:txBody>
      </p:sp>
    </p:spTree>
    <p:extLst>
      <p:ext uri="{BB962C8B-B14F-4D97-AF65-F5344CB8AC3E}">
        <p14:creationId xmlns:p14="http://schemas.microsoft.com/office/powerpoint/2010/main" val="43848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27D86-B435-F1B8-153F-91E6E952436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EBCE8A3-5248-59EE-DF09-B975E58173BB}"/>
              </a:ext>
            </a:extLst>
          </p:cNvPr>
          <p:cNvSpPr>
            <a:spLocks noGrp="1"/>
          </p:cNvSpPr>
          <p:nvPr>
            <p:ph type="title"/>
          </p:nvPr>
        </p:nvSpPr>
        <p:spPr/>
        <p:txBody>
          <a:bodyPr>
            <a:normAutofit fontScale="90000"/>
          </a:bodyPr>
          <a:lstStyle/>
          <a:p>
            <a:r>
              <a:rPr lang="en-US" dirty="0"/>
              <a:t>Be physically active</a:t>
            </a:r>
          </a:p>
        </p:txBody>
      </p:sp>
      <p:sp>
        <p:nvSpPr>
          <p:cNvPr id="10" name="Text Placeholder 9">
            <a:extLst>
              <a:ext uri="{FF2B5EF4-FFF2-40B4-BE49-F238E27FC236}">
                <a16:creationId xmlns:a16="http://schemas.microsoft.com/office/drawing/2014/main" id="{E548FB8E-4483-BE29-A75B-ED43CCD8A429}"/>
              </a:ext>
            </a:extLst>
          </p:cNvPr>
          <p:cNvSpPr>
            <a:spLocks noGrp="1"/>
          </p:cNvSpPr>
          <p:nvPr>
            <p:ph type="body" sz="quarter" idx="15"/>
          </p:nvPr>
        </p:nvSpPr>
        <p:spPr>
          <a:xfrm>
            <a:off x="838200" y="1890721"/>
            <a:ext cx="10279565" cy="3906553"/>
          </a:xfrm>
        </p:spPr>
        <p:txBody>
          <a:bodyPr>
            <a:normAutofit/>
          </a:bodyPr>
          <a:lstStyle/>
          <a:p>
            <a:pPr lvl="0"/>
            <a:r>
              <a:rPr lang="en-US" sz="2200" b="1" dirty="0"/>
              <a:t>Being active is not only great for your physical health and fitness, but also for mental health. </a:t>
            </a:r>
            <a:endParaRPr lang="en-US" sz="2200" dirty="0"/>
          </a:p>
          <a:p>
            <a:pPr marL="742950" lvl="1" indent="-285750">
              <a:buClr>
                <a:schemeClr val="accent1"/>
              </a:buClr>
            </a:pPr>
            <a:r>
              <a:rPr lang="en-US" sz="2200" dirty="0"/>
              <a:t>Helps improve self-esteem.</a:t>
            </a:r>
          </a:p>
          <a:p>
            <a:pPr marL="742950" lvl="1" indent="-285750">
              <a:buClr>
                <a:schemeClr val="accent1"/>
              </a:buClr>
            </a:pPr>
            <a:r>
              <a:rPr lang="en-US" sz="2200" dirty="0"/>
              <a:t>Helps with goal setting/challenges/accomplishments.</a:t>
            </a:r>
          </a:p>
          <a:p>
            <a:pPr marL="742950" lvl="1" indent="-285750">
              <a:buClr>
                <a:schemeClr val="accent1"/>
              </a:buClr>
            </a:pPr>
            <a:r>
              <a:rPr lang="en-US" sz="2200" dirty="0"/>
              <a:t>Leads to healthier brain chemical activity and can help positively change mood.</a:t>
            </a:r>
          </a:p>
        </p:txBody>
      </p:sp>
      <p:graphicFrame>
        <p:nvGraphicFramePr>
          <p:cNvPr id="4" name="Content Placeholder 2" descr="How to be physically active?&#10;Walking, hiking, 10,000 step challenge.&#10;Biking, running, dancing - apps can help track progress.&#10;Check out location community recreational activities.&#10;Daily excercise routines!">
            <a:extLst>
              <a:ext uri="{FF2B5EF4-FFF2-40B4-BE49-F238E27FC236}">
                <a16:creationId xmlns:a16="http://schemas.microsoft.com/office/drawing/2014/main" id="{3FD7693C-8420-F43B-A029-4BF101EDE5BB}"/>
              </a:ext>
            </a:extLst>
          </p:cNvPr>
          <p:cNvGraphicFramePr>
            <a:graphicFrameLocks/>
          </p:cNvGraphicFramePr>
          <p:nvPr>
            <p:extLst>
              <p:ext uri="{D42A27DB-BD31-4B8C-83A1-F6EECF244321}">
                <p14:modId xmlns:p14="http://schemas.microsoft.com/office/powerpoint/2010/main" val="2602841271"/>
              </p:ext>
            </p:extLst>
          </p:nvPr>
        </p:nvGraphicFramePr>
        <p:xfrm>
          <a:off x="838200" y="3973343"/>
          <a:ext cx="10804616" cy="193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7597C1B3-7A06-45FF-3325-81A8AFA0AEFA}"/>
              </a:ext>
            </a:extLst>
          </p:cNvPr>
          <p:cNvSpPr>
            <a:spLocks noGrp="1"/>
          </p:cNvSpPr>
          <p:nvPr>
            <p:ph type="sldNum" sz="quarter" idx="12"/>
          </p:nvPr>
        </p:nvSpPr>
        <p:spPr/>
        <p:txBody>
          <a:bodyPr/>
          <a:lstStyle/>
          <a:p>
            <a:fld id="{FFA9F4D9-7FFE-014C-806F-7CCB0404A41B}" type="slidenum">
              <a:rPr lang="en-US" smtClean="0"/>
              <a:pPr/>
              <a:t>16</a:t>
            </a:fld>
            <a:endParaRPr lang="en-US" dirty="0"/>
          </a:p>
        </p:txBody>
      </p:sp>
    </p:spTree>
    <p:extLst>
      <p:ext uri="{BB962C8B-B14F-4D97-AF65-F5344CB8AC3E}">
        <p14:creationId xmlns:p14="http://schemas.microsoft.com/office/powerpoint/2010/main" val="424973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5F505-06A2-3D77-914C-C9320F30551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A3397CF-6693-55FE-723F-A68D3299A655}"/>
              </a:ext>
            </a:extLst>
          </p:cNvPr>
          <p:cNvSpPr>
            <a:spLocks noGrp="1"/>
          </p:cNvSpPr>
          <p:nvPr>
            <p:ph type="title"/>
          </p:nvPr>
        </p:nvSpPr>
        <p:spPr/>
        <p:txBody>
          <a:bodyPr>
            <a:normAutofit fontScale="90000"/>
          </a:bodyPr>
          <a:lstStyle/>
          <a:p>
            <a:r>
              <a:rPr lang="en-US" dirty="0"/>
              <a:t>Healthy routines | Day &amp; Night</a:t>
            </a:r>
          </a:p>
        </p:txBody>
      </p:sp>
      <p:sp>
        <p:nvSpPr>
          <p:cNvPr id="10" name="Text Placeholder 9" descr="QR Code for https://hhs.iowa.gov/health-prevention/food-diet-exercise/5-2-1-0">
            <a:extLst>
              <a:ext uri="{FF2B5EF4-FFF2-40B4-BE49-F238E27FC236}">
                <a16:creationId xmlns:a16="http://schemas.microsoft.com/office/drawing/2014/main" id="{41F112C9-0F62-9B38-D65B-74BE683C2E45}"/>
              </a:ext>
            </a:extLst>
          </p:cNvPr>
          <p:cNvSpPr>
            <a:spLocks noGrp="1"/>
          </p:cNvSpPr>
          <p:nvPr>
            <p:ph type="body" sz="quarter" idx="15"/>
          </p:nvPr>
        </p:nvSpPr>
        <p:spPr>
          <a:xfrm>
            <a:off x="838200" y="1890721"/>
            <a:ext cx="10279565" cy="3906553"/>
          </a:xfrm>
        </p:spPr>
        <p:txBody>
          <a:bodyPr>
            <a:normAutofit/>
          </a:bodyPr>
          <a:lstStyle/>
          <a:p>
            <a:pPr>
              <a:lnSpc>
                <a:spcPct val="120000"/>
              </a:lnSpc>
            </a:pPr>
            <a:r>
              <a:rPr lang="en-US" sz="2400" dirty="0"/>
              <a:t>Build healthy routines for yourself during the day and evening.</a:t>
            </a:r>
          </a:p>
          <a:p>
            <a:pPr marL="571500" indent="-342900">
              <a:lnSpc>
                <a:spcPct val="70000"/>
              </a:lnSpc>
              <a:buFont typeface="Wingdings" panose="05000000000000000000" pitchFamily="2" charset="2"/>
              <a:buChar char="§"/>
            </a:pPr>
            <a:r>
              <a:rPr lang="en-US" dirty="0">
                <a:latin typeface="Tofino Personal Medium" panose="02000000000000000000" pitchFamily="50" charset="0"/>
              </a:rPr>
              <a:t>Meals</a:t>
            </a:r>
          </a:p>
          <a:p>
            <a:pPr marL="571500" indent="-342900">
              <a:lnSpc>
                <a:spcPct val="70000"/>
              </a:lnSpc>
              <a:buFont typeface="Wingdings" panose="05000000000000000000" pitchFamily="2" charset="2"/>
              <a:buChar char="§"/>
            </a:pPr>
            <a:r>
              <a:rPr lang="en-US" dirty="0">
                <a:latin typeface="Tofino Personal Medium" panose="02000000000000000000" pitchFamily="50" charset="0"/>
              </a:rPr>
              <a:t>Exercise</a:t>
            </a:r>
          </a:p>
          <a:p>
            <a:pPr marL="571500" indent="-342900">
              <a:lnSpc>
                <a:spcPct val="70000"/>
              </a:lnSpc>
              <a:buFont typeface="Wingdings" panose="05000000000000000000" pitchFamily="2" charset="2"/>
              <a:buChar char="§"/>
            </a:pPr>
            <a:r>
              <a:rPr lang="en-US" dirty="0">
                <a:latin typeface="Tofino Personal Medium" panose="02000000000000000000" pitchFamily="50" charset="0"/>
              </a:rPr>
              <a:t>Bed-time</a:t>
            </a:r>
          </a:p>
          <a:p>
            <a:pPr marL="571500" indent="-342900">
              <a:lnSpc>
                <a:spcPct val="70000"/>
              </a:lnSpc>
              <a:buFont typeface="Wingdings" panose="05000000000000000000" pitchFamily="2" charset="2"/>
              <a:buChar char="§"/>
            </a:pPr>
            <a:r>
              <a:rPr lang="en-US" dirty="0">
                <a:latin typeface="Tofino Personal Medium" panose="02000000000000000000" pitchFamily="50" charset="0"/>
              </a:rPr>
              <a:t>Wake time</a:t>
            </a:r>
          </a:p>
          <a:p>
            <a:pPr marL="571500" indent="-342900">
              <a:lnSpc>
                <a:spcPct val="70000"/>
              </a:lnSpc>
              <a:buFont typeface="Wingdings" panose="05000000000000000000" pitchFamily="2" charset="2"/>
              <a:buChar char="§"/>
            </a:pPr>
            <a:r>
              <a:rPr lang="en-US" dirty="0">
                <a:latin typeface="Tofino Personal Medium" panose="02000000000000000000" pitchFamily="50" charset="0"/>
              </a:rPr>
              <a:t>Friend time</a:t>
            </a:r>
          </a:p>
          <a:p>
            <a:pPr marL="571500" indent="-342900">
              <a:lnSpc>
                <a:spcPct val="70000"/>
              </a:lnSpc>
              <a:buFont typeface="Wingdings" panose="05000000000000000000" pitchFamily="2" charset="2"/>
              <a:buChar char="§"/>
            </a:pPr>
            <a:r>
              <a:rPr lang="en-US" dirty="0">
                <a:latin typeface="Tofino Personal Medium" panose="02000000000000000000" pitchFamily="50" charset="0"/>
              </a:rPr>
              <a:t>Screen time</a:t>
            </a:r>
          </a:p>
          <a:p>
            <a:pPr marL="571500" indent="-342900">
              <a:lnSpc>
                <a:spcPct val="70000"/>
              </a:lnSpc>
              <a:buFont typeface="Wingdings" panose="05000000000000000000" pitchFamily="2" charset="2"/>
              <a:buChar char="§"/>
            </a:pPr>
            <a:r>
              <a:rPr lang="en-US" dirty="0">
                <a:latin typeface="Tofino Personal Medium" panose="02000000000000000000" pitchFamily="50" charset="0"/>
              </a:rPr>
              <a:t>School time</a:t>
            </a:r>
          </a:p>
          <a:p>
            <a:pPr marL="571500" indent="-342900">
              <a:lnSpc>
                <a:spcPct val="70000"/>
              </a:lnSpc>
              <a:buFont typeface="Wingdings" panose="05000000000000000000" pitchFamily="2" charset="2"/>
              <a:buChar char="§"/>
            </a:pPr>
            <a:r>
              <a:rPr lang="en-US" dirty="0">
                <a:latin typeface="Tofino Personal Medium" panose="02000000000000000000" pitchFamily="50" charset="0"/>
              </a:rPr>
              <a:t>Down time</a:t>
            </a:r>
          </a:p>
          <a:p>
            <a:pPr marL="571500" indent="-342900">
              <a:lnSpc>
                <a:spcPct val="70000"/>
              </a:lnSpc>
              <a:buFont typeface="Wingdings" panose="05000000000000000000" pitchFamily="2" charset="2"/>
              <a:buChar char="§"/>
            </a:pPr>
            <a:r>
              <a:rPr lang="en-US" dirty="0">
                <a:latin typeface="Tofino Personal Medium" panose="02000000000000000000" pitchFamily="50" charset="0"/>
              </a:rPr>
              <a:t>Rest time</a:t>
            </a:r>
          </a:p>
        </p:txBody>
      </p:sp>
      <p:pic>
        <p:nvPicPr>
          <p:cNvPr id="2" name="Google Shape;492;p30" descr="5-2-1-0 Image showing the recommendation each day to eat 5 servings of fruit and vegies; 2 hours or less of recreational screen time; 1 hour or more of physical activity; 0 sugary drinks; drink more water!">
            <a:extLst>
              <a:ext uri="{FF2B5EF4-FFF2-40B4-BE49-F238E27FC236}">
                <a16:creationId xmlns:a16="http://schemas.microsoft.com/office/drawing/2014/main" id="{36109186-A157-99F7-B78B-EFF074D9A513}"/>
              </a:ext>
            </a:extLst>
          </p:cNvPr>
          <p:cNvPicPr preferRelativeResize="0">
            <a:picLocks/>
          </p:cNvPicPr>
          <p:nvPr/>
        </p:nvPicPr>
        <p:blipFill rotWithShape="1">
          <a:blip r:embed="rId3" cstate="email">
            <a:alphaModFix/>
            <a:extLst>
              <a:ext uri="{28A0092B-C50C-407E-A947-70E740481C1C}">
                <a14:useLocalDpi xmlns:a14="http://schemas.microsoft.com/office/drawing/2010/main" val="0"/>
              </a:ext>
            </a:extLst>
          </a:blip>
          <a:stretch/>
        </p:blipFill>
        <p:spPr>
          <a:xfrm>
            <a:off x="3177540" y="2514790"/>
            <a:ext cx="6234291" cy="2765870"/>
          </a:xfrm>
          <a:prstGeom prst="rect">
            <a:avLst/>
          </a:prstGeom>
          <a:noFill/>
          <a:ln>
            <a:noFill/>
          </a:ln>
        </p:spPr>
      </p:pic>
      <p:pic>
        <p:nvPicPr>
          <p:cNvPr id="6" name="Picture 5" descr="QR Code for https://hhs.iowa.gov/health-prevention/food-diet-exercise/5-2-1-0">
            <a:extLst>
              <a:ext uri="{FF2B5EF4-FFF2-40B4-BE49-F238E27FC236}">
                <a16:creationId xmlns:a16="http://schemas.microsoft.com/office/drawing/2014/main" id="{D3FEBF56-8128-23E7-73B3-1B6E91784809}"/>
              </a:ext>
            </a:extLst>
          </p:cNvPr>
          <p:cNvPicPr>
            <a:picLocks noChangeAspect="1"/>
          </p:cNvPicPr>
          <p:nvPr/>
        </p:nvPicPr>
        <p:blipFill>
          <a:blip r:embed="rId4"/>
          <a:stretch>
            <a:fillRect/>
          </a:stretch>
        </p:blipFill>
        <p:spPr>
          <a:xfrm>
            <a:off x="9411831" y="2514790"/>
            <a:ext cx="2765870" cy="2765870"/>
          </a:xfrm>
          <a:prstGeom prst="rect">
            <a:avLst/>
          </a:prstGeom>
        </p:spPr>
      </p:pic>
      <p:sp>
        <p:nvSpPr>
          <p:cNvPr id="7" name="Slide Number Placeholder 6">
            <a:extLst>
              <a:ext uri="{FF2B5EF4-FFF2-40B4-BE49-F238E27FC236}">
                <a16:creationId xmlns:a16="http://schemas.microsoft.com/office/drawing/2014/main" id="{0A953F17-7FC4-50A3-79B7-C03D8DB1A8CA}"/>
              </a:ext>
            </a:extLst>
          </p:cNvPr>
          <p:cNvSpPr>
            <a:spLocks noGrp="1"/>
          </p:cNvSpPr>
          <p:nvPr>
            <p:ph type="sldNum" sz="quarter" idx="12"/>
          </p:nvPr>
        </p:nvSpPr>
        <p:spPr/>
        <p:txBody>
          <a:bodyPr/>
          <a:lstStyle/>
          <a:p>
            <a:fld id="{FFA9F4D9-7FFE-014C-806F-7CCB0404A41B}" type="slidenum">
              <a:rPr lang="en-US" smtClean="0"/>
              <a:pPr/>
              <a:t>17</a:t>
            </a:fld>
            <a:endParaRPr lang="en-US" dirty="0"/>
          </a:p>
        </p:txBody>
      </p:sp>
    </p:spTree>
    <p:extLst>
      <p:ext uri="{BB962C8B-B14F-4D97-AF65-F5344CB8AC3E}">
        <p14:creationId xmlns:p14="http://schemas.microsoft.com/office/powerpoint/2010/main" val="294216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53EB05-D97F-5FBA-0B2C-8B8AE5DEEA25}"/>
              </a:ext>
            </a:extLst>
          </p:cNvPr>
          <p:cNvSpPr>
            <a:spLocks noGrp="1"/>
          </p:cNvSpPr>
          <p:nvPr>
            <p:ph type="title"/>
          </p:nvPr>
        </p:nvSpPr>
        <p:spPr/>
        <p:txBody>
          <a:bodyPr/>
          <a:lstStyle/>
          <a:p>
            <a:r>
              <a:rPr lang="en-US" dirty="0"/>
              <a:t>Screen Time!</a:t>
            </a:r>
          </a:p>
        </p:txBody>
      </p:sp>
      <p:pic>
        <p:nvPicPr>
          <p:cNvPr id="13" name="Picture 12" descr="A picture containing personlooking at a phone.">
            <a:extLst>
              <a:ext uri="{FF2B5EF4-FFF2-40B4-BE49-F238E27FC236}">
                <a16:creationId xmlns:a16="http://schemas.microsoft.com/office/drawing/2014/main" id="{F9682305-508D-86EA-129B-6F948D5CC871}"/>
              </a:ext>
            </a:extLst>
          </p:cNvPr>
          <p:cNvPicPr>
            <a:picLocks noChangeAspect="1"/>
          </p:cNvPicPr>
          <p:nvPr/>
        </p:nvPicPr>
        <p:blipFill>
          <a:blip r:embed="rId3"/>
          <a:stretch>
            <a:fillRect/>
          </a:stretch>
        </p:blipFill>
        <p:spPr>
          <a:xfrm>
            <a:off x="988257" y="751113"/>
            <a:ext cx="4086039" cy="2725907"/>
          </a:xfrm>
          <a:prstGeom prst="rect">
            <a:avLst/>
          </a:prstGeom>
        </p:spPr>
      </p:pic>
      <p:pic>
        <p:nvPicPr>
          <p:cNvPr id="15" name="Picture 14" descr="A person holding a red smartphone">
            <a:extLst>
              <a:ext uri="{FF2B5EF4-FFF2-40B4-BE49-F238E27FC236}">
                <a16:creationId xmlns:a16="http://schemas.microsoft.com/office/drawing/2014/main" id="{F9D197C2-0023-9DA9-1F19-7654A89F5778}"/>
              </a:ext>
            </a:extLst>
          </p:cNvPr>
          <p:cNvPicPr>
            <a:picLocks noChangeAspect="1"/>
          </p:cNvPicPr>
          <p:nvPr/>
        </p:nvPicPr>
        <p:blipFill>
          <a:blip r:embed="rId4"/>
          <a:stretch>
            <a:fillRect/>
          </a:stretch>
        </p:blipFill>
        <p:spPr>
          <a:xfrm>
            <a:off x="1345097" y="3659801"/>
            <a:ext cx="1637537" cy="1092445"/>
          </a:xfrm>
          <a:prstGeom prst="rect">
            <a:avLst/>
          </a:prstGeom>
        </p:spPr>
      </p:pic>
      <p:pic>
        <p:nvPicPr>
          <p:cNvPr id="17" name="Picture 16" descr="A person working on her computer">
            <a:extLst>
              <a:ext uri="{FF2B5EF4-FFF2-40B4-BE49-F238E27FC236}">
                <a16:creationId xmlns:a16="http://schemas.microsoft.com/office/drawing/2014/main" id="{09592A3C-7F9D-F90C-5BC3-9CC0C3812063}"/>
              </a:ext>
            </a:extLst>
          </p:cNvPr>
          <p:cNvPicPr>
            <a:picLocks noChangeAspect="1"/>
          </p:cNvPicPr>
          <p:nvPr/>
        </p:nvPicPr>
        <p:blipFill>
          <a:blip r:embed="rId5"/>
          <a:stretch>
            <a:fillRect/>
          </a:stretch>
        </p:blipFill>
        <p:spPr>
          <a:xfrm>
            <a:off x="3228272" y="3659801"/>
            <a:ext cx="1637537" cy="1090619"/>
          </a:xfrm>
          <a:prstGeom prst="rect">
            <a:avLst/>
          </a:prstGeom>
        </p:spPr>
      </p:pic>
      <p:pic>
        <p:nvPicPr>
          <p:cNvPr id="11" name="Google Shape;338;p13" descr="Hours Per day on Social Media.  All teens average 4.8 hours per day (&quot;X&quot;= .2 Hours, Facebook =.3 hours, Instagram =.9 hours, TikTok = 1.5 hours, YouTube =1.9 hours).  Boys average 4.4 Hours per day (&quot;X&quot;= .2 Hours, Facebook =.3 hours, Instagram =.9 hours, TikTok = 1.1 hours, YouTube =2.1 hours). Girls average 5.3 hours per day (&quot;X&quot;= .3 Hours, Facebook =.4 hours, Instagram =.1.1 hours, TikTok = 1.9 hours, YouTube =1.7hours). Data from a Gallup poll.">
            <a:extLst>
              <a:ext uri="{FF2B5EF4-FFF2-40B4-BE49-F238E27FC236}">
                <a16:creationId xmlns:a16="http://schemas.microsoft.com/office/drawing/2014/main" id="{97D33E44-D135-4AED-7D56-4179F226CC0C}"/>
              </a:ext>
            </a:extLst>
          </p:cNvPr>
          <p:cNvPicPr preferRelativeResize="0"/>
          <p:nvPr/>
        </p:nvPicPr>
        <p:blipFill rotWithShape="1">
          <a:blip r:embed="rId6">
            <a:extLst>
              <a:ext uri="{28A0092B-C50C-407E-A947-70E740481C1C}">
                <a14:useLocalDpi xmlns:a14="http://schemas.microsoft.com/office/drawing/2010/main" val="0"/>
              </a:ext>
            </a:extLst>
          </a:blip>
          <a:srcRect t="17025" r="4" b="566"/>
          <a:stretch/>
        </p:blipFill>
        <p:spPr>
          <a:xfrm>
            <a:off x="5879447" y="1111265"/>
            <a:ext cx="5801980" cy="4635469"/>
          </a:xfrm>
          <a:prstGeom prst="rect">
            <a:avLst/>
          </a:prstGeom>
          <a:noFill/>
          <a:ln>
            <a:noFill/>
          </a:ln>
        </p:spPr>
      </p:pic>
      <p:sp>
        <p:nvSpPr>
          <p:cNvPr id="5" name="Slide Number Placeholder 4">
            <a:extLst>
              <a:ext uri="{FF2B5EF4-FFF2-40B4-BE49-F238E27FC236}">
                <a16:creationId xmlns:a16="http://schemas.microsoft.com/office/drawing/2014/main" id="{9A9C8BD2-D798-315F-F444-19EB4221C076}"/>
              </a:ext>
            </a:extLst>
          </p:cNvPr>
          <p:cNvSpPr>
            <a:spLocks noGrp="1"/>
          </p:cNvSpPr>
          <p:nvPr>
            <p:ph type="sldNum" sz="quarter" idx="12"/>
          </p:nvPr>
        </p:nvSpPr>
        <p:spPr/>
        <p:txBody>
          <a:bodyPr/>
          <a:lstStyle/>
          <a:p>
            <a:fld id="{FFA9F4D9-7FFE-014C-806F-7CCB0404A41B}" type="slidenum">
              <a:rPr lang="en-US" smtClean="0"/>
              <a:pPr/>
              <a:t>18</a:t>
            </a:fld>
            <a:endParaRPr lang="en-US" dirty="0"/>
          </a:p>
        </p:txBody>
      </p:sp>
    </p:spTree>
    <p:extLst>
      <p:ext uri="{BB962C8B-B14F-4D97-AF65-F5344CB8AC3E}">
        <p14:creationId xmlns:p14="http://schemas.microsoft.com/office/powerpoint/2010/main" val="62953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2702-0EAA-8E76-2246-795115460B27}"/>
              </a:ext>
            </a:extLst>
          </p:cNvPr>
          <p:cNvSpPr>
            <a:spLocks noGrp="1"/>
          </p:cNvSpPr>
          <p:nvPr>
            <p:ph type="title"/>
          </p:nvPr>
        </p:nvSpPr>
        <p:spPr>
          <a:xfrm>
            <a:off x="839788" y="644344"/>
            <a:ext cx="5389562" cy="924832"/>
          </a:xfrm>
        </p:spPr>
        <p:txBody>
          <a:bodyPr/>
          <a:lstStyle/>
          <a:p>
            <a:r>
              <a:rPr lang="en-US" sz="3600" dirty="0"/>
              <a:t>Balancing Activities and Learning</a:t>
            </a:r>
          </a:p>
        </p:txBody>
      </p:sp>
      <p:sp>
        <p:nvSpPr>
          <p:cNvPr id="12" name="Content Placeholder 2">
            <a:extLst>
              <a:ext uri="{FF2B5EF4-FFF2-40B4-BE49-F238E27FC236}">
                <a16:creationId xmlns:a16="http://schemas.microsoft.com/office/drawing/2014/main" id="{7B268B91-6226-233B-17CC-2D54C0B0019C}"/>
              </a:ext>
            </a:extLst>
          </p:cNvPr>
          <p:cNvSpPr txBox="1">
            <a:spLocks/>
          </p:cNvSpPr>
          <p:nvPr/>
        </p:nvSpPr>
        <p:spPr>
          <a:xfrm>
            <a:off x="839788" y="2575369"/>
            <a:ext cx="5089776" cy="2248091"/>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Font typeface="Arial" panose="020B0604020202020204" pitchFamily="34" charset="0"/>
              <a:buNone/>
            </a:pPr>
            <a:r>
              <a:rPr lang="en-US" sz="2400" b="1" dirty="0"/>
              <a:t>Even if you feel like you do not have enough time, or you may not need to learn new things, there are many ways to bring learning into your life.</a:t>
            </a:r>
            <a:endParaRPr lang="en-US" sz="2400" dirty="0"/>
          </a:p>
        </p:txBody>
      </p:sp>
      <p:graphicFrame>
        <p:nvGraphicFramePr>
          <p:cNvPr id="11" name="Diagram 10" descr="Upper Left Square - image of mom and daughter cooking - learning somethting new to cook. Upper right image - young girl with dust wand - taking on a new responsibility at school at home.  Lower Left square - image of boy with sawing wood - Work on a do it yourself project.  YouTube can help!  Lower Left square - young boy playing guitar - new hobbies that challenge you like writing a blog or learning to paint.">
            <a:extLst>
              <a:ext uri="{FF2B5EF4-FFF2-40B4-BE49-F238E27FC236}">
                <a16:creationId xmlns:a16="http://schemas.microsoft.com/office/drawing/2014/main" id="{3BDE6882-853B-97D4-463B-3EA600C77615}"/>
              </a:ext>
            </a:extLst>
          </p:cNvPr>
          <p:cNvGraphicFramePr/>
          <p:nvPr>
            <p:extLst>
              <p:ext uri="{D42A27DB-BD31-4B8C-83A1-F6EECF244321}">
                <p14:modId xmlns:p14="http://schemas.microsoft.com/office/powerpoint/2010/main" val="4191672022"/>
              </p:ext>
            </p:extLst>
          </p:nvPr>
        </p:nvGraphicFramePr>
        <p:xfrm>
          <a:off x="6262437" y="311174"/>
          <a:ext cx="5473408" cy="5896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68AC4CA-B5DB-220F-5B64-4DC041F542B6}"/>
              </a:ext>
            </a:extLst>
          </p:cNvPr>
          <p:cNvSpPr>
            <a:spLocks noGrp="1"/>
          </p:cNvSpPr>
          <p:nvPr>
            <p:ph type="sldNum" sz="quarter" idx="12"/>
          </p:nvPr>
        </p:nvSpPr>
        <p:spPr/>
        <p:txBody>
          <a:bodyPr/>
          <a:lstStyle/>
          <a:p>
            <a:fld id="{FFA9F4D9-7FFE-014C-806F-7CCB0404A41B}" type="slidenum">
              <a:rPr lang="en-US" smtClean="0"/>
              <a:pPr/>
              <a:t>19</a:t>
            </a:fld>
            <a:endParaRPr lang="en-US" dirty="0"/>
          </a:p>
        </p:txBody>
      </p:sp>
    </p:spTree>
    <p:extLst>
      <p:ext uri="{BB962C8B-B14F-4D97-AF65-F5344CB8AC3E}">
        <p14:creationId xmlns:p14="http://schemas.microsoft.com/office/powerpoint/2010/main" val="21254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82AA8D-AECD-F5C7-E1CE-21BA54C37572}"/>
              </a:ext>
            </a:extLst>
          </p:cNvPr>
          <p:cNvSpPr>
            <a:spLocks noGrp="1"/>
          </p:cNvSpPr>
          <p:nvPr>
            <p:ph type="title" idx="4294967295"/>
          </p:nvPr>
        </p:nvSpPr>
        <p:spPr>
          <a:xfrm>
            <a:off x="1531938" y="674688"/>
            <a:ext cx="8707437" cy="782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lvl="0">
              <a:lnSpc>
                <a:spcPct val="114000"/>
              </a:lnSpc>
              <a:spcBef>
                <a:spcPts val="1000"/>
              </a:spcBef>
              <a:buClr>
                <a:schemeClr val="accent1"/>
              </a:buClr>
              <a:defRPr/>
            </a:pPr>
            <a:r>
              <a:rPr lang="en-US" b="0" dirty="0">
                <a:solidFill>
                  <a:schemeClr val="accent2"/>
                </a:solidFill>
              </a:rPr>
              <a:t>Welcome!</a:t>
            </a:r>
            <a:endParaRPr kumimoji="0" lang="en-US" b="0" i="0" u="none" strike="noStrike" kern="1200" cap="none" spc="0" normalizeH="0" baseline="0" noProof="0" dirty="0">
              <a:ln>
                <a:noFill/>
              </a:ln>
              <a:solidFill>
                <a:schemeClr val="accent2"/>
              </a:solidFill>
              <a:effectLst/>
              <a:uLnTx/>
              <a:uFillTx/>
              <a:latin typeface="+mj-lt"/>
              <a:ea typeface="+mn-ea"/>
              <a:cs typeface="+mn-cs"/>
            </a:endParaRPr>
          </a:p>
        </p:txBody>
      </p:sp>
      <p:sp>
        <p:nvSpPr>
          <p:cNvPr id="5" name="Text Placeholder 4">
            <a:extLst>
              <a:ext uri="{FF2B5EF4-FFF2-40B4-BE49-F238E27FC236}">
                <a16:creationId xmlns:a16="http://schemas.microsoft.com/office/drawing/2014/main" id="{1880F845-8316-7359-A80E-2214F850CD61}"/>
              </a:ext>
            </a:extLst>
          </p:cNvPr>
          <p:cNvSpPr>
            <a:spLocks noGrp="1"/>
          </p:cNvSpPr>
          <p:nvPr>
            <p:ph type="body" sz="quarter" idx="13"/>
          </p:nvPr>
        </p:nvSpPr>
        <p:spPr>
          <a:xfrm>
            <a:off x="1515463" y="1892594"/>
            <a:ext cx="5504432" cy="3821217"/>
          </a:xfrm>
        </p:spPr>
        <p:txBody>
          <a:bodyPr>
            <a:normAutofit fontScale="92500" lnSpcReduction="20000"/>
          </a:bodyPr>
          <a:lstStyle/>
          <a:p>
            <a:pPr>
              <a:buClr>
                <a:schemeClr val="tx1"/>
              </a:buClr>
              <a:buSzPct val="120000"/>
            </a:pPr>
            <a:r>
              <a:rPr lang="en-US" sz="2400" dirty="0">
                <a:solidFill>
                  <a:schemeClr val="accent1">
                    <a:lumMod val="20000"/>
                    <a:lumOff val="80000"/>
                  </a:schemeClr>
                </a:solidFill>
              </a:rPr>
              <a:t>Description</a:t>
            </a:r>
          </a:p>
          <a:p>
            <a:pPr>
              <a:buClr>
                <a:schemeClr val="tx1"/>
              </a:buClr>
              <a:buSzPct val="120000"/>
            </a:pPr>
            <a:r>
              <a:rPr lang="en-US" sz="2000" dirty="0">
                <a:latin typeface="Tofino Personal Medium" panose="02000000000000000000" pitchFamily="50" charset="0"/>
              </a:rPr>
              <a:t>This presentation will introduce Your Life Iowa and the Student ID program, general concepts of wellness; and, how Your Life Iowa can support student wellness.</a:t>
            </a:r>
          </a:p>
          <a:p>
            <a:pPr>
              <a:buClr>
                <a:schemeClr val="tx1"/>
              </a:buClr>
              <a:buSzPct val="120000"/>
            </a:pPr>
            <a:r>
              <a:rPr lang="en-US" sz="2400" dirty="0">
                <a:solidFill>
                  <a:schemeClr val="accent1">
                    <a:lumMod val="20000"/>
                    <a:lumOff val="80000"/>
                  </a:schemeClr>
                </a:solidFill>
              </a:rPr>
              <a:t>Goals</a:t>
            </a:r>
          </a:p>
          <a:p>
            <a:r>
              <a:rPr lang="en-US" dirty="0">
                <a:latin typeface="Tofino Personal Medium" panose="02000000000000000000" pitchFamily="50" charset="0"/>
              </a:rPr>
              <a:t>Together we will explore:</a:t>
            </a:r>
          </a:p>
          <a:p>
            <a:pPr marL="342900" indent="-342900">
              <a:buFont typeface="Wingdings" panose="05000000000000000000" pitchFamily="2" charset="2"/>
              <a:buChar char="§"/>
            </a:pPr>
            <a:r>
              <a:rPr lang="en-US" dirty="0">
                <a:latin typeface="Tofino Personal Medium" panose="02000000000000000000" pitchFamily="50" charset="0"/>
              </a:rPr>
              <a:t>What is Your Life Iowa (YLI) &amp; HF 602 (Student IDs) </a:t>
            </a:r>
          </a:p>
          <a:p>
            <a:pPr marL="342900" indent="-342900">
              <a:buFont typeface="Wingdings" panose="05000000000000000000" pitchFamily="2" charset="2"/>
              <a:buChar char="§"/>
            </a:pPr>
            <a:r>
              <a:rPr lang="en-US" dirty="0">
                <a:latin typeface="Tofino Personal Medium" panose="02000000000000000000" pitchFamily="50" charset="0"/>
              </a:rPr>
              <a:t>Student Wellness &amp; Checking our Talk</a:t>
            </a:r>
          </a:p>
          <a:p>
            <a:pPr marL="342900" indent="-342900">
              <a:buFont typeface="Wingdings" panose="05000000000000000000" pitchFamily="2" charset="2"/>
              <a:buChar char="§"/>
            </a:pPr>
            <a:r>
              <a:rPr lang="en-US" dirty="0">
                <a:latin typeface="Tofino Personal Medium" panose="02000000000000000000" pitchFamily="50" charset="0"/>
              </a:rPr>
              <a:t>How YLI can help!</a:t>
            </a:r>
          </a:p>
          <a:p>
            <a:endParaRPr lang="en-US" dirty="0"/>
          </a:p>
        </p:txBody>
      </p:sp>
      <p:pic>
        <p:nvPicPr>
          <p:cNvPr id="3" name="Picture 2" descr="A group of people in a kitchen">
            <a:extLst>
              <a:ext uri="{FF2B5EF4-FFF2-40B4-BE49-F238E27FC236}">
                <a16:creationId xmlns:a16="http://schemas.microsoft.com/office/drawing/2014/main" id="{C6A82B24-511D-AE13-95C1-C3789B628C0A}"/>
              </a:ext>
            </a:extLst>
          </p:cNvPr>
          <p:cNvPicPr>
            <a:picLocks noChangeAspect="1"/>
          </p:cNvPicPr>
          <p:nvPr/>
        </p:nvPicPr>
        <p:blipFill>
          <a:blip r:embed="rId3"/>
          <a:srcRect/>
          <a:stretch/>
        </p:blipFill>
        <p:spPr>
          <a:xfrm>
            <a:off x="7287524" y="2510848"/>
            <a:ext cx="3877062" cy="2584708"/>
          </a:xfrm>
          <a:prstGeom prst="rect">
            <a:avLst/>
          </a:prstGeom>
          <a:effectLst/>
        </p:spPr>
      </p:pic>
      <p:sp>
        <p:nvSpPr>
          <p:cNvPr id="2" name="Slide Number Placeholder 1">
            <a:extLst>
              <a:ext uri="{FF2B5EF4-FFF2-40B4-BE49-F238E27FC236}">
                <a16:creationId xmlns:a16="http://schemas.microsoft.com/office/drawing/2014/main" id="{7C138858-64FE-B9F1-1E1D-5B7D71215508}"/>
              </a:ext>
            </a:extLst>
          </p:cNvPr>
          <p:cNvSpPr>
            <a:spLocks noGrp="1"/>
          </p:cNvSpPr>
          <p:nvPr>
            <p:ph type="sldNum" sz="quarter" idx="12"/>
          </p:nvPr>
        </p:nvSpPr>
        <p:spPr/>
        <p:txBody>
          <a:bodyPr/>
          <a:lstStyle/>
          <a:p>
            <a:fld id="{FFA9F4D9-7FFE-014C-806F-7CCB0404A41B}" type="slidenum">
              <a:rPr lang="en-US" smtClean="0"/>
              <a:pPr/>
              <a:t>2</a:t>
            </a:fld>
            <a:endParaRPr lang="en-US" dirty="0"/>
          </a:p>
        </p:txBody>
      </p:sp>
    </p:spTree>
    <p:extLst>
      <p:ext uri="{BB962C8B-B14F-4D97-AF65-F5344CB8AC3E}">
        <p14:creationId xmlns:p14="http://schemas.microsoft.com/office/powerpoint/2010/main" val="4153485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74AA47-11B2-9135-6B5F-83A346CF0279}"/>
              </a:ext>
            </a:extLst>
          </p:cNvPr>
          <p:cNvSpPr>
            <a:spLocks noGrp="1"/>
          </p:cNvSpPr>
          <p:nvPr>
            <p:ph type="title"/>
          </p:nvPr>
        </p:nvSpPr>
        <p:spPr/>
        <p:txBody>
          <a:bodyPr>
            <a:normAutofit fontScale="90000"/>
          </a:bodyPr>
          <a:lstStyle/>
          <a:p>
            <a:r>
              <a:rPr lang="en-US" dirty="0"/>
              <a:t>Give to others | Part 1</a:t>
            </a:r>
          </a:p>
        </p:txBody>
      </p:sp>
      <p:sp>
        <p:nvSpPr>
          <p:cNvPr id="11" name="Text Placeholder 11">
            <a:extLst>
              <a:ext uri="{FF2B5EF4-FFF2-40B4-BE49-F238E27FC236}">
                <a16:creationId xmlns:a16="http://schemas.microsoft.com/office/drawing/2014/main" id="{F01ACD55-DC5B-1B76-1951-8FB368F65C45}"/>
              </a:ext>
            </a:extLst>
          </p:cNvPr>
          <p:cNvSpPr txBox="1">
            <a:spLocks noGrp="1"/>
          </p:cNvSpPr>
          <p:nvPr>
            <p:ph type="body" sz="quarter" idx="15"/>
          </p:nvPr>
        </p:nvSpPr>
        <p:spPr>
          <a:xfrm>
            <a:off x="838200" y="2239963"/>
            <a:ext cx="6359950" cy="3906837"/>
          </a:xfrm>
          <a:prstGeom prst="rect">
            <a:avLst/>
          </a:prstGeom>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accent5"/>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Arial" panose="020B0604020202020204" pitchFamily="34" charset="0"/>
              <a:buChar char="•"/>
              <a:defRPr sz="2300" kern="1200" spc="50" baseline="0">
                <a:solidFill>
                  <a:schemeClr val="accent5"/>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Arial" panose="020B0604020202020204" pitchFamily="34" charset="0"/>
              <a:buChar char="•"/>
              <a:defRPr sz="1800" kern="1200" spc="50" baseline="0">
                <a:solidFill>
                  <a:schemeClr val="accent5"/>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solidFill>
                <a:latin typeface="Tofino Personal Medium" panose="02000000000000000000" pitchFamily="50" charset="0"/>
              </a:rPr>
              <a:t>Acts of giving and kindness improve mental wellbeing</a:t>
            </a:r>
          </a:p>
          <a:p>
            <a:pPr marL="514350" lvl="0" indent="-285750">
              <a:buFont typeface="Arial" panose="020B0604020202020204" pitchFamily="34" charset="0"/>
              <a:buChar char="•"/>
            </a:pPr>
            <a:r>
              <a:rPr lang="en-US" sz="2000" dirty="0">
                <a:solidFill>
                  <a:schemeClr val="tx1"/>
                </a:solidFill>
                <a:latin typeface="Tofino Personal Medium" panose="02000000000000000000" pitchFamily="50" charset="0"/>
              </a:rPr>
              <a:t>Creates positive feelings and a sense of reward.</a:t>
            </a:r>
          </a:p>
          <a:p>
            <a:pPr marL="514350" lvl="0" indent="-285750">
              <a:buFont typeface="Arial" panose="020B0604020202020204" pitchFamily="34" charset="0"/>
              <a:buChar char="•"/>
            </a:pPr>
            <a:r>
              <a:rPr lang="en-US" sz="2000" dirty="0">
                <a:solidFill>
                  <a:schemeClr val="tx1"/>
                </a:solidFill>
                <a:latin typeface="Tofino Personal Medium" panose="02000000000000000000" pitchFamily="50" charset="0"/>
              </a:rPr>
              <a:t>Gives a feeling of purpose and self-worth.</a:t>
            </a:r>
          </a:p>
          <a:p>
            <a:pPr marL="514350" lvl="0" indent="-285750">
              <a:buFont typeface="Arial" panose="020B0604020202020204" pitchFamily="34" charset="0"/>
              <a:buChar char="•"/>
            </a:pPr>
            <a:r>
              <a:rPr lang="en-US" sz="2000" dirty="0">
                <a:solidFill>
                  <a:schemeClr val="tx1"/>
                </a:solidFill>
                <a:latin typeface="Tofino Personal Medium" panose="02000000000000000000" pitchFamily="50" charset="0"/>
              </a:rPr>
              <a:t>Helps connect with other people.</a:t>
            </a:r>
          </a:p>
          <a:p>
            <a:pPr>
              <a:lnSpc>
                <a:spcPct val="91000"/>
              </a:lnSpc>
            </a:pPr>
            <a:endParaRPr lang="en-US" sz="500" dirty="0">
              <a:solidFill>
                <a:schemeClr val="tx1"/>
              </a:solidFill>
            </a:endParaRPr>
          </a:p>
          <a:p>
            <a:pPr>
              <a:lnSpc>
                <a:spcPct val="91000"/>
              </a:lnSpc>
            </a:pPr>
            <a:endParaRPr lang="en-US" sz="500" dirty="0">
              <a:solidFill>
                <a:schemeClr val="tx1"/>
              </a:solidFill>
            </a:endParaRPr>
          </a:p>
          <a:p>
            <a:pPr>
              <a:lnSpc>
                <a:spcPct val="91000"/>
              </a:lnSpc>
            </a:pPr>
            <a:endParaRPr lang="en-US" sz="500" dirty="0">
              <a:solidFill>
                <a:schemeClr val="bg1"/>
              </a:solidFill>
            </a:endParaRPr>
          </a:p>
        </p:txBody>
      </p:sp>
      <p:pic>
        <p:nvPicPr>
          <p:cNvPr id="15" name="Picture 14" descr="A picture of a person reading a story to a group of children. ">
            <a:extLst>
              <a:ext uri="{FF2B5EF4-FFF2-40B4-BE49-F238E27FC236}">
                <a16:creationId xmlns:a16="http://schemas.microsoft.com/office/drawing/2014/main" id="{B5FE7F75-D50F-0C16-9674-A1013953A3EB}"/>
              </a:ext>
            </a:extLst>
          </p:cNvPr>
          <p:cNvPicPr>
            <a:picLocks noChangeAspect="1"/>
          </p:cNvPicPr>
          <p:nvPr/>
        </p:nvPicPr>
        <p:blipFill>
          <a:blip r:embed="rId3"/>
          <a:stretch>
            <a:fillRect/>
          </a:stretch>
        </p:blipFill>
        <p:spPr>
          <a:xfrm>
            <a:off x="6954568" y="2144270"/>
            <a:ext cx="4762510" cy="3174698"/>
          </a:xfrm>
          <a:prstGeom prst="rect">
            <a:avLst/>
          </a:prstGeom>
        </p:spPr>
      </p:pic>
      <p:sp>
        <p:nvSpPr>
          <p:cNvPr id="7" name="Slide Number Placeholder 6">
            <a:extLst>
              <a:ext uri="{FF2B5EF4-FFF2-40B4-BE49-F238E27FC236}">
                <a16:creationId xmlns:a16="http://schemas.microsoft.com/office/drawing/2014/main" id="{83F0AFA3-D54B-2529-94BE-FE5B7F787579}"/>
              </a:ext>
            </a:extLst>
          </p:cNvPr>
          <p:cNvSpPr>
            <a:spLocks noGrp="1"/>
          </p:cNvSpPr>
          <p:nvPr>
            <p:ph type="sldNum" sz="quarter" idx="12"/>
          </p:nvPr>
        </p:nvSpPr>
        <p:spPr/>
        <p:txBody>
          <a:bodyPr/>
          <a:lstStyle/>
          <a:p>
            <a:fld id="{FFA9F4D9-7FFE-014C-806F-7CCB0404A41B}" type="slidenum">
              <a:rPr lang="en-US" smtClean="0"/>
              <a:pPr/>
              <a:t>20</a:t>
            </a:fld>
            <a:endParaRPr lang="en-US" dirty="0"/>
          </a:p>
        </p:txBody>
      </p:sp>
    </p:spTree>
    <p:extLst>
      <p:ext uri="{BB962C8B-B14F-4D97-AF65-F5344CB8AC3E}">
        <p14:creationId xmlns:p14="http://schemas.microsoft.com/office/powerpoint/2010/main" val="3905132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3C594-5D9D-E1A9-7F7D-18B2A788B0C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4DA5FAD-B010-EA71-5D04-EFE9DD9C4099}"/>
              </a:ext>
            </a:extLst>
          </p:cNvPr>
          <p:cNvSpPr>
            <a:spLocks noGrp="1"/>
          </p:cNvSpPr>
          <p:nvPr>
            <p:ph type="title"/>
          </p:nvPr>
        </p:nvSpPr>
        <p:spPr/>
        <p:txBody>
          <a:bodyPr>
            <a:normAutofit fontScale="90000"/>
          </a:bodyPr>
          <a:lstStyle/>
          <a:p>
            <a:r>
              <a:rPr lang="en-US" dirty="0"/>
              <a:t>Give to others | Part 2</a:t>
            </a:r>
          </a:p>
        </p:txBody>
      </p:sp>
      <p:sp>
        <p:nvSpPr>
          <p:cNvPr id="11" name="Text Placeholder 11">
            <a:extLst>
              <a:ext uri="{FF2B5EF4-FFF2-40B4-BE49-F238E27FC236}">
                <a16:creationId xmlns:a16="http://schemas.microsoft.com/office/drawing/2014/main" id="{4E82BD32-E0D3-1057-481A-28C6264971A7}"/>
              </a:ext>
            </a:extLst>
          </p:cNvPr>
          <p:cNvSpPr txBox="1">
            <a:spLocks noGrp="1"/>
          </p:cNvSpPr>
          <p:nvPr>
            <p:ph type="body" sz="quarter" idx="15"/>
          </p:nvPr>
        </p:nvSpPr>
        <p:spPr>
          <a:xfrm>
            <a:off x="838199" y="2239963"/>
            <a:ext cx="10402229" cy="3906837"/>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accent5"/>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Arial" panose="020B0604020202020204" pitchFamily="34" charset="0"/>
              <a:buChar char="•"/>
              <a:defRPr sz="2300" kern="1200" spc="50" baseline="0">
                <a:solidFill>
                  <a:schemeClr val="accent5"/>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Arial" panose="020B0604020202020204" pitchFamily="34" charset="0"/>
              <a:buChar char="•"/>
              <a:defRPr sz="1800" kern="1200" spc="50" baseline="0">
                <a:solidFill>
                  <a:schemeClr val="accent5"/>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1000"/>
              </a:lnSpc>
              <a:spcAft>
                <a:spcPts val="0"/>
              </a:spcAft>
            </a:pPr>
            <a:r>
              <a:rPr lang="en-US" sz="3400" b="1" dirty="0">
                <a:solidFill>
                  <a:schemeClr val="tx1"/>
                </a:solidFill>
                <a:latin typeface="Tofino Personal Regular" panose="02000000000000000000" pitchFamily="50" charset="0"/>
                <a:cs typeface="Calibri"/>
              </a:rPr>
              <a:t>What does “giving” look like?</a:t>
            </a:r>
          </a:p>
          <a:p>
            <a:pPr>
              <a:lnSpc>
                <a:spcPct val="91000"/>
              </a:lnSpc>
              <a:spcAft>
                <a:spcPts val="0"/>
              </a:spcAft>
            </a:pPr>
            <a:endParaRPr lang="en-US" sz="3400" b="1" dirty="0">
              <a:solidFill>
                <a:schemeClr val="tx1"/>
              </a:solidFill>
              <a:latin typeface="Tofino Personal Regular" panose="02000000000000000000" pitchFamily="50" charset="0"/>
              <a:cs typeface="Calibri"/>
            </a:endParaRPr>
          </a:p>
          <a:p>
            <a:pPr marL="285750" indent="-285750">
              <a:lnSpc>
                <a:spcPct val="100000"/>
              </a:lnSpc>
              <a:spcBef>
                <a:spcPts val="600"/>
              </a:spcBef>
              <a:spcAft>
                <a:spcPts val="600"/>
              </a:spcAft>
              <a:buFont typeface="Arial" panose="020B0604020202020204" pitchFamily="34" charset="0"/>
              <a:buChar char="•"/>
            </a:pPr>
            <a:r>
              <a:rPr lang="en-US" sz="2300" dirty="0">
                <a:solidFill>
                  <a:schemeClr val="tx1"/>
                </a:solidFill>
                <a:latin typeface="Tofino Personal Regular" panose="02000000000000000000" pitchFamily="50" charset="0"/>
                <a:cs typeface="Calibri"/>
              </a:rPr>
              <a:t>Small acts of kindness towards other people, or volunteering in your local community (larger!).</a:t>
            </a:r>
          </a:p>
          <a:p>
            <a:pPr marL="285750" indent="-285750">
              <a:lnSpc>
                <a:spcPct val="100000"/>
              </a:lnSpc>
              <a:spcBef>
                <a:spcPts val="600"/>
              </a:spcBef>
              <a:spcAft>
                <a:spcPts val="600"/>
              </a:spcAft>
              <a:buFont typeface="Arial" panose="020B0604020202020204" pitchFamily="34" charset="0"/>
              <a:buChar char="•"/>
            </a:pPr>
            <a:r>
              <a:rPr lang="en-US" sz="2300" dirty="0">
                <a:solidFill>
                  <a:schemeClr val="tx1"/>
                </a:solidFill>
                <a:latin typeface="Tofino Personal Regular" panose="02000000000000000000" pitchFamily="50" charset="0"/>
                <a:cs typeface="Calibri"/>
              </a:rPr>
              <a:t>Saying thank you to someone for something they have done for you.</a:t>
            </a:r>
          </a:p>
          <a:p>
            <a:pPr marL="285750" indent="-285750">
              <a:lnSpc>
                <a:spcPct val="100000"/>
              </a:lnSpc>
              <a:spcBef>
                <a:spcPts val="600"/>
              </a:spcBef>
              <a:spcAft>
                <a:spcPts val="600"/>
              </a:spcAft>
              <a:buFont typeface="Arial" panose="020B0604020202020204" pitchFamily="34" charset="0"/>
              <a:buChar char="•"/>
            </a:pPr>
            <a:r>
              <a:rPr lang="en-US" sz="2300" dirty="0">
                <a:solidFill>
                  <a:schemeClr val="tx1"/>
                </a:solidFill>
                <a:latin typeface="Tofino Personal Regular" panose="02000000000000000000" pitchFamily="50" charset="0"/>
                <a:cs typeface="Calibri"/>
              </a:rPr>
              <a:t>Asking friends, family or colleagues how they are and really listening to their answer.</a:t>
            </a:r>
          </a:p>
          <a:p>
            <a:pPr marL="285750" indent="-285750">
              <a:lnSpc>
                <a:spcPct val="100000"/>
              </a:lnSpc>
              <a:spcBef>
                <a:spcPts val="600"/>
              </a:spcBef>
              <a:spcAft>
                <a:spcPts val="600"/>
              </a:spcAft>
              <a:buFont typeface="Arial" panose="020B0604020202020204" pitchFamily="34" charset="0"/>
              <a:buChar char="•"/>
            </a:pPr>
            <a:r>
              <a:rPr lang="en-US" sz="2300" dirty="0">
                <a:solidFill>
                  <a:schemeClr val="tx1"/>
                </a:solidFill>
                <a:latin typeface="Tofino Personal Regular" panose="02000000000000000000" pitchFamily="50" charset="0"/>
                <a:cs typeface="Calibri"/>
              </a:rPr>
              <a:t>Spending time with friends or relatives who need support or company.</a:t>
            </a:r>
          </a:p>
          <a:p>
            <a:pPr marL="285750" indent="-285750">
              <a:lnSpc>
                <a:spcPct val="100000"/>
              </a:lnSpc>
              <a:spcBef>
                <a:spcPts val="600"/>
              </a:spcBef>
              <a:spcAft>
                <a:spcPts val="600"/>
              </a:spcAft>
              <a:buFont typeface="Arial" panose="020B0604020202020204" pitchFamily="34" charset="0"/>
              <a:buChar char="•"/>
            </a:pPr>
            <a:r>
              <a:rPr lang="en-US" sz="2300" dirty="0">
                <a:solidFill>
                  <a:schemeClr val="tx1"/>
                </a:solidFill>
                <a:latin typeface="Tofino Personal Regular" panose="02000000000000000000" pitchFamily="50" charset="0"/>
                <a:cs typeface="Calibri"/>
              </a:rPr>
              <a:t>Offering to help someone you know with a do-it-yourself (DIY) or work project.</a:t>
            </a:r>
          </a:p>
          <a:p>
            <a:pPr marL="285750" indent="-285750">
              <a:lnSpc>
                <a:spcPct val="100000"/>
              </a:lnSpc>
              <a:spcBef>
                <a:spcPts val="600"/>
              </a:spcBef>
              <a:spcAft>
                <a:spcPts val="600"/>
              </a:spcAft>
              <a:buFont typeface="Arial" panose="020B0604020202020204" pitchFamily="34" charset="0"/>
              <a:buChar char="•"/>
            </a:pPr>
            <a:r>
              <a:rPr lang="en-US" sz="2300" dirty="0">
                <a:solidFill>
                  <a:schemeClr val="tx1"/>
                </a:solidFill>
                <a:latin typeface="Tofino Personal Regular" panose="02000000000000000000" pitchFamily="50" charset="0"/>
                <a:cs typeface="Calibri"/>
              </a:rPr>
              <a:t>Sharing your gifts (administration, compassion, literature, music, poetry, signing, sports, writing, etc.).</a:t>
            </a:r>
            <a:endParaRPr lang="en-US" sz="500" dirty="0">
              <a:solidFill>
                <a:schemeClr val="bg1"/>
              </a:solidFill>
            </a:endParaRPr>
          </a:p>
        </p:txBody>
      </p:sp>
      <p:sp>
        <p:nvSpPr>
          <p:cNvPr id="7" name="Slide Number Placeholder 6">
            <a:extLst>
              <a:ext uri="{FF2B5EF4-FFF2-40B4-BE49-F238E27FC236}">
                <a16:creationId xmlns:a16="http://schemas.microsoft.com/office/drawing/2014/main" id="{067C04A7-5E93-0FAA-B5D6-2793EC5ED372}"/>
              </a:ext>
            </a:extLst>
          </p:cNvPr>
          <p:cNvSpPr>
            <a:spLocks noGrp="1"/>
          </p:cNvSpPr>
          <p:nvPr>
            <p:ph type="sldNum" sz="quarter" idx="12"/>
          </p:nvPr>
        </p:nvSpPr>
        <p:spPr/>
        <p:txBody>
          <a:bodyPr/>
          <a:lstStyle/>
          <a:p>
            <a:fld id="{FFA9F4D9-7FFE-014C-806F-7CCB0404A41B}" type="slidenum">
              <a:rPr lang="en-US" smtClean="0"/>
              <a:pPr/>
              <a:t>21</a:t>
            </a:fld>
            <a:endParaRPr lang="en-US" dirty="0"/>
          </a:p>
        </p:txBody>
      </p:sp>
    </p:spTree>
    <p:extLst>
      <p:ext uri="{BB962C8B-B14F-4D97-AF65-F5344CB8AC3E}">
        <p14:creationId xmlns:p14="http://schemas.microsoft.com/office/powerpoint/2010/main" val="389174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DA4D3-9DA1-0AE1-64C3-D04D91D09E6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BE9C78-5EDD-AB41-3E60-D7F58AB82D24}"/>
              </a:ext>
            </a:extLst>
          </p:cNvPr>
          <p:cNvSpPr>
            <a:spLocks noGrp="1"/>
          </p:cNvSpPr>
          <p:nvPr>
            <p:ph type="title" idx="4294967295"/>
          </p:nvPr>
        </p:nvSpPr>
        <p:spPr>
          <a:xfrm>
            <a:off x="928688" y="693738"/>
            <a:ext cx="8709025" cy="781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14000"/>
              </a:lnSpc>
              <a:spcBef>
                <a:spcPts val="1000"/>
              </a:spcBef>
              <a:spcAft>
                <a:spcPts val="0"/>
              </a:spcAft>
              <a:buClr>
                <a:schemeClr val="accent1"/>
              </a:buClr>
              <a:buSzTx/>
              <a:buFont typeface="Arial" panose="020B0604020202020204" pitchFamily="34" charset="0"/>
              <a:buNone/>
              <a:tabLst/>
              <a:defRPr/>
            </a:pPr>
            <a:r>
              <a:rPr kumimoji="0" lang="en-US" sz="2800" b="0" i="0" u="none" strike="noStrike" kern="1200" cap="none" spc="0" normalizeH="0" baseline="0" noProof="0" dirty="0">
                <a:ln>
                  <a:noFill/>
                </a:ln>
                <a:solidFill>
                  <a:schemeClr val="accent2"/>
                </a:solidFill>
                <a:effectLst/>
                <a:uLnTx/>
                <a:uFillTx/>
                <a:latin typeface="+mj-lt"/>
                <a:ea typeface="+mn-ea"/>
                <a:cs typeface="+mn-cs"/>
              </a:rPr>
              <a:t>Stay in the present | mindfulness</a:t>
            </a:r>
          </a:p>
          <a:p>
            <a:pPr marL="0" marR="0" lvl="0" indent="0" algn="l" defTabSz="914400" rtl="0" eaLnBrk="1" fontAlgn="auto" latinLnBrk="0" hangingPunct="1">
              <a:lnSpc>
                <a:spcPct val="114000"/>
              </a:lnSpc>
              <a:spcBef>
                <a:spcPts val="1000"/>
              </a:spcBef>
              <a:spcAft>
                <a:spcPts val="0"/>
              </a:spcAft>
              <a:buClr>
                <a:schemeClr val="accent1"/>
              </a:buClr>
              <a:buSzTx/>
              <a:buFont typeface="Arial" panose="020B0604020202020204" pitchFamily="34" charset="0"/>
              <a:buNone/>
              <a:tabLst/>
              <a:defRPr/>
            </a:pPr>
            <a:endParaRPr kumimoji="0" lang="en-US" sz="2800" b="0" i="0" u="none" strike="noStrike" kern="1200" cap="none" spc="0" normalizeH="0" baseline="0" noProof="0" dirty="0">
              <a:ln>
                <a:noFill/>
              </a:ln>
              <a:solidFill>
                <a:schemeClr val="accent2"/>
              </a:solidFill>
              <a:effectLst/>
              <a:uLnTx/>
              <a:uFillTx/>
              <a:latin typeface="+mj-lt"/>
              <a:ea typeface="+mn-ea"/>
              <a:cs typeface="+mn-cs"/>
            </a:endParaRPr>
          </a:p>
        </p:txBody>
      </p:sp>
      <p:graphicFrame>
        <p:nvGraphicFramePr>
          <p:cNvPr id="4" name="Content Placeholder 2" descr="How to stay in the present.&#10;Focus on Who You Are.  Focus on the Present.  Focus on Your Breathing.  Set attainable Goals.  Acceptance. Notice the new things!">
            <a:extLst>
              <a:ext uri="{FF2B5EF4-FFF2-40B4-BE49-F238E27FC236}">
                <a16:creationId xmlns:a16="http://schemas.microsoft.com/office/drawing/2014/main" id="{94AC3A9A-6C75-7887-5871-33F6C40B6814}"/>
              </a:ext>
            </a:extLst>
          </p:cNvPr>
          <p:cNvGraphicFramePr>
            <a:graphicFrameLocks/>
          </p:cNvGraphicFramePr>
          <p:nvPr>
            <p:extLst>
              <p:ext uri="{D42A27DB-BD31-4B8C-83A1-F6EECF244321}">
                <p14:modId xmlns:p14="http://schemas.microsoft.com/office/powerpoint/2010/main" val="2993691786"/>
              </p:ext>
            </p:extLst>
          </p:nvPr>
        </p:nvGraphicFramePr>
        <p:xfrm>
          <a:off x="374784" y="1456660"/>
          <a:ext cx="10515600" cy="4079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01A55B7-5DDC-E5CF-23B6-82C37B0707C1}"/>
              </a:ext>
            </a:extLst>
          </p:cNvPr>
          <p:cNvSpPr txBox="1"/>
          <p:nvPr/>
        </p:nvSpPr>
        <p:spPr>
          <a:xfrm>
            <a:off x="8475011" y="5903415"/>
            <a:ext cx="2895601" cy="261610"/>
          </a:xfrm>
          <a:prstGeom prst="rect">
            <a:avLst/>
          </a:prstGeom>
          <a:noFill/>
        </p:spPr>
        <p:txBody>
          <a:bodyPr wrap="square">
            <a:spAutoFit/>
          </a:bodyPr>
          <a:lstStyle/>
          <a:p>
            <a:r>
              <a:rPr lang="en-US" sz="1100" i="1" dirty="0">
                <a:solidFill>
                  <a:schemeClr val="bg1"/>
                </a:solidFill>
              </a:rPr>
              <a:t>Source: </a:t>
            </a:r>
            <a:r>
              <a:rPr lang="en-US" sz="1100" i="1" dirty="0">
                <a:solidFill>
                  <a:schemeClr val="bg1"/>
                </a:solidFill>
                <a:hlinkClick r:id="rId8">
                  <a:extLst>
                    <a:ext uri="{A12FA001-AC4F-418D-AE19-62706E023703}">
                      <ahyp:hlinkClr xmlns:ahyp="http://schemas.microsoft.com/office/drawing/2018/hyperlinkcolor" val="tx"/>
                    </a:ext>
                  </a:extLst>
                </a:hlinkClick>
              </a:rPr>
              <a:t>The Art of Now | Psychology Today</a:t>
            </a:r>
            <a:endParaRPr lang="en-US" sz="1100" i="1" dirty="0">
              <a:solidFill>
                <a:schemeClr val="bg1"/>
              </a:solidFill>
            </a:endParaRPr>
          </a:p>
        </p:txBody>
      </p:sp>
      <p:sp>
        <p:nvSpPr>
          <p:cNvPr id="7" name="Slide Number Placeholder 6">
            <a:extLst>
              <a:ext uri="{FF2B5EF4-FFF2-40B4-BE49-F238E27FC236}">
                <a16:creationId xmlns:a16="http://schemas.microsoft.com/office/drawing/2014/main" id="{63AACB61-7748-E68F-D384-9447A1139FA5}"/>
              </a:ext>
            </a:extLst>
          </p:cNvPr>
          <p:cNvSpPr>
            <a:spLocks noGrp="1"/>
          </p:cNvSpPr>
          <p:nvPr>
            <p:ph type="sldNum" sz="quarter" idx="12"/>
          </p:nvPr>
        </p:nvSpPr>
        <p:spPr/>
        <p:txBody>
          <a:bodyPr/>
          <a:lstStyle/>
          <a:p>
            <a:fld id="{FFA9F4D9-7FFE-014C-806F-7CCB0404A41B}" type="slidenum">
              <a:rPr lang="en-US" smtClean="0"/>
              <a:pPr/>
              <a:t>22</a:t>
            </a:fld>
            <a:endParaRPr lang="en-US" dirty="0"/>
          </a:p>
        </p:txBody>
      </p:sp>
    </p:spTree>
    <p:extLst>
      <p:ext uri="{BB962C8B-B14F-4D97-AF65-F5344CB8AC3E}">
        <p14:creationId xmlns:p14="http://schemas.microsoft.com/office/powerpoint/2010/main" val="3660341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EB581C-383A-1D06-FB75-E84276B03336}"/>
              </a:ext>
            </a:extLst>
          </p:cNvPr>
          <p:cNvSpPr>
            <a:spLocks noGrp="1"/>
          </p:cNvSpPr>
          <p:nvPr>
            <p:ph type="title"/>
          </p:nvPr>
        </p:nvSpPr>
        <p:spPr/>
        <p:txBody>
          <a:bodyPr/>
          <a:lstStyle/>
          <a:p>
            <a:r>
              <a:rPr lang="en-US" dirty="0"/>
              <a:t>Person first language</a:t>
            </a:r>
          </a:p>
        </p:txBody>
      </p:sp>
      <p:sp>
        <p:nvSpPr>
          <p:cNvPr id="5" name="Slide Number Placeholder 4">
            <a:extLst>
              <a:ext uri="{FF2B5EF4-FFF2-40B4-BE49-F238E27FC236}">
                <a16:creationId xmlns:a16="http://schemas.microsoft.com/office/drawing/2014/main" id="{00B5DA4A-4AE2-4B9F-1FC8-D76D26DF88DD}"/>
              </a:ext>
            </a:extLst>
          </p:cNvPr>
          <p:cNvSpPr>
            <a:spLocks noGrp="1"/>
          </p:cNvSpPr>
          <p:nvPr>
            <p:ph type="sldNum" sz="quarter" idx="12"/>
          </p:nvPr>
        </p:nvSpPr>
        <p:spPr/>
        <p:txBody>
          <a:bodyPr/>
          <a:lstStyle/>
          <a:p>
            <a:fld id="{FFA9F4D9-7FFE-014C-806F-7CCB0404A41B}" type="slidenum">
              <a:rPr lang="en-US" smtClean="0"/>
              <a:pPr/>
              <a:t>23</a:t>
            </a:fld>
            <a:endParaRPr lang="en-US" dirty="0"/>
          </a:p>
        </p:txBody>
      </p:sp>
      <p:graphicFrame>
        <p:nvGraphicFramePr>
          <p:cNvPr id="14" name="Table 13">
            <a:extLst>
              <a:ext uri="{FF2B5EF4-FFF2-40B4-BE49-F238E27FC236}">
                <a16:creationId xmlns:a16="http://schemas.microsoft.com/office/drawing/2014/main" id="{95A0CDAB-3583-7439-3C0A-FB7F4F05C2B6}"/>
              </a:ext>
            </a:extLst>
          </p:cNvPr>
          <p:cNvGraphicFramePr>
            <a:graphicFrameLocks noGrp="1"/>
          </p:cNvGraphicFramePr>
          <p:nvPr>
            <p:extLst>
              <p:ext uri="{D42A27DB-BD31-4B8C-83A1-F6EECF244321}">
                <p14:modId xmlns:p14="http://schemas.microsoft.com/office/powerpoint/2010/main" val="1797265558"/>
              </p:ext>
            </p:extLst>
          </p:nvPr>
        </p:nvGraphicFramePr>
        <p:xfrm>
          <a:off x="931812" y="497712"/>
          <a:ext cx="11060431" cy="4684342"/>
        </p:xfrm>
        <a:graphic>
          <a:graphicData uri="http://schemas.openxmlformats.org/drawingml/2006/table">
            <a:tbl>
              <a:tblPr firstRow="1" bandRow="1">
                <a:effectLst>
                  <a:outerShdw blurRad="50800" dist="38100" dir="2700000" algn="tl" rotWithShape="0">
                    <a:prstClr val="black">
                      <a:alpha val="40000"/>
                    </a:prstClr>
                  </a:outerShdw>
                </a:effectLst>
                <a:tableStyleId>{E8034E78-7F5D-4C2E-B375-FC64B27BC917}</a:tableStyleId>
              </a:tblPr>
              <a:tblGrid>
                <a:gridCol w="3927566">
                  <a:extLst>
                    <a:ext uri="{9D8B030D-6E8A-4147-A177-3AD203B41FA5}">
                      <a16:colId xmlns:a16="http://schemas.microsoft.com/office/drawing/2014/main" val="1605191700"/>
                    </a:ext>
                  </a:extLst>
                </a:gridCol>
                <a:gridCol w="2161647">
                  <a:extLst>
                    <a:ext uri="{9D8B030D-6E8A-4147-A177-3AD203B41FA5}">
                      <a16:colId xmlns:a16="http://schemas.microsoft.com/office/drawing/2014/main" val="1951871920"/>
                    </a:ext>
                  </a:extLst>
                </a:gridCol>
                <a:gridCol w="4971218">
                  <a:extLst>
                    <a:ext uri="{9D8B030D-6E8A-4147-A177-3AD203B41FA5}">
                      <a16:colId xmlns:a16="http://schemas.microsoft.com/office/drawing/2014/main" val="3047360139"/>
                    </a:ext>
                  </a:extLst>
                </a:gridCol>
              </a:tblGrid>
              <a:tr h="876853">
                <a:tc>
                  <a:txBody>
                    <a:bodyPr/>
                    <a:lstStyle/>
                    <a:p>
                      <a:pPr algn="ctr"/>
                      <a:r>
                        <a:rPr lang="en-US" sz="1400" b="1" dirty="0">
                          <a:latin typeface="+mj-lt"/>
                        </a:rPr>
                        <a:t>Recommended</a:t>
                      </a:r>
                      <a:r>
                        <a:rPr lang="en-US" sz="1400" dirty="0">
                          <a:latin typeface="+mj-lt"/>
                        </a:rPr>
                        <a:t> Language to Use</a:t>
                      </a:r>
                    </a:p>
                  </a:txBody>
                  <a:tcPr anchor="b"/>
                </a:tc>
                <a:tc>
                  <a:txBody>
                    <a:bodyPr/>
                    <a:lstStyle/>
                    <a:p>
                      <a:pPr algn="ctr"/>
                      <a:r>
                        <a:rPr lang="en-US" sz="1400" dirty="0">
                          <a:latin typeface="+mj-lt"/>
                        </a:rPr>
                        <a:t>Stigmatizing Language to Avoid or Use with Caution</a:t>
                      </a:r>
                    </a:p>
                  </a:txBody>
                  <a:tcPr anchor="b"/>
                </a:tc>
                <a:tc>
                  <a:txBody>
                    <a:bodyPr/>
                    <a:lstStyle/>
                    <a:p>
                      <a:pPr algn="ctr"/>
                      <a:r>
                        <a:rPr lang="en-US" sz="1400" dirty="0">
                          <a:latin typeface="+mj-lt"/>
                        </a:rPr>
                        <a:t>Why?</a:t>
                      </a:r>
                    </a:p>
                  </a:txBody>
                  <a:tcPr anchor="b"/>
                </a:tc>
                <a:extLst>
                  <a:ext uri="{0D108BD9-81ED-4DB2-BD59-A6C34878D82A}">
                    <a16:rowId xmlns:a16="http://schemas.microsoft.com/office/drawing/2014/main" val="3219929003"/>
                  </a:ext>
                </a:extLst>
              </a:tr>
              <a:tr h="577922">
                <a:tc>
                  <a:txBody>
                    <a:bodyPr/>
                    <a:lstStyle/>
                    <a:p>
                      <a:r>
                        <a:rPr lang="en-US" sz="1200" dirty="0">
                          <a:solidFill>
                            <a:schemeClr val="tx2"/>
                          </a:solidFill>
                          <a:latin typeface="Tofino Personal Medium" panose="02000000000000000000" pitchFamily="50" charset="0"/>
                        </a:rPr>
                        <a:t>Substance Use</a:t>
                      </a:r>
                    </a:p>
                  </a:txBody>
                  <a:tcPr anchor="ctr"/>
                </a:tc>
                <a:tc>
                  <a:txBody>
                    <a:bodyPr/>
                    <a:lstStyle/>
                    <a:p>
                      <a:r>
                        <a:rPr lang="en-US" sz="1200" i="1" kern="1200" dirty="0">
                          <a:solidFill>
                            <a:schemeClr val="tx2"/>
                          </a:solidFill>
                          <a:effectLst/>
                          <a:latin typeface="Tofino Personal Medium" panose="02000000000000000000" pitchFamily="50" charset="0"/>
                          <a:ea typeface="+mn-ea"/>
                          <a:cs typeface="+mn-cs"/>
                        </a:rPr>
                        <a:t>Substance Abuse</a:t>
                      </a:r>
                      <a:endParaRPr lang="en-US" sz="1200" dirty="0">
                        <a:solidFill>
                          <a:schemeClr val="tx2"/>
                        </a:solidFill>
                        <a:latin typeface="Tofino Personal Medium" panose="02000000000000000000" pitchFamily="50" charset="0"/>
                      </a:endParaRPr>
                    </a:p>
                  </a:txBody>
                  <a:tcPr anchor="ctr"/>
                </a:tc>
                <a:tc>
                  <a:txBody>
                    <a:bodyPr/>
                    <a:lstStyle/>
                    <a:p>
                      <a:r>
                        <a:rPr lang="en-US" sz="1100" kern="1200" dirty="0">
                          <a:solidFill>
                            <a:schemeClr val="tx2"/>
                          </a:solidFill>
                          <a:effectLst/>
                          <a:latin typeface="Tofino Personal Medium" panose="02000000000000000000" pitchFamily="50" charset="0"/>
                          <a:ea typeface="+mn-ea"/>
                          <a:cs typeface="+mn-cs"/>
                        </a:rPr>
                        <a:t>The term "abuse" is associated with criminal activity (i.e., domestic abuse, child abuse).</a:t>
                      </a:r>
                      <a:endParaRPr lang="en-US" sz="1100" dirty="0">
                        <a:solidFill>
                          <a:schemeClr val="tx2"/>
                        </a:solidFill>
                        <a:latin typeface="Tofino Personal Medium" panose="02000000000000000000" pitchFamily="50" charset="0"/>
                      </a:endParaRPr>
                    </a:p>
                  </a:txBody>
                  <a:tcPr anchor="ctr"/>
                </a:tc>
                <a:extLst>
                  <a:ext uri="{0D108BD9-81ED-4DB2-BD59-A6C34878D82A}">
                    <a16:rowId xmlns:a16="http://schemas.microsoft.com/office/drawing/2014/main" val="3016689902"/>
                  </a:ext>
                </a:extLst>
              </a:tr>
              <a:tr h="1291827">
                <a:tc>
                  <a:txBody>
                    <a:bodyPr/>
                    <a:lstStyle/>
                    <a:p>
                      <a:r>
                        <a:rPr lang="en-US" sz="1200" dirty="0">
                          <a:solidFill>
                            <a:schemeClr val="tx2"/>
                          </a:solidFill>
                          <a:latin typeface="Tofino Personal Medium" panose="02000000000000000000" pitchFamily="50" charset="0"/>
                        </a:rPr>
                        <a:t>Person with substance use disorder or challenge</a:t>
                      </a:r>
                    </a:p>
                  </a:txBody>
                  <a:tcPr anchor="ctr"/>
                </a:tc>
                <a:tc>
                  <a:txBody>
                    <a:bodyPr/>
                    <a:lstStyle/>
                    <a:p>
                      <a:r>
                        <a:rPr lang="en-US" sz="1200" i="1" dirty="0">
                          <a:solidFill>
                            <a:schemeClr val="tx2"/>
                          </a:solidFill>
                          <a:latin typeface="Tofino Personal Medium" panose="02000000000000000000" pitchFamily="50" charset="0"/>
                        </a:rPr>
                        <a:t>Addict, Junkie, Abuser, Druggie, User</a:t>
                      </a:r>
                    </a:p>
                  </a:txBody>
                  <a:tcPr anchor="ctr"/>
                </a:tc>
                <a:tc>
                  <a:txBody>
                    <a:bodyPr/>
                    <a:lstStyle/>
                    <a:p>
                      <a:r>
                        <a:rPr lang="en-US" sz="1100" dirty="0">
                          <a:solidFill>
                            <a:schemeClr val="tx2"/>
                          </a:solidFill>
                          <a:latin typeface="Tofino Personal Medium" panose="02000000000000000000" pitchFamily="50" charset="0"/>
                        </a:rPr>
                        <a:t>People cannot and should not be defined by one behavior or characteristic. The person should always come first to avoid stereotypes and stigma. </a:t>
                      </a:r>
                      <a:r>
                        <a:rPr lang="en-US" sz="1100" i="1" dirty="0">
                          <a:solidFill>
                            <a:schemeClr val="tx2"/>
                          </a:solidFill>
                          <a:latin typeface="Tofino Personal Medium" panose="02000000000000000000" pitchFamily="50" charset="0"/>
                        </a:rPr>
                        <a:t>"Substance use disorder" should not be used interchangeable with "substance use." Not everyone who uses substances has a substance use disorder.</a:t>
                      </a:r>
                    </a:p>
                  </a:txBody>
                  <a:tcPr anchor="ctr"/>
                </a:tc>
                <a:extLst>
                  <a:ext uri="{0D108BD9-81ED-4DB2-BD59-A6C34878D82A}">
                    <a16:rowId xmlns:a16="http://schemas.microsoft.com/office/drawing/2014/main" val="98165895"/>
                  </a:ext>
                </a:extLst>
              </a:tr>
              <a:tr h="1291827">
                <a:tc>
                  <a:txBody>
                    <a:bodyPr/>
                    <a:lstStyle/>
                    <a:p>
                      <a:r>
                        <a:rPr lang="en-US" sz="1200" dirty="0">
                          <a:solidFill>
                            <a:schemeClr val="tx2"/>
                          </a:solidFill>
                          <a:latin typeface="Tofino Personal Medium" panose="02000000000000000000" pitchFamily="50" charset="0"/>
                        </a:rPr>
                        <a:t>Person with alcohol use disorder</a:t>
                      </a:r>
                    </a:p>
                  </a:txBody>
                  <a:tcPr anchor="ctr"/>
                </a:tc>
                <a:tc>
                  <a:txBody>
                    <a:bodyPr/>
                    <a:lstStyle/>
                    <a:p>
                      <a:r>
                        <a:rPr lang="en-US" sz="1200" i="1" dirty="0">
                          <a:solidFill>
                            <a:schemeClr val="tx2"/>
                          </a:solidFill>
                          <a:latin typeface="Tofino Personal Medium" panose="02000000000000000000" pitchFamily="50" charset="0"/>
                        </a:rPr>
                        <a:t>Alcoholic, Drunk</a:t>
                      </a:r>
                    </a:p>
                  </a:txBody>
                  <a:tcPr anchor="ctr"/>
                </a:tc>
                <a:tc>
                  <a:txBody>
                    <a:bodyPr/>
                    <a:lstStyle/>
                    <a:p>
                      <a:r>
                        <a:rPr lang="en-US" sz="1100" dirty="0">
                          <a:solidFill>
                            <a:schemeClr val="tx2"/>
                          </a:solidFill>
                          <a:latin typeface="Tofino Personal Medium" panose="02000000000000000000" pitchFamily="50" charset="0"/>
                        </a:rPr>
                        <a:t>People cannot and should not be defined by one behavior or characteristic. The person should always come first to avoid stereotypes and stigma.</a:t>
                      </a:r>
                      <a:r>
                        <a:rPr lang="en-US" sz="1100" i="1" dirty="0">
                          <a:solidFill>
                            <a:schemeClr val="tx2"/>
                          </a:solidFill>
                          <a:latin typeface="Tofino Personal Medium" panose="02000000000000000000" pitchFamily="50" charset="0"/>
                        </a:rPr>
                        <a:t> "Substance use disorder" should not be used interchangeable with "substance use." Not everyone who uses substances has a substance use disorder.</a:t>
                      </a:r>
                      <a:endParaRPr lang="en-US" sz="1400" i="1" dirty="0">
                        <a:solidFill>
                          <a:schemeClr val="tx2"/>
                        </a:solidFill>
                        <a:latin typeface="Tofino Personal Medium" panose="02000000000000000000" pitchFamily="50" charset="0"/>
                      </a:endParaRPr>
                    </a:p>
                  </a:txBody>
                  <a:tcPr anchor="ctr"/>
                </a:tc>
                <a:extLst>
                  <a:ext uri="{0D108BD9-81ED-4DB2-BD59-A6C34878D82A}">
                    <a16:rowId xmlns:a16="http://schemas.microsoft.com/office/drawing/2014/main" val="1008033965"/>
                  </a:ext>
                </a:extLst>
              </a:tr>
              <a:tr h="645913">
                <a:tc>
                  <a:txBody>
                    <a:bodyPr/>
                    <a:lstStyle/>
                    <a:p>
                      <a:r>
                        <a:rPr lang="en-US" sz="1200" dirty="0">
                          <a:solidFill>
                            <a:schemeClr val="tx2"/>
                          </a:solidFill>
                          <a:latin typeface="Tofino Personal Medium" panose="02000000000000000000" pitchFamily="50" charset="0"/>
                        </a:rPr>
                        <a:t>Substance free | No longer using _____</a:t>
                      </a:r>
                    </a:p>
                  </a:txBody>
                  <a:tcPr anchor="ctr"/>
                </a:tc>
                <a:tc>
                  <a:txBody>
                    <a:bodyPr/>
                    <a:lstStyle/>
                    <a:p>
                      <a:r>
                        <a:rPr lang="en-US" sz="1200" i="1" dirty="0">
                          <a:solidFill>
                            <a:schemeClr val="tx2"/>
                          </a:solidFill>
                          <a:latin typeface="Tofino Personal Medium" panose="02000000000000000000" pitchFamily="50" charset="0"/>
                        </a:rPr>
                        <a:t>Clean</a:t>
                      </a:r>
                    </a:p>
                  </a:txBody>
                  <a:tcPr anchor="ctr"/>
                </a:tc>
                <a:tc>
                  <a:txBody>
                    <a:bodyPr/>
                    <a:lstStyle/>
                    <a:p>
                      <a:r>
                        <a:rPr lang="en-US" sz="1100" dirty="0">
                          <a:solidFill>
                            <a:schemeClr val="tx2"/>
                          </a:solidFill>
                          <a:latin typeface="Tofino Personal Medium" panose="02000000000000000000" pitchFamily="50" charset="0"/>
                        </a:rPr>
                        <a:t>The terms “dirty” and “clean” are adjectives used to describe filth or the lack thereof. They further negative stereotypes.</a:t>
                      </a:r>
                    </a:p>
                  </a:txBody>
                  <a:tcPr anchor="ctr"/>
                </a:tc>
                <a:extLst>
                  <a:ext uri="{0D108BD9-81ED-4DB2-BD59-A6C34878D82A}">
                    <a16:rowId xmlns:a16="http://schemas.microsoft.com/office/drawing/2014/main" val="1419740459"/>
                  </a:ext>
                </a:extLst>
              </a:tr>
            </a:tbl>
          </a:graphicData>
        </a:graphic>
      </p:graphicFrame>
    </p:spTree>
    <p:extLst>
      <p:ext uri="{BB962C8B-B14F-4D97-AF65-F5344CB8AC3E}">
        <p14:creationId xmlns:p14="http://schemas.microsoft.com/office/powerpoint/2010/main" val="210029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17CF38-BE98-9BC1-ABF4-C3490C0B5FEC}"/>
              </a:ext>
            </a:extLst>
          </p:cNvPr>
          <p:cNvSpPr>
            <a:spLocks noGrp="1"/>
          </p:cNvSpPr>
          <p:nvPr>
            <p:ph type="title"/>
          </p:nvPr>
        </p:nvSpPr>
        <p:spPr/>
        <p:txBody>
          <a:bodyPr>
            <a:normAutofit fontScale="90000"/>
          </a:bodyPr>
          <a:lstStyle/>
          <a:p>
            <a:r>
              <a:rPr lang="en-US" dirty="0"/>
              <a:t>Reducing Stigma</a:t>
            </a:r>
          </a:p>
        </p:txBody>
      </p:sp>
      <p:sp>
        <p:nvSpPr>
          <p:cNvPr id="9" name="Text Placeholder 8">
            <a:extLst>
              <a:ext uri="{FF2B5EF4-FFF2-40B4-BE49-F238E27FC236}">
                <a16:creationId xmlns:a16="http://schemas.microsoft.com/office/drawing/2014/main" id="{493D8498-ADB6-317D-D5CF-6BEA531370B8}"/>
              </a:ext>
            </a:extLst>
          </p:cNvPr>
          <p:cNvSpPr>
            <a:spLocks noGrp="1"/>
          </p:cNvSpPr>
          <p:nvPr>
            <p:ph type="body" sz="quarter" idx="13"/>
          </p:nvPr>
        </p:nvSpPr>
        <p:spPr/>
        <p:txBody>
          <a:bodyPr>
            <a:normAutofit fontScale="77500" lnSpcReduction="20000"/>
          </a:bodyPr>
          <a:lstStyle/>
          <a:p>
            <a:r>
              <a:rPr lang="en-US" dirty="0"/>
              <a:t>What can we do? | Part 1</a:t>
            </a:r>
          </a:p>
        </p:txBody>
      </p:sp>
      <p:sp>
        <p:nvSpPr>
          <p:cNvPr id="10" name="Text Placeholder 9">
            <a:extLst>
              <a:ext uri="{FF2B5EF4-FFF2-40B4-BE49-F238E27FC236}">
                <a16:creationId xmlns:a16="http://schemas.microsoft.com/office/drawing/2014/main" id="{9AAC5252-C793-41C2-2844-31CDF8E97DB6}"/>
              </a:ext>
            </a:extLst>
          </p:cNvPr>
          <p:cNvSpPr>
            <a:spLocks noGrp="1"/>
          </p:cNvSpPr>
          <p:nvPr>
            <p:ph type="body" sz="quarter" idx="15"/>
          </p:nvPr>
        </p:nvSpPr>
        <p:spPr>
          <a:xfrm>
            <a:off x="638038" y="4086330"/>
            <a:ext cx="10732574" cy="2257311"/>
          </a:xfrm>
        </p:spPr>
        <p:txBody>
          <a:bodyPr/>
          <a:lstStyle/>
          <a:p>
            <a:pPr marL="285750" indent="-285750">
              <a:buFont typeface="Arial" panose="020B0604020202020204" pitchFamily="34" charset="0"/>
              <a:buChar char="•"/>
            </a:pPr>
            <a:r>
              <a:rPr lang="en-US" dirty="0">
                <a:latin typeface="Tofino Personal Medium" panose="02000000000000000000" pitchFamily="50" charset="0"/>
              </a:rPr>
              <a:t>Know the facts.  Educate yourself about behavioral health.</a:t>
            </a:r>
          </a:p>
          <a:p>
            <a:pPr marL="285750" indent="-285750">
              <a:buFont typeface="Arial" panose="020B0604020202020204" pitchFamily="34" charset="0"/>
              <a:buChar char="•"/>
            </a:pPr>
            <a:r>
              <a:rPr lang="en-US" dirty="0">
                <a:latin typeface="Tofino Personal Medium" panose="02000000000000000000" pitchFamily="50" charset="0"/>
              </a:rPr>
              <a:t>Beware of your own attitudes and behavior.  Examine your own judgmental thinking. Reinforced by your upbringing and society.</a:t>
            </a:r>
          </a:p>
          <a:p>
            <a:pPr marL="285750" indent="-285750">
              <a:buFont typeface="Arial" panose="020B0604020202020204" pitchFamily="34" charset="0"/>
              <a:buChar char="•"/>
            </a:pPr>
            <a:r>
              <a:rPr lang="en-US" dirty="0">
                <a:latin typeface="Tofino Personal Medium" panose="02000000000000000000" pitchFamily="50" charset="0"/>
              </a:rPr>
              <a:t>Choose your words carefully.  The way we speak can affect the attitudes of others.</a:t>
            </a:r>
          </a:p>
          <a:p>
            <a:pPr marL="285750" indent="-285750">
              <a:buFont typeface="Arial" panose="020B0604020202020204" pitchFamily="34" charset="0"/>
              <a:buChar char="•"/>
            </a:pPr>
            <a:r>
              <a:rPr lang="en-US" dirty="0">
                <a:latin typeface="Tofino Personal Medium" panose="02000000000000000000" pitchFamily="50" charset="0"/>
              </a:rPr>
              <a:t>Educate others.  Pass on the facts and positive attitudes; challenge myths and stereotypes.</a:t>
            </a:r>
            <a:endParaRPr lang="en-US" sz="2000" i="1" dirty="0">
              <a:latin typeface="Tofino Personal Medium" panose="02000000000000000000" pitchFamily="50" charset="0"/>
            </a:endParaRPr>
          </a:p>
          <a:p>
            <a:endParaRPr lang="en-US" dirty="0"/>
          </a:p>
        </p:txBody>
      </p:sp>
      <p:sp>
        <p:nvSpPr>
          <p:cNvPr id="7" name="Slide Number Placeholder 6">
            <a:extLst>
              <a:ext uri="{FF2B5EF4-FFF2-40B4-BE49-F238E27FC236}">
                <a16:creationId xmlns:a16="http://schemas.microsoft.com/office/drawing/2014/main" id="{2239DA06-EFD6-5381-7F53-290A058C901C}"/>
              </a:ext>
            </a:extLst>
          </p:cNvPr>
          <p:cNvSpPr>
            <a:spLocks noGrp="1"/>
          </p:cNvSpPr>
          <p:nvPr>
            <p:ph type="sldNum" sz="quarter" idx="12"/>
          </p:nvPr>
        </p:nvSpPr>
        <p:spPr/>
        <p:txBody>
          <a:bodyPr/>
          <a:lstStyle/>
          <a:p>
            <a:fld id="{FFA9F4D9-7FFE-014C-806F-7CCB0404A41B}" type="slidenum">
              <a:rPr lang="en-US" smtClean="0"/>
              <a:pPr/>
              <a:t>24</a:t>
            </a:fld>
            <a:endParaRPr lang="en-US" dirty="0"/>
          </a:p>
        </p:txBody>
      </p:sp>
      <p:pic>
        <p:nvPicPr>
          <p:cNvPr id="11" name="Picture 10">
            <a:extLst>
              <a:ext uri="{FF2B5EF4-FFF2-40B4-BE49-F238E27FC236}">
                <a16:creationId xmlns:a16="http://schemas.microsoft.com/office/drawing/2014/main" id="{E0258DE3-D0BD-C893-D55B-87FD0D24EE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2118243"/>
            <a:ext cx="5312553" cy="17708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360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F1AA6B-BE2B-DDE8-150A-3A19D704D56B}"/>
              </a:ext>
            </a:extLst>
          </p:cNvPr>
          <p:cNvSpPr>
            <a:spLocks noGrp="1"/>
          </p:cNvSpPr>
          <p:nvPr>
            <p:ph type="title"/>
          </p:nvPr>
        </p:nvSpPr>
        <p:spPr/>
        <p:txBody>
          <a:bodyPr>
            <a:normAutofit/>
          </a:bodyPr>
          <a:lstStyle/>
          <a:p>
            <a:r>
              <a:rPr lang="en-US" sz="6600" dirty="0"/>
              <a:t>Questions?</a:t>
            </a:r>
          </a:p>
        </p:txBody>
      </p:sp>
    </p:spTree>
    <p:extLst>
      <p:ext uri="{BB962C8B-B14F-4D97-AF65-F5344CB8AC3E}">
        <p14:creationId xmlns:p14="http://schemas.microsoft.com/office/powerpoint/2010/main" val="213801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F6E7-B691-6FAF-1E33-9F86F5A585D4}"/>
              </a:ext>
            </a:extLst>
          </p:cNvPr>
          <p:cNvSpPr>
            <a:spLocks noGrp="1"/>
          </p:cNvSpPr>
          <p:nvPr>
            <p:ph type="title"/>
          </p:nvPr>
        </p:nvSpPr>
        <p:spPr>
          <a:xfrm>
            <a:off x="1696090" y="2137078"/>
            <a:ext cx="5086878" cy="924832"/>
          </a:xfrm>
        </p:spPr>
        <p:txBody>
          <a:bodyPr/>
          <a:lstStyle/>
          <a:p>
            <a:r>
              <a:rPr lang="en-US" dirty="0"/>
              <a:t>Thank You!</a:t>
            </a:r>
          </a:p>
        </p:txBody>
      </p:sp>
      <p:sp>
        <p:nvSpPr>
          <p:cNvPr id="4" name="Title 1">
            <a:extLst>
              <a:ext uri="{FF2B5EF4-FFF2-40B4-BE49-F238E27FC236}">
                <a16:creationId xmlns:a16="http://schemas.microsoft.com/office/drawing/2014/main" id="{9ADC8D78-3BEC-0E7D-3343-A8F607E761B9}"/>
              </a:ext>
            </a:extLst>
          </p:cNvPr>
          <p:cNvSpPr txBox="1">
            <a:spLocks/>
          </p:cNvSpPr>
          <p:nvPr/>
        </p:nvSpPr>
        <p:spPr>
          <a:xfrm>
            <a:off x="1696090" y="3429000"/>
            <a:ext cx="6158925" cy="201848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lang="en-US" sz="6600" b="1" i="0" kern="1200" dirty="0">
                <a:solidFill>
                  <a:schemeClr val="bg1"/>
                </a:solidFill>
                <a:latin typeface="Tofino Personal Bold" panose="02000000000000000000" pitchFamily="2" charset="77"/>
                <a:ea typeface="+mj-ea"/>
                <a:cs typeface="+mj-cs"/>
              </a:defRPr>
            </a:lvl1pPr>
          </a:lstStyle>
          <a:p>
            <a:r>
              <a:rPr lang="en-US" sz="3300" dirty="0">
                <a:latin typeface="Tofino Personal Medium" panose="02000000000000000000" pitchFamily="50" charset="0"/>
              </a:rPr>
              <a:t>[Your Name]</a:t>
            </a:r>
            <a:br>
              <a:rPr lang="en-US" dirty="0">
                <a:latin typeface="Tofino Personal Medium" panose="02000000000000000000" pitchFamily="50" charset="0"/>
              </a:rPr>
            </a:br>
            <a:r>
              <a:rPr lang="en-US" sz="2200" dirty="0">
                <a:latin typeface="Tofino Personal Medium" panose="02000000000000000000" pitchFamily="50" charset="0"/>
              </a:rPr>
              <a:t>[Your Company Name]</a:t>
            </a:r>
            <a:br>
              <a:rPr lang="en-US" sz="2200" dirty="0">
                <a:latin typeface="Tofino Personal Medium" panose="02000000000000000000" pitchFamily="50" charset="0"/>
              </a:rPr>
            </a:br>
            <a:r>
              <a:rPr lang="en-US" sz="2200" dirty="0">
                <a:latin typeface="Tofino Personal Medium" panose="02000000000000000000" pitchFamily="50" charset="0"/>
              </a:rPr>
              <a:t>[email address]</a:t>
            </a:r>
            <a:br>
              <a:rPr lang="en-US" sz="2200" dirty="0">
                <a:latin typeface="Tofino Personal Medium" panose="02000000000000000000" pitchFamily="50" charset="0"/>
              </a:rPr>
            </a:br>
            <a:br>
              <a:rPr lang="en-US" sz="2200" dirty="0">
                <a:latin typeface="Tofino Personal Medium" panose="02000000000000000000" pitchFamily="50" charset="0"/>
              </a:rPr>
            </a:br>
            <a:r>
              <a:rPr lang="en-US" sz="2200" dirty="0">
                <a:latin typeface="Tofino Personal Medium" panose="02000000000000000000" pitchFamily="50" charset="0"/>
              </a:rPr>
              <a:t>yli@hhs.iowa.gov</a:t>
            </a:r>
            <a:endParaRPr lang="en-US" dirty="0"/>
          </a:p>
        </p:txBody>
      </p:sp>
    </p:spTree>
    <p:extLst>
      <p:ext uri="{BB962C8B-B14F-4D97-AF65-F5344CB8AC3E}">
        <p14:creationId xmlns:p14="http://schemas.microsoft.com/office/powerpoint/2010/main" val="3612205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5DD8-0F25-2A2E-BEA7-5B9BFC79EBF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Final bumper</a:t>
            </a:r>
          </a:p>
        </p:txBody>
      </p:sp>
    </p:spTree>
    <p:extLst>
      <p:ext uri="{BB962C8B-B14F-4D97-AF65-F5344CB8AC3E}">
        <p14:creationId xmlns:p14="http://schemas.microsoft.com/office/powerpoint/2010/main" val="146836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69B4CC-BB34-B4AB-FF3A-4557ACC22CAF}"/>
              </a:ext>
            </a:extLst>
          </p:cNvPr>
          <p:cNvSpPr>
            <a:spLocks noGrp="1"/>
          </p:cNvSpPr>
          <p:nvPr>
            <p:ph type="title"/>
          </p:nvPr>
        </p:nvSpPr>
        <p:spPr/>
        <p:txBody>
          <a:bodyPr>
            <a:normAutofit fontScale="90000"/>
          </a:bodyPr>
          <a:lstStyle/>
          <a:p>
            <a:r>
              <a:rPr lang="en-US" dirty="0"/>
              <a:t>House File 602</a:t>
            </a:r>
          </a:p>
        </p:txBody>
      </p:sp>
      <p:sp>
        <p:nvSpPr>
          <p:cNvPr id="6" name="Text Placeholder 5">
            <a:extLst>
              <a:ext uri="{FF2B5EF4-FFF2-40B4-BE49-F238E27FC236}">
                <a16:creationId xmlns:a16="http://schemas.microsoft.com/office/drawing/2014/main" id="{2DF61C26-BDB7-A03D-1C64-D321B5321FA1}"/>
              </a:ext>
            </a:extLst>
          </p:cNvPr>
          <p:cNvSpPr>
            <a:spLocks noGrp="1"/>
          </p:cNvSpPr>
          <p:nvPr>
            <p:ph type="body" sz="quarter" idx="13"/>
          </p:nvPr>
        </p:nvSpPr>
        <p:spPr/>
        <p:txBody>
          <a:bodyPr>
            <a:normAutofit fontScale="77500" lnSpcReduction="20000"/>
          </a:bodyPr>
          <a:lstStyle/>
          <a:p>
            <a:r>
              <a:rPr lang="en-US" dirty="0"/>
              <a:t>Student ID requirement</a:t>
            </a:r>
          </a:p>
        </p:txBody>
      </p:sp>
      <p:sp>
        <p:nvSpPr>
          <p:cNvPr id="7" name="Text Placeholder 6">
            <a:extLst>
              <a:ext uri="{FF2B5EF4-FFF2-40B4-BE49-F238E27FC236}">
                <a16:creationId xmlns:a16="http://schemas.microsoft.com/office/drawing/2014/main" id="{C77688B0-FA8E-D381-91AD-474B434005F5}"/>
              </a:ext>
            </a:extLst>
          </p:cNvPr>
          <p:cNvSpPr>
            <a:spLocks noGrp="1"/>
          </p:cNvSpPr>
          <p:nvPr>
            <p:ph type="body" sz="quarter" idx="15"/>
          </p:nvPr>
        </p:nvSpPr>
        <p:spPr>
          <a:xfrm>
            <a:off x="621224" y="2239852"/>
            <a:ext cx="6705127" cy="3906553"/>
          </a:xfrm>
        </p:spPr>
        <p:txBody>
          <a:bodyPr/>
          <a:lstStyle/>
          <a:p>
            <a:pPr marL="514350" indent="-285750">
              <a:buFont typeface="Arial" panose="020B0604020202020204" pitchFamily="34" charset="0"/>
              <a:buChar char="•"/>
            </a:pPr>
            <a:r>
              <a:rPr lang="en-US" dirty="0">
                <a:latin typeface="Tofino Personal Medium" panose="02000000000000000000" pitchFamily="50" charset="0"/>
              </a:rPr>
              <a:t>Requires student identification cards to include the contact information for Your Life Iowa or any successor program.</a:t>
            </a:r>
          </a:p>
          <a:p>
            <a:pPr marL="514350" indent="-285750">
              <a:buFont typeface="Arial" panose="020B0604020202020204" pitchFamily="34" charset="0"/>
              <a:buChar char="•"/>
            </a:pPr>
            <a:r>
              <a:rPr lang="en-US" dirty="0">
                <a:latin typeface="Tofino Personal Medium" panose="02000000000000000000" pitchFamily="50" charset="0"/>
              </a:rPr>
              <a:t>Applicable for all student ID cards issued after July 1, 2023, statewide for students in grades 7-12. </a:t>
            </a:r>
          </a:p>
          <a:p>
            <a:pPr marL="514350" indent="-285750">
              <a:buFont typeface="Arial" panose="020B0604020202020204" pitchFamily="34" charset="0"/>
              <a:buChar char="•"/>
            </a:pPr>
            <a:r>
              <a:rPr lang="en-US" dirty="0">
                <a:latin typeface="Tofino Personal Medium" panose="02000000000000000000" pitchFamily="50" charset="0"/>
              </a:rPr>
              <a:t>The inclusion of this information is optional for identification cards issued to students in grades 5 and 6. </a:t>
            </a:r>
            <a:r>
              <a:rPr lang="en-US" dirty="0">
                <a:latin typeface="Edmondsans Regular" panose="02000000000000000000" pitchFamily="50" charset="0"/>
              </a:rPr>
              <a:t> </a:t>
            </a:r>
          </a:p>
          <a:p>
            <a:endParaRPr lang="en-US" dirty="0"/>
          </a:p>
        </p:txBody>
      </p:sp>
      <p:pic>
        <p:nvPicPr>
          <p:cNvPr id="8" name="Picture 7" descr="Picture of hand holding a student ID showing the YLI contact information.">
            <a:extLst>
              <a:ext uri="{FF2B5EF4-FFF2-40B4-BE49-F238E27FC236}">
                <a16:creationId xmlns:a16="http://schemas.microsoft.com/office/drawing/2014/main" id="{C85797B1-1075-B12C-9DDF-6A57DCABCB9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271" y="787246"/>
            <a:ext cx="2340550" cy="2340550"/>
          </a:xfrm>
          <a:prstGeom prst="rect">
            <a:avLst/>
          </a:prstGeom>
        </p:spPr>
      </p:pic>
      <p:pic>
        <p:nvPicPr>
          <p:cNvPr id="10" name="Picture 9" descr="QR Code for https://yourlifeiowa.org/student-id&#10;">
            <a:extLst>
              <a:ext uri="{FF2B5EF4-FFF2-40B4-BE49-F238E27FC236}">
                <a16:creationId xmlns:a16="http://schemas.microsoft.com/office/drawing/2014/main" id="{4C5B3618-1B74-A847-4F3D-F05E7DC07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9912" y="3279711"/>
            <a:ext cx="2415268" cy="2415268"/>
          </a:xfrm>
          <a:prstGeom prst="rect">
            <a:avLst/>
          </a:prstGeom>
        </p:spPr>
      </p:pic>
      <p:sp>
        <p:nvSpPr>
          <p:cNvPr id="9" name="Rectangle 8">
            <a:extLst>
              <a:ext uri="{FF2B5EF4-FFF2-40B4-BE49-F238E27FC236}">
                <a16:creationId xmlns:a16="http://schemas.microsoft.com/office/drawing/2014/main" id="{35EBE742-130B-F1D2-048A-6BA9DD264CF3}"/>
              </a:ext>
            </a:extLst>
          </p:cNvPr>
          <p:cNvSpPr/>
          <p:nvPr/>
        </p:nvSpPr>
        <p:spPr>
          <a:xfrm>
            <a:off x="8027271" y="5741077"/>
            <a:ext cx="2611612" cy="261610"/>
          </a:xfrm>
          <a:prstGeom prst="rect">
            <a:avLst/>
          </a:prstGeom>
        </p:spPr>
        <p:txBody>
          <a:bodyPr wrap="none">
            <a:spAutoFit/>
          </a:bodyPr>
          <a:lstStyle/>
          <a:p>
            <a:r>
              <a:rPr lang="en-US" sz="1100" dirty="0">
                <a:hlinkClick r:id="rId5"/>
              </a:rPr>
              <a:t>https://yourlifeiowa.org/student-id</a:t>
            </a:r>
            <a:endParaRPr lang="en-US" sz="1100" dirty="0"/>
          </a:p>
        </p:txBody>
      </p:sp>
      <p:sp>
        <p:nvSpPr>
          <p:cNvPr id="2" name="Slide Number Placeholder 1">
            <a:extLst>
              <a:ext uri="{FF2B5EF4-FFF2-40B4-BE49-F238E27FC236}">
                <a16:creationId xmlns:a16="http://schemas.microsoft.com/office/drawing/2014/main" id="{5EE885F4-E7AC-CA96-D81A-524A13F55C51}"/>
              </a:ext>
            </a:extLst>
          </p:cNvPr>
          <p:cNvSpPr>
            <a:spLocks noGrp="1"/>
          </p:cNvSpPr>
          <p:nvPr>
            <p:ph type="sldNum" sz="quarter" idx="12"/>
          </p:nvPr>
        </p:nvSpPr>
        <p:spPr/>
        <p:txBody>
          <a:bodyPr/>
          <a:lstStyle/>
          <a:p>
            <a:fld id="{FFA9F4D9-7FFE-014C-806F-7CCB0404A41B}" type="slidenum">
              <a:rPr lang="en-US" smtClean="0"/>
              <a:pPr/>
              <a:t>3</a:t>
            </a:fld>
            <a:endParaRPr lang="en-US" dirty="0"/>
          </a:p>
        </p:txBody>
      </p:sp>
    </p:spTree>
    <p:extLst>
      <p:ext uri="{BB962C8B-B14F-4D97-AF65-F5344CB8AC3E}">
        <p14:creationId xmlns:p14="http://schemas.microsoft.com/office/powerpoint/2010/main" val="56413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DBD3CE-D262-EAE8-0012-A0ECCFC085B9}"/>
              </a:ext>
            </a:extLst>
          </p:cNvPr>
          <p:cNvSpPr>
            <a:spLocks noGrp="1"/>
          </p:cNvSpPr>
          <p:nvPr>
            <p:ph type="title"/>
          </p:nvPr>
        </p:nvSpPr>
        <p:spPr/>
        <p:txBody>
          <a:bodyPr>
            <a:normAutofit fontScale="90000"/>
          </a:bodyPr>
          <a:lstStyle/>
          <a:p>
            <a:r>
              <a:rPr lang="en-US" dirty="0"/>
              <a:t>What is Your Life Iowa?</a:t>
            </a:r>
          </a:p>
        </p:txBody>
      </p:sp>
      <p:sp>
        <p:nvSpPr>
          <p:cNvPr id="7" name="Text Placeholder 6">
            <a:extLst>
              <a:ext uri="{FF2B5EF4-FFF2-40B4-BE49-F238E27FC236}">
                <a16:creationId xmlns:a16="http://schemas.microsoft.com/office/drawing/2014/main" id="{DF74F338-8F5E-3025-8C53-F81CD82AB98D}"/>
              </a:ext>
            </a:extLst>
          </p:cNvPr>
          <p:cNvSpPr>
            <a:spLocks noGrp="1"/>
          </p:cNvSpPr>
          <p:nvPr>
            <p:ph type="body" sz="quarter" idx="15"/>
          </p:nvPr>
        </p:nvSpPr>
        <p:spPr>
          <a:xfrm>
            <a:off x="621224" y="2239852"/>
            <a:ext cx="7022749" cy="3906553"/>
          </a:xfrm>
        </p:spPr>
        <p:txBody>
          <a:bodyPr/>
          <a:lstStyle/>
          <a:p>
            <a:pPr marL="571500" indent="-342900">
              <a:buFont typeface="Wingdings" panose="05000000000000000000" pitchFamily="2" charset="2"/>
              <a:buChar char="§"/>
            </a:pPr>
            <a:r>
              <a:rPr lang="en-US" dirty="0">
                <a:latin typeface="Tofino Personal Medium" panose="02000000000000000000" pitchFamily="50" charset="0"/>
              </a:rPr>
              <a:t>Available 24/7/365.</a:t>
            </a:r>
          </a:p>
          <a:p>
            <a:pPr marL="571500" indent="-342900">
              <a:buFont typeface="Wingdings" panose="05000000000000000000" pitchFamily="2" charset="2"/>
              <a:buChar char="§"/>
            </a:pPr>
            <a:r>
              <a:rPr lang="en-US" dirty="0">
                <a:latin typeface="Tofino Personal Medium" panose="02000000000000000000" pitchFamily="50" charset="0"/>
              </a:rPr>
              <a:t>Information, Resources, Referrals and Help around alcohol, drugs, gambling, mental health, thoughts of suicide and related concerns.</a:t>
            </a:r>
          </a:p>
          <a:p>
            <a:pPr marL="571500" indent="-342900">
              <a:buFont typeface="Wingdings" panose="05000000000000000000" pitchFamily="2" charset="2"/>
              <a:buChar char="§"/>
            </a:pPr>
            <a:r>
              <a:rPr lang="en-US" dirty="0">
                <a:latin typeface="Tofino Personal Medium" panose="02000000000000000000" pitchFamily="50" charset="0"/>
              </a:rPr>
              <a:t>Access to behavioral health system navigation</a:t>
            </a:r>
          </a:p>
          <a:p>
            <a:pPr marL="571500" indent="-342900">
              <a:buFont typeface="Wingdings" panose="05000000000000000000" pitchFamily="2" charset="2"/>
              <a:buChar char="§"/>
            </a:pPr>
            <a:r>
              <a:rPr lang="en-US" dirty="0">
                <a:latin typeface="Tofino Personal Medium" panose="02000000000000000000" pitchFamily="50" charset="0"/>
              </a:rPr>
              <a:t>Website: </a:t>
            </a:r>
            <a:r>
              <a:rPr lang="en-US" dirty="0">
                <a:latin typeface="Tofino Personal Medium" panose="02000000000000000000" pitchFamily="50" charset="0"/>
                <a:hlinkClick r:id="rId3">
                  <a:extLst>
                    <a:ext uri="{A12FA001-AC4F-418D-AE19-62706E023703}">
                      <ahyp:hlinkClr xmlns:ahyp="http://schemas.microsoft.com/office/drawing/2018/hyperlinkcolor" val="tx"/>
                    </a:ext>
                  </a:extLst>
                </a:hlinkClick>
              </a:rPr>
              <a:t>yourlifeiowa.org</a:t>
            </a:r>
            <a:endParaRPr lang="en-US" dirty="0">
              <a:latin typeface="Tofino Personal Medium" panose="02000000000000000000" pitchFamily="50" charset="0"/>
            </a:endParaRPr>
          </a:p>
          <a:p>
            <a:pPr marL="571500" indent="-342900">
              <a:buFont typeface="Wingdings" panose="05000000000000000000" pitchFamily="2" charset="2"/>
              <a:buChar char="§"/>
            </a:pPr>
            <a:r>
              <a:rPr lang="en-US" dirty="0">
                <a:latin typeface="Tofino Personal Medium" panose="02000000000000000000" pitchFamily="50" charset="0"/>
              </a:rPr>
              <a:t>Supportive Text Messaging: </a:t>
            </a:r>
            <a:r>
              <a:rPr lang="en-US" dirty="0" err="1">
                <a:latin typeface="Tofino Personal Medium" panose="02000000000000000000" pitchFamily="50" charset="0"/>
                <a:hlinkClick r:id="rId4">
                  <a:extLst>
                    <a:ext uri="{A12FA001-AC4F-418D-AE19-62706E023703}">
                      <ahyp:hlinkClr xmlns:ahyp="http://schemas.microsoft.com/office/drawing/2018/hyperlinkcolor" val="tx"/>
                    </a:ext>
                  </a:extLst>
                </a:hlinkClick>
              </a:rPr>
              <a:t>yourlifeiowa.support</a:t>
            </a:r>
            <a:endParaRPr lang="en-US" dirty="0">
              <a:latin typeface="Tofino Personal Medium" panose="02000000000000000000" pitchFamily="50" charset="0"/>
            </a:endParaRPr>
          </a:p>
          <a:p>
            <a:pPr marL="571500" indent="-342900">
              <a:buFont typeface="Wingdings" panose="05000000000000000000" pitchFamily="2" charset="2"/>
              <a:buChar char="§"/>
            </a:pPr>
            <a:r>
              <a:rPr lang="en-US" dirty="0">
                <a:latin typeface="Tofino Personal Medium" panose="02000000000000000000" pitchFamily="50" charset="0"/>
              </a:rPr>
              <a:t>Help is offered by experts in the field dedicated to the health of Iowans.</a:t>
            </a:r>
          </a:p>
          <a:p>
            <a:endParaRPr lang="en-US" dirty="0"/>
          </a:p>
        </p:txBody>
      </p:sp>
      <p:pic>
        <p:nvPicPr>
          <p:cNvPr id="8" name="Picture 7" descr="Image.  Contact YLI by calling 855.581.8111, texting 855.895.8398, or chat at yourlifeiowa.org.">
            <a:extLst>
              <a:ext uri="{FF2B5EF4-FFF2-40B4-BE49-F238E27FC236}">
                <a16:creationId xmlns:a16="http://schemas.microsoft.com/office/drawing/2014/main" id="{56EA272C-49A6-A538-EEEB-5F5357DB5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1754" y="2162909"/>
            <a:ext cx="3628858" cy="3410252"/>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A580382B-D95F-F767-42CD-EBA4722EB5A7}"/>
              </a:ext>
            </a:extLst>
          </p:cNvPr>
          <p:cNvSpPr>
            <a:spLocks noGrp="1"/>
          </p:cNvSpPr>
          <p:nvPr>
            <p:ph type="sldNum" sz="quarter" idx="12"/>
          </p:nvPr>
        </p:nvSpPr>
        <p:spPr/>
        <p:txBody>
          <a:bodyPr/>
          <a:lstStyle/>
          <a:p>
            <a:fld id="{FFA9F4D9-7FFE-014C-806F-7CCB0404A41B}" type="slidenum">
              <a:rPr lang="en-US" smtClean="0"/>
              <a:pPr/>
              <a:t>4</a:t>
            </a:fld>
            <a:endParaRPr lang="en-US" dirty="0"/>
          </a:p>
        </p:txBody>
      </p:sp>
    </p:spTree>
    <p:extLst>
      <p:ext uri="{BB962C8B-B14F-4D97-AF65-F5344CB8AC3E}">
        <p14:creationId xmlns:p14="http://schemas.microsoft.com/office/powerpoint/2010/main" val="241837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AA775C4-08ED-47F3-ED79-EEC4C6486069}"/>
              </a:ext>
            </a:extLst>
          </p:cNvPr>
          <p:cNvSpPr>
            <a:spLocks noGrp="1"/>
          </p:cNvSpPr>
          <p:nvPr>
            <p:ph type="title" idx="4294967295"/>
          </p:nvPr>
        </p:nvSpPr>
        <p:spPr>
          <a:xfrm>
            <a:off x="1531938" y="674688"/>
            <a:ext cx="8707437" cy="782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lvl="0">
              <a:lnSpc>
                <a:spcPct val="114000"/>
              </a:lnSpc>
              <a:spcBef>
                <a:spcPts val="1000"/>
              </a:spcBef>
              <a:buClr>
                <a:schemeClr val="accent1"/>
              </a:buClr>
              <a:defRPr/>
            </a:pPr>
            <a:r>
              <a:rPr lang="en-US" sz="2800" b="0" dirty="0">
                <a:solidFill>
                  <a:schemeClr val="accent2"/>
                </a:solidFill>
              </a:rPr>
              <a:t>What to expect when you contact YLI</a:t>
            </a:r>
            <a:endParaRPr kumimoji="0" lang="en-US" sz="2800" b="0" i="0" u="none" strike="noStrike" kern="1200" cap="none" spc="0" normalizeH="0" baseline="0" noProof="0" dirty="0">
              <a:ln>
                <a:noFill/>
              </a:ln>
              <a:solidFill>
                <a:schemeClr val="accent2"/>
              </a:solidFill>
              <a:effectLst/>
              <a:uLnTx/>
              <a:uFillTx/>
              <a:latin typeface="+mj-lt"/>
              <a:ea typeface="+mn-ea"/>
              <a:cs typeface="+mn-cs"/>
            </a:endParaRPr>
          </a:p>
        </p:txBody>
      </p:sp>
      <p:sp>
        <p:nvSpPr>
          <p:cNvPr id="3" name="TextBox 2">
            <a:extLst>
              <a:ext uri="{FF2B5EF4-FFF2-40B4-BE49-F238E27FC236}">
                <a16:creationId xmlns:a16="http://schemas.microsoft.com/office/drawing/2014/main" id="{C8848D4C-F507-13F9-1904-4D322DE0485B}"/>
              </a:ext>
            </a:extLst>
          </p:cNvPr>
          <p:cNvSpPr txBox="1"/>
          <p:nvPr/>
        </p:nvSpPr>
        <p:spPr>
          <a:xfrm>
            <a:off x="3350951" y="5434550"/>
            <a:ext cx="3869435" cy="369332"/>
          </a:xfrm>
          <a:prstGeom prst="rect">
            <a:avLst/>
          </a:prstGeom>
          <a:noFill/>
        </p:spPr>
        <p:txBody>
          <a:bodyPr wrap="square">
            <a:spAutoFit/>
          </a:bodyPr>
          <a:lstStyle/>
          <a:p>
            <a:r>
              <a:rPr lang="en-US" dirty="0">
                <a:solidFill>
                  <a:schemeClr val="bg1"/>
                </a:solidFill>
              </a:rPr>
              <a:t>https://youtu.be/AoklqgaqV_M</a:t>
            </a:r>
          </a:p>
        </p:txBody>
      </p:sp>
      <p:pic>
        <p:nvPicPr>
          <p:cNvPr id="27" name="Picture 26" descr="A person holding a cell phone">
            <a:extLst>
              <a:ext uri="{FF2B5EF4-FFF2-40B4-BE49-F238E27FC236}">
                <a16:creationId xmlns:a16="http://schemas.microsoft.com/office/drawing/2014/main" id="{66DA4321-AFB4-26A9-2868-940FEB81E3B6}"/>
              </a:ext>
            </a:extLst>
          </p:cNvPr>
          <p:cNvPicPr>
            <a:picLocks noChangeAspect="1"/>
          </p:cNvPicPr>
          <p:nvPr/>
        </p:nvPicPr>
        <p:blipFill>
          <a:blip r:embed="rId4"/>
          <a:stretch>
            <a:fillRect/>
          </a:stretch>
        </p:blipFill>
        <p:spPr>
          <a:xfrm>
            <a:off x="8468182" y="1704174"/>
            <a:ext cx="2440610" cy="3668193"/>
          </a:xfrm>
          <a:prstGeom prst="rect">
            <a:avLst/>
          </a:prstGeom>
        </p:spPr>
      </p:pic>
      <p:sp>
        <p:nvSpPr>
          <p:cNvPr id="5" name="Slide Number Placeholder 4">
            <a:extLst>
              <a:ext uri="{FF2B5EF4-FFF2-40B4-BE49-F238E27FC236}">
                <a16:creationId xmlns:a16="http://schemas.microsoft.com/office/drawing/2014/main" id="{EEAFFFE0-84ED-5266-4F1B-DCBD3A38A6B7}"/>
              </a:ext>
            </a:extLst>
          </p:cNvPr>
          <p:cNvSpPr>
            <a:spLocks noGrp="1"/>
          </p:cNvSpPr>
          <p:nvPr>
            <p:ph type="sldNum" sz="quarter" idx="12"/>
          </p:nvPr>
        </p:nvSpPr>
        <p:spPr/>
        <p:txBody>
          <a:bodyPr/>
          <a:lstStyle/>
          <a:p>
            <a:fld id="{FFA9F4D9-7FFE-014C-806F-7CCB0404A41B}" type="slidenum">
              <a:rPr lang="en-US" smtClean="0"/>
              <a:pPr/>
              <a:t>5</a:t>
            </a:fld>
            <a:endParaRPr lang="en-US" dirty="0"/>
          </a:p>
        </p:txBody>
      </p:sp>
      <p:pic>
        <p:nvPicPr>
          <p:cNvPr id="2" name="Online Media 1" title="YLI - What to Expect">
            <a:hlinkClick r:id="" action="ppaction://media"/>
            <a:extLst>
              <a:ext uri="{FF2B5EF4-FFF2-40B4-BE49-F238E27FC236}">
                <a16:creationId xmlns:a16="http://schemas.microsoft.com/office/drawing/2014/main" id="{4BF86062-D6B3-E50D-FE9B-356CA6EDFD51}"/>
              </a:ext>
            </a:extLst>
          </p:cNvPr>
          <p:cNvPicPr>
            <a:picLocks noRot="1" noChangeAspect="1"/>
          </p:cNvPicPr>
          <p:nvPr>
            <a:videoFile r:link="rId1"/>
          </p:nvPr>
        </p:nvPicPr>
        <p:blipFill>
          <a:blip r:embed="rId5"/>
          <a:stretch>
            <a:fillRect/>
          </a:stretch>
        </p:blipFill>
        <p:spPr>
          <a:xfrm>
            <a:off x="1613679" y="1704174"/>
            <a:ext cx="6492362" cy="3668193"/>
          </a:xfrm>
          <a:prstGeom prst="rect">
            <a:avLst/>
          </a:prstGeom>
        </p:spPr>
      </p:pic>
    </p:spTree>
    <p:extLst>
      <p:ext uri="{BB962C8B-B14F-4D97-AF65-F5344CB8AC3E}">
        <p14:creationId xmlns:p14="http://schemas.microsoft.com/office/powerpoint/2010/main" val="37566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0FEA-9BDD-D28D-29DF-2213CA906926}"/>
              </a:ext>
            </a:extLst>
          </p:cNvPr>
          <p:cNvSpPr>
            <a:spLocks noGrp="1"/>
          </p:cNvSpPr>
          <p:nvPr>
            <p:ph type="title"/>
          </p:nvPr>
        </p:nvSpPr>
        <p:spPr/>
        <p:txBody>
          <a:bodyPr>
            <a:normAutofit fontScale="90000"/>
          </a:bodyPr>
          <a:lstStyle/>
          <a:p>
            <a:r>
              <a:rPr lang="en-US" dirty="0"/>
              <a:t>YLI Pillars</a:t>
            </a:r>
          </a:p>
        </p:txBody>
      </p:sp>
      <p:graphicFrame>
        <p:nvGraphicFramePr>
          <p:cNvPr id="9" name="Content Placeholder 5" descr="Pillar 1 | Judgement Free&#10;Pillar 2 | You're Not Alone&#10;Pillar 3 | Guide to Better Health">
            <a:extLst>
              <a:ext uri="{FF2B5EF4-FFF2-40B4-BE49-F238E27FC236}">
                <a16:creationId xmlns:a16="http://schemas.microsoft.com/office/drawing/2014/main" id="{CEF15BBD-E57A-40C4-2965-C269CB56B0EF}"/>
              </a:ext>
            </a:extLst>
          </p:cNvPr>
          <p:cNvGraphicFramePr>
            <a:graphicFrameLocks/>
          </p:cNvGraphicFramePr>
          <p:nvPr>
            <p:extLst>
              <p:ext uri="{D42A27DB-BD31-4B8C-83A1-F6EECF244321}">
                <p14:modId xmlns:p14="http://schemas.microsoft.com/office/powerpoint/2010/main" val="725626275"/>
              </p:ext>
            </p:extLst>
          </p:nvPr>
        </p:nvGraphicFramePr>
        <p:xfrm>
          <a:off x="1016139" y="1895707"/>
          <a:ext cx="10337661" cy="4258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008E347-7CFD-DB7E-AC90-3460708CF9D8}"/>
              </a:ext>
            </a:extLst>
          </p:cNvPr>
          <p:cNvSpPr>
            <a:spLocks noGrp="1"/>
          </p:cNvSpPr>
          <p:nvPr>
            <p:ph type="sldNum" sz="quarter" idx="12"/>
          </p:nvPr>
        </p:nvSpPr>
        <p:spPr/>
        <p:txBody>
          <a:bodyPr/>
          <a:lstStyle/>
          <a:p>
            <a:fld id="{FFA9F4D9-7FFE-014C-806F-7CCB0404A41B}" type="slidenum">
              <a:rPr lang="en-US" smtClean="0"/>
              <a:pPr/>
              <a:t>6</a:t>
            </a:fld>
            <a:endParaRPr lang="en-US" dirty="0"/>
          </a:p>
        </p:txBody>
      </p:sp>
    </p:spTree>
    <p:extLst>
      <p:ext uri="{BB962C8B-B14F-4D97-AF65-F5344CB8AC3E}">
        <p14:creationId xmlns:p14="http://schemas.microsoft.com/office/powerpoint/2010/main" val="295033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E2653-C257-EB50-D53F-7154C854DC1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A6860F-A739-E1A2-2FFB-C9EE8F5AB3AE}"/>
              </a:ext>
            </a:extLst>
          </p:cNvPr>
          <p:cNvSpPr>
            <a:spLocks noGrp="1"/>
          </p:cNvSpPr>
          <p:nvPr>
            <p:ph type="title"/>
          </p:nvPr>
        </p:nvSpPr>
        <p:spPr/>
        <p:txBody>
          <a:bodyPr>
            <a:normAutofit fontScale="90000"/>
          </a:bodyPr>
          <a:lstStyle/>
          <a:p>
            <a:r>
              <a:rPr lang="en-US" dirty="0"/>
              <a:t>YLI Contacts</a:t>
            </a:r>
          </a:p>
        </p:txBody>
      </p:sp>
      <p:sp>
        <p:nvSpPr>
          <p:cNvPr id="3" name="Text Placeholder 2">
            <a:extLst>
              <a:ext uri="{FF2B5EF4-FFF2-40B4-BE49-F238E27FC236}">
                <a16:creationId xmlns:a16="http://schemas.microsoft.com/office/drawing/2014/main" id="{AEFB908C-6E1A-CC88-AC9C-5DE1C77A5B39}"/>
              </a:ext>
            </a:extLst>
          </p:cNvPr>
          <p:cNvSpPr>
            <a:spLocks noGrp="1"/>
          </p:cNvSpPr>
          <p:nvPr>
            <p:ph type="body" sz="quarter" idx="13"/>
          </p:nvPr>
        </p:nvSpPr>
        <p:spPr/>
        <p:txBody>
          <a:bodyPr>
            <a:normAutofit fontScale="77500" lnSpcReduction="20000"/>
          </a:bodyPr>
          <a:lstStyle/>
          <a:p>
            <a:r>
              <a:rPr lang="en-US" dirty="0"/>
              <a:t>SFY 2025 | 17 and Younger</a:t>
            </a:r>
          </a:p>
        </p:txBody>
      </p:sp>
      <p:sp>
        <p:nvSpPr>
          <p:cNvPr id="4" name="Text Placeholder 3">
            <a:extLst>
              <a:ext uri="{FF2B5EF4-FFF2-40B4-BE49-F238E27FC236}">
                <a16:creationId xmlns:a16="http://schemas.microsoft.com/office/drawing/2014/main" id="{6C12C649-9423-0D9E-2E69-48FAEB304D6D}"/>
              </a:ext>
            </a:extLst>
          </p:cNvPr>
          <p:cNvSpPr>
            <a:spLocks noGrp="1"/>
          </p:cNvSpPr>
          <p:nvPr>
            <p:ph type="body" sz="quarter" idx="15"/>
          </p:nvPr>
        </p:nvSpPr>
        <p:spPr>
          <a:xfrm>
            <a:off x="621224" y="2239852"/>
            <a:ext cx="4236526" cy="3906553"/>
          </a:xfrm>
        </p:spPr>
        <p:txBody>
          <a:bodyPr/>
          <a:lstStyle/>
          <a:p>
            <a:r>
              <a:rPr lang="en-US" sz="2400" b="1" dirty="0">
                <a:solidFill>
                  <a:schemeClr val="accent1"/>
                </a:solidFill>
              </a:rPr>
              <a:t>1,256 Total Contacts</a:t>
            </a:r>
          </a:p>
          <a:p>
            <a:pPr marL="514350" indent="-285750">
              <a:buFont typeface="Arial" panose="020B0604020202020204" pitchFamily="34" charset="0"/>
              <a:buChar char="•"/>
            </a:pPr>
            <a:r>
              <a:rPr lang="en-US" dirty="0"/>
              <a:t>64% | Mental Health</a:t>
            </a:r>
          </a:p>
          <a:p>
            <a:pPr marL="514350" indent="-285750">
              <a:buFont typeface="Arial" panose="020B0604020202020204" pitchFamily="34" charset="0"/>
              <a:buChar char="•"/>
            </a:pPr>
            <a:r>
              <a:rPr lang="en-US" dirty="0"/>
              <a:t>56% | Social Determinants of Health</a:t>
            </a:r>
          </a:p>
          <a:p>
            <a:pPr marL="514350" indent="-285750">
              <a:buFont typeface="Arial" panose="020B0604020202020204" pitchFamily="34" charset="0"/>
              <a:buChar char="•"/>
            </a:pPr>
            <a:r>
              <a:rPr lang="en-US" dirty="0"/>
              <a:t>53% | Suicide Concern</a:t>
            </a:r>
          </a:p>
          <a:p>
            <a:pPr marL="514350" indent="-285750">
              <a:buFont typeface="Arial" panose="020B0604020202020204" pitchFamily="34" charset="0"/>
              <a:buChar char="•"/>
            </a:pPr>
            <a:r>
              <a:rPr lang="en-US" dirty="0"/>
              <a:t>4% | Substance Concern</a:t>
            </a:r>
          </a:p>
          <a:p>
            <a:pPr marL="514350" indent="-285750">
              <a:buFont typeface="Arial" panose="020B0604020202020204" pitchFamily="34" charset="0"/>
              <a:buChar char="•"/>
            </a:pPr>
            <a:r>
              <a:rPr lang="en-US" dirty="0"/>
              <a:t>Less than 1% | Gambling</a:t>
            </a:r>
          </a:p>
          <a:p>
            <a:pPr marL="514350" indent="-285750">
              <a:buFont typeface="Arial" panose="020B0604020202020204" pitchFamily="34" charset="0"/>
              <a:buChar char="•"/>
            </a:pPr>
            <a:r>
              <a:rPr lang="en-US" dirty="0"/>
              <a:t>Greater than 85% | More than 1 concern</a:t>
            </a:r>
          </a:p>
          <a:p>
            <a:endParaRPr lang="en-US" b="1" dirty="0">
              <a:solidFill>
                <a:schemeClr val="accent1"/>
              </a:solidFill>
            </a:endParaRPr>
          </a:p>
        </p:txBody>
      </p:sp>
      <p:pic>
        <p:nvPicPr>
          <p:cNvPr id="10" name="Picture 9" descr="Donut chart showing YLI Topic Counts.  Gambling 1,230; Substance use 5,687; Suicide 9,981; Adult Mental health 16,697; Youth Mental Health 2,361 and social determinants of health 17,567.">
            <a:extLst>
              <a:ext uri="{FF2B5EF4-FFF2-40B4-BE49-F238E27FC236}">
                <a16:creationId xmlns:a16="http://schemas.microsoft.com/office/drawing/2014/main" id="{3A947ECA-5EC6-0DE7-EB8B-B3591101CB10}"/>
              </a:ext>
            </a:extLst>
          </p:cNvPr>
          <p:cNvPicPr>
            <a:picLocks noChangeAspect="1"/>
          </p:cNvPicPr>
          <p:nvPr/>
        </p:nvPicPr>
        <p:blipFill>
          <a:blip r:embed="rId3"/>
          <a:stretch>
            <a:fillRect/>
          </a:stretch>
        </p:blipFill>
        <p:spPr>
          <a:xfrm>
            <a:off x="5981281" y="2108123"/>
            <a:ext cx="5389331" cy="3816427"/>
          </a:xfrm>
          <a:prstGeom prst="rect">
            <a:avLst/>
          </a:prstGeom>
        </p:spPr>
      </p:pic>
      <p:sp>
        <p:nvSpPr>
          <p:cNvPr id="2" name="Slide Number Placeholder 1">
            <a:extLst>
              <a:ext uri="{FF2B5EF4-FFF2-40B4-BE49-F238E27FC236}">
                <a16:creationId xmlns:a16="http://schemas.microsoft.com/office/drawing/2014/main" id="{E7A3FB18-5FFB-4368-4659-5DBF358CCF52}"/>
              </a:ext>
            </a:extLst>
          </p:cNvPr>
          <p:cNvSpPr>
            <a:spLocks noGrp="1"/>
          </p:cNvSpPr>
          <p:nvPr>
            <p:ph type="sldNum" sz="quarter" idx="12"/>
          </p:nvPr>
        </p:nvSpPr>
        <p:spPr/>
        <p:txBody>
          <a:bodyPr/>
          <a:lstStyle/>
          <a:p>
            <a:fld id="{FFA9F4D9-7FFE-014C-806F-7CCB0404A41B}" type="slidenum">
              <a:rPr lang="en-US" smtClean="0"/>
              <a:pPr/>
              <a:t>7</a:t>
            </a:fld>
            <a:endParaRPr lang="en-US" dirty="0"/>
          </a:p>
        </p:txBody>
      </p:sp>
    </p:spTree>
    <p:extLst>
      <p:ext uri="{BB962C8B-B14F-4D97-AF65-F5344CB8AC3E}">
        <p14:creationId xmlns:p14="http://schemas.microsoft.com/office/powerpoint/2010/main" val="328465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6A300-8686-3EB2-B420-E5CF09E00608}"/>
              </a:ext>
            </a:extLst>
          </p:cNvPr>
          <p:cNvSpPr>
            <a:spLocks noGrp="1"/>
          </p:cNvSpPr>
          <p:nvPr>
            <p:ph type="title"/>
          </p:nvPr>
        </p:nvSpPr>
        <p:spPr/>
        <p:txBody>
          <a:bodyPr>
            <a:normAutofit fontScale="90000"/>
          </a:bodyPr>
          <a:lstStyle/>
          <a:p>
            <a:r>
              <a:rPr lang="en-US" dirty="0"/>
              <a:t>What is System Navigation?</a:t>
            </a:r>
          </a:p>
        </p:txBody>
      </p:sp>
      <p:sp>
        <p:nvSpPr>
          <p:cNvPr id="5" name="Text Placeholder 4">
            <a:extLst>
              <a:ext uri="{FF2B5EF4-FFF2-40B4-BE49-F238E27FC236}">
                <a16:creationId xmlns:a16="http://schemas.microsoft.com/office/drawing/2014/main" id="{C4EBE76C-D9C8-5EE5-DF9B-29F5FF8C0379}"/>
              </a:ext>
            </a:extLst>
          </p:cNvPr>
          <p:cNvSpPr>
            <a:spLocks noGrp="1"/>
          </p:cNvSpPr>
          <p:nvPr>
            <p:ph type="body" sz="quarter" idx="15"/>
          </p:nvPr>
        </p:nvSpPr>
        <p:spPr>
          <a:xfrm>
            <a:off x="621224" y="1902942"/>
            <a:ext cx="10732576" cy="4243464"/>
          </a:xfrm>
        </p:spPr>
        <p:txBody>
          <a:bodyPr>
            <a:normAutofit/>
          </a:bodyPr>
          <a:lstStyle/>
          <a:p>
            <a:r>
              <a:rPr lang="en-US" dirty="0"/>
              <a:t>Having concerns about gambling, mental health, substance use, or tobacco use? </a:t>
            </a:r>
          </a:p>
          <a:p>
            <a:r>
              <a:rPr lang="en-US" dirty="0"/>
              <a:t>Whether it's you or someone you love, it can be hard to know where to turn for help.</a:t>
            </a:r>
          </a:p>
          <a:p>
            <a:r>
              <a:rPr lang="en-US" b="1" dirty="0"/>
              <a:t>That’s where Your Life Iowa comes in.</a:t>
            </a:r>
            <a:br>
              <a:rPr lang="en-US" dirty="0"/>
            </a:br>
            <a:r>
              <a:rPr lang="en-US" dirty="0"/>
              <a:t>Talk to a </a:t>
            </a:r>
            <a:r>
              <a:rPr lang="en-US" i="1" dirty="0"/>
              <a:t>Behavioral Health System Navigator</a:t>
            </a:r>
            <a:r>
              <a:rPr lang="en-US" dirty="0"/>
              <a:t>—for </a:t>
            </a:r>
            <a:r>
              <a:rPr lang="en-US" b="1" dirty="0"/>
              <a:t>free</a:t>
            </a:r>
            <a:r>
              <a:rPr lang="en-US" dirty="0"/>
              <a:t>.</a:t>
            </a:r>
          </a:p>
          <a:p>
            <a:r>
              <a:rPr lang="en-US" dirty="0"/>
              <a:t>System Navigators are professionals trained and have a passion to:</a:t>
            </a:r>
          </a:p>
          <a:p>
            <a:pPr marL="514350" lvl="0" indent="-285750">
              <a:buFont typeface="Arial" panose="020B0604020202020204" pitchFamily="34" charset="0"/>
              <a:buChar char="•"/>
            </a:pPr>
            <a:r>
              <a:rPr lang="en-US" dirty="0"/>
              <a:t>Listen and learn about your needs</a:t>
            </a:r>
          </a:p>
          <a:p>
            <a:pPr marL="514350" lvl="0" indent="-285750">
              <a:buFont typeface="Arial" panose="020B0604020202020204" pitchFamily="34" charset="0"/>
              <a:buChar char="•"/>
            </a:pPr>
            <a:r>
              <a:rPr lang="en-US" dirty="0"/>
              <a:t>Connect you to the right care and support near you</a:t>
            </a:r>
          </a:p>
          <a:p>
            <a:pPr marL="514350" lvl="0" indent="-285750">
              <a:buFont typeface="Arial" panose="020B0604020202020204" pitchFamily="34" charset="0"/>
              <a:buChar char="•"/>
            </a:pPr>
            <a:r>
              <a:rPr lang="en-US" dirty="0"/>
              <a:t>Help you find services to assist with basic needs, housing, employment, financial issues</a:t>
            </a:r>
          </a:p>
          <a:p>
            <a:r>
              <a:rPr lang="en-US" dirty="0"/>
              <a:t> </a:t>
            </a:r>
          </a:p>
          <a:p>
            <a:r>
              <a:rPr lang="en-US" b="1" dirty="0"/>
              <a:t>System Navigators do not provide treatment—but they help you find someone who does.</a:t>
            </a:r>
            <a:endParaRPr lang="en-US" dirty="0"/>
          </a:p>
          <a:p>
            <a:endParaRPr lang="en-US" dirty="0"/>
          </a:p>
        </p:txBody>
      </p:sp>
      <p:pic>
        <p:nvPicPr>
          <p:cNvPr id="1028" name="Picture 4" descr="image of a compass">
            <a:extLst>
              <a:ext uri="{FF2B5EF4-FFF2-40B4-BE49-F238E27FC236}">
                <a16:creationId xmlns:a16="http://schemas.microsoft.com/office/drawing/2014/main" id="{AB968B1C-73AB-D547-F226-D5421F1E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649" y="2710766"/>
            <a:ext cx="1987257" cy="193441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0F40591-2971-D64D-61AA-86DBBF340F34}"/>
              </a:ext>
            </a:extLst>
          </p:cNvPr>
          <p:cNvSpPr>
            <a:spLocks noGrp="1"/>
          </p:cNvSpPr>
          <p:nvPr>
            <p:ph type="sldNum" sz="quarter" idx="12"/>
          </p:nvPr>
        </p:nvSpPr>
        <p:spPr/>
        <p:txBody>
          <a:bodyPr/>
          <a:lstStyle/>
          <a:p>
            <a:fld id="{FFA9F4D9-7FFE-014C-806F-7CCB0404A41B}" type="slidenum">
              <a:rPr lang="en-US" smtClean="0"/>
              <a:pPr/>
              <a:t>8</a:t>
            </a:fld>
            <a:endParaRPr lang="en-US" dirty="0"/>
          </a:p>
        </p:txBody>
      </p:sp>
    </p:spTree>
    <p:extLst>
      <p:ext uri="{BB962C8B-B14F-4D97-AF65-F5344CB8AC3E}">
        <p14:creationId xmlns:p14="http://schemas.microsoft.com/office/powerpoint/2010/main" val="258186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5BDD-F970-3170-E1A6-C859CC2C0B21}"/>
              </a:ext>
            </a:extLst>
          </p:cNvPr>
          <p:cNvSpPr>
            <a:spLocks noGrp="1"/>
          </p:cNvSpPr>
          <p:nvPr>
            <p:ph type="title"/>
          </p:nvPr>
        </p:nvSpPr>
        <p:spPr/>
        <p:txBody>
          <a:bodyPr>
            <a:noAutofit/>
          </a:bodyPr>
          <a:lstStyle/>
          <a:p>
            <a:r>
              <a:rPr lang="en-US" sz="3600" dirty="0">
                <a:latin typeface="+mj-lt"/>
              </a:rPr>
              <a:t>Behavioral Health System Navigation</a:t>
            </a:r>
          </a:p>
        </p:txBody>
      </p:sp>
      <p:sp>
        <p:nvSpPr>
          <p:cNvPr id="8" name="Freeform: Shape 7">
            <a:extLst>
              <a:ext uri="{FF2B5EF4-FFF2-40B4-BE49-F238E27FC236}">
                <a16:creationId xmlns:a16="http://schemas.microsoft.com/office/drawing/2014/main" id="{A45D5EC7-25A1-A535-F929-A9F54CB7AA6A}"/>
              </a:ext>
            </a:extLst>
          </p:cNvPr>
          <p:cNvSpPr/>
          <p:nvPr/>
        </p:nvSpPr>
        <p:spPr>
          <a:xfrm>
            <a:off x="6536919" y="3618355"/>
            <a:ext cx="3387666" cy="1910281"/>
          </a:xfrm>
          <a:custGeom>
            <a:avLst/>
            <a:gdLst>
              <a:gd name="connsiteX0" fmla="*/ 0 w 3160358"/>
              <a:gd name="connsiteY0" fmla="*/ 0 h 2502630"/>
              <a:gd name="connsiteX1" fmla="*/ 3160358 w 3160358"/>
              <a:gd name="connsiteY1" fmla="*/ 0 h 2502630"/>
              <a:gd name="connsiteX2" fmla="*/ 3160358 w 3160358"/>
              <a:gd name="connsiteY2" fmla="*/ 2502630 h 2502630"/>
              <a:gd name="connsiteX3" fmla="*/ 0 w 3160358"/>
              <a:gd name="connsiteY3" fmla="*/ 2502630 h 2502630"/>
              <a:gd name="connsiteX4" fmla="*/ 0 w 3160358"/>
              <a:gd name="connsiteY4" fmla="*/ 0 h 250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0358" h="2502630">
                <a:moveTo>
                  <a:pt x="0" y="0"/>
                </a:moveTo>
                <a:lnTo>
                  <a:pt x="3160358" y="0"/>
                </a:lnTo>
                <a:lnTo>
                  <a:pt x="3160358" y="2502630"/>
                </a:lnTo>
                <a:lnTo>
                  <a:pt x="0" y="25026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5256" tIns="29528" rIns="165354" bIns="29528" numCol="1" spcCol="1270" anchor="t" anchorCtr="0">
            <a:noAutofit/>
          </a:bodyPr>
          <a:lstStyle/>
          <a:p>
            <a:pPr marL="0" lvl="1" defTabSz="800100">
              <a:lnSpc>
                <a:spcPct val="90000"/>
              </a:lnSpc>
              <a:spcBef>
                <a:spcPct val="0"/>
              </a:spcBef>
              <a:spcAft>
                <a:spcPct val="20000"/>
              </a:spcAft>
              <a:defRPr/>
            </a:pPr>
            <a:r>
              <a:rPr lang="en-US" sz="2000" dirty="0">
                <a:solidFill>
                  <a:prstClr val="black">
                    <a:hueOff val="0"/>
                    <a:satOff val="0"/>
                    <a:lumOff val="0"/>
                    <a:alphaOff val="0"/>
                  </a:prstClr>
                </a:solidFill>
                <a:latin typeface="+mj-lt"/>
              </a:rPr>
              <a:t>Call: </a:t>
            </a:r>
            <a:r>
              <a:rPr lang="en-US" sz="2000" dirty="0">
                <a:solidFill>
                  <a:prstClr val="black">
                    <a:hueOff val="0"/>
                    <a:satOff val="0"/>
                    <a:lumOff val="0"/>
                    <a:alphaOff val="0"/>
                  </a:prstClr>
                </a:solidFill>
                <a:latin typeface="+mj-lt"/>
                <a:ea typeface="Calibri"/>
                <a:cs typeface="Calibri"/>
              </a:rPr>
              <a:t>855-581-8111</a:t>
            </a:r>
          </a:p>
          <a:p>
            <a:pPr marL="0" lvl="1" defTabSz="800100">
              <a:lnSpc>
                <a:spcPct val="90000"/>
              </a:lnSpc>
              <a:spcBef>
                <a:spcPct val="0"/>
              </a:spcBef>
              <a:spcAft>
                <a:spcPct val="20000"/>
              </a:spcAft>
              <a:defRPr/>
            </a:pPr>
            <a:endParaRPr lang="en-US" sz="2000" dirty="0">
              <a:solidFill>
                <a:prstClr val="black">
                  <a:hueOff val="0"/>
                  <a:satOff val="0"/>
                  <a:lumOff val="0"/>
                  <a:alphaOff val="0"/>
                </a:prstClr>
              </a:solidFill>
              <a:latin typeface="+mj-lt"/>
            </a:endParaRPr>
          </a:p>
          <a:p>
            <a:pPr marL="0" lvl="1" defTabSz="800100">
              <a:lnSpc>
                <a:spcPct val="90000"/>
              </a:lnSpc>
              <a:spcBef>
                <a:spcPct val="0"/>
              </a:spcBef>
              <a:spcAft>
                <a:spcPct val="20000"/>
              </a:spcAft>
              <a:defRPr/>
            </a:pPr>
            <a:r>
              <a:rPr lang="en-US" sz="2000" dirty="0">
                <a:solidFill>
                  <a:prstClr val="black">
                    <a:hueOff val="0"/>
                    <a:satOff val="0"/>
                    <a:lumOff val="0"/>
                    <a:alphaOff val="0"/>
                  </a:prstClr>
                </a:solidFill>
                <a:latin typeface="+mj-lt"/>
              </a:rPr>
              <a:t>Text: 855-895-8398</a:t>
            </a:r>
          </a:p>
          <a:p>
            <a:pPr marL="0" lvl="1" defTabSz="800100">
              <a:lnSpc>
                <a:spcPct val="90000"/>
              </a:lnSpc>
              <a:spcBef>
                <a:spcPct val="0"/>
              </a:spcBef>
              <a:spcAft>
                <a:spcPct val="20000"/>
              </a:spcAft>
              <a:defRPr/>
            </a:pPr>
            <a:endParaRPr lang="en-US" sz="2000" dirty="0">
              <a:solidFill>
                <a:prstClr val="black">
                  <a:hueOff val="0"/>
                  <a:satOff val="0"/>
                  <a:lumOff val="0"/>
                  <a:alphaOff val="0"/>
                </a:prstClr>
              </a:solidFill>
              <a:latin typeface="+mj-lt"/>
            </a:endParaRPr>
          </a:p>
          <a:p>
            <a:pPr marL="0" lvl="1" defTabSz="800100">
              <a:lnSpc>
                <a:spcPct val="90000"/>
              </a:lnSpc>
              <a:spcBef>
                <a:spcPct val="0"/>
              </a:spcBef>
              <a:spcAft>
                <a:spcPct val="20000"/>
              </a:spcAft>
              <a:defRPr/>
            </a:pPr>
            <a:r>
              <a:rPr lang="en-US" sz="2000" dirty="0">
                <a:solidFill>
                  <a:prstClr val="black">
                    <a:hueOff val="0"/>
                    <a:satOff val="0"/>
                    <a:lumOff val="0"/>
                    <a:alphaOff val="0"/>
                  </a:prstClr>
                </a:solidFill>
                <a:latin typeface="+mj-lt"/>
              </a:rPr>
              <a:t>Chat: yourlifeiowa.org </a:t>
            </a:r>
          </a:p>
        </p:txBody>
      </p:sp>
      <p:sp>
        <p:nvSpPr>
          <p:cNvPr id="13" name="Rectangle 12">
            <a:extLst>
              <a:ext uri="{FF2B5EF4-FFF2-40B4-BE49-F238E27FC236}">
                <a16:creationId xmlns:a16="http://schemas.microsoft.com/office/drawing/2014/main" id="{B907A4D8-8F14-00A0-B14B-E3AA5550C299}"/>
              </a:ext>
            </a:extLst>
          </p:cNvPr>
          <p:cNvSpPr/>
          <p:nvPr/>
        </p:nvSpPr>
        <p:spPr>
          <a:xfrm>
            <a:off x="2445107" y="1918010"/>
            <a:ext cx="7106463" cy="9438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US" sz="2400" b="1" dirty="0">
                <a:solidFill>
                  <a:prstClr val="white"/>
                </a:solidFill>
                <a:latin typeface="+mj-lt"/>
              </a:rPr>
              <a:t>Brightly Lit Front Door</a:t>
            </a:r>
          </a:p>
          <a:p>
            <a:pPr algn="ctr" defTabSz="457200">
              <a:defRPr/>
            </a:pPr>
            <a:r>
              <a:rPr lang="en-US" sz="2400" b="1" dirty="0">
                <a:solidFill>
                  <a:prstClr val="white"/>
                </a:solidFill>
                <a:latin typeface="+mj-lt"/>
              </a:rPr>
              <a:t>For Students, Parents, and Caregivers</a:t>
            </a:r>
          </a:p>
        </p:txBody>
      </p:sp>
      <p:pic>
        <p:nvPicPr>
          <p:cNvPr id="20" name="Graphic 19" descr="Chat bubble outline">
            <a:extLst>
              <a:ext uri="{FF2B5EF4-FFF2-40B4-BE49-F238E27FC236}">
                <a16:creationId xmlns:a16="http://schemas.microsoft.com/office/drawing/2014/main" id="{7C594655-34E6-7F6A-822D-A84E3DAD1D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52331" y="4185708"/>
            <a:ext cx="554864" cy="554864"/>
          </a:xfrm>
          <a:prstGeom prst="rect">
            <a:avLst/>
          </a:prstGeom>
        </p:spPr>
      </p:pic>
      <p:pic>
        <p:nvPicPr>
          <p:cNvPr id="22" name="Graphic 21" descr="Speaker phone outline">
            <a:extLst>
              <a:ext uri="{FF2B5EF4-FFF2-40B4-BE49-F238E27FC236}">
                <a16:creationId xmlns:a16="http://schemas.microsoft.com/office/drawing/2014/main" id="{BFDBCEB6-F1DC-B50C-5A77-D0909D9F59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2331" y="3506218"/>
            <a:ext cx="567354" cy="567354"/>
          </a:xfrm>
          <a:prstGeom prst="rect">
            <a:avLst/>
          </a:prstGeom>
        </p:spPr>
      </p:pic>
      <p:pic>
        <p:nvPicPr>
          <p:cNvPr id="24" name="Graphic 23" descr="Chat outline">
            <a:extLst>
              <a:ext uri="{FF2B5EF4-FFF2-40B4-BE49-F238E27FC236}">
                <a16:creationId xmlns:a16="http://schemas.microsoft.com/office/drawing/2014/main" id="{7FC2222C-8584-94BB-0EC5-76DA5B38F5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08222" y="4761356"/>
            <a:ext cx="643085" cy="643085"/>
          </a:xfrm>
          <a:prstGeom prst="rect">
            <a:avLst/>
          </a:prstGeom>
        </p:spPr>
      </p:pic>
      <p:pic>
        <p:nvPicPr>
          <p:cNvPr id="10" name="Picture 9" descr="A black rectangle with a black background&#10;&#10;AI-generated content may be incorrect.">
            <a:extLst>
              <a:ext uri="{FF2B5EF4-FFF2-40B4-BE49-F238E27FC236}">
                <a16:creationId xmlns:a16="http://schemas.microsoft.com/office/drawing/2014/main" id="{FA65A4E0-38E1-EF01-CBF6-4CB738991DA1}"/>
              </a:ext>
            </a:extLst>
          </p:cNvPr>
          <p:cNvPicPr>
            <a:picLocks noChangeAspect="1"/>
          </p:cNvPicPr>
          <p:nvPr/>
        </p:nvPicPr>
        <p:blipFill>
          <a:blip r:embed="rId9"/>
          <a:stretch>
            <a:fillRect/>
          </a:stretch>
        </p:blipFill>
        <p:spPr>
          <a:xfrm>
            <a:off x="3080278" y="3429000"/>
            <a:ext cx="2025088" cy="2160094"/>
          </a:xfrm>
          <a:prstGeom prst="rect">
            <a:avLst/>
          </a:prstGeom>
        </p:spPr>
      </p:pic>
      <p:sp>
        <p:nvSpPr>
          <p:cNvPr id="3" name="Slide Number Placeholder 2">
            <a:extLst>
              <a:ext uri="{FF2B5EF4-FFF2-40B4-BE49-F238E27FC236}">
                <a16:creationId xmlns:a16="http://schemas.microsoft.com/office/drawing/2014/main" id="{FDDB5F33-42FA-F0D7-222C-D2B72AAEA8A9}"/>
              </a:ext>
            </a:extLst>
          </p:cNvPr>
          <p:cNvSpPr>
            <a:spLocks noGrp="1"/>
          </p:cNvSpPr>
          <p:nvPr>
            <p:ph type="sldNum" sz="quarter" idx="12"/>
          </p:nvPr>
        </p:nvSpPr>
        <p:spPr/>
        <p:txBody>
          <a:bodyPr/>
          <a:lstStyle/>
          <a:p>
            <a:fld id="{FFA9F4D9-7FFE-014C-806F-7CCB0404A41B}" type="slidenum">
              <a:rPr lang="en-US" smtClean="0"/>
              <a:pPr/>
              <a:t>9</a:t>
            </a:fld>
            <a:endParaRPr lang="en-US" dirty="0"/>
          </a:p>
        </p:txBody>
      </p:sp>
    </p:spTree>
    <p:extLst>
      <p:ext uri="{BB962C8B-B14F-4D97-AF65-F5344CB8AC3E}">
        <p14:creationId xmlns:p14="http://schemas.microsoft.com/office/powerpoint/2010/main" val="137805800"/>
      </p:ext>
    </p:extLst>
  </p:cSld>
  <p:clrMapOvr>
    <a:masterClrMapping/>
  </p:clrMapOvr>
</p:sld>
</file>

<file path=ppt/theme/theme1.xml><?xml version="1.0" encoding="utf-8"?>
<a:theme xmlns:a="http://schemas.openxmlformats.org/drawingml/2006/main" name="Office Theme">
  <a:themeElements>
    <a:clrScheme name="YLI Theme">
      <a:dk1>
        <a:srgbClr val="577570"/>
      </a:dk1>
      <a:lt1>
        <a:srgbClr val="F4F2EB"/>
      </a:lt1>
      <a:dk2>
        <a:srgbClr val="6B5159"/>
      </a:dk2>
      <a:lt2>
        <a:srgbClr val="DAE3E1"/>
      </a:lt2>
      <a:accent1>
        <a:srgbClr val="D46340"/>
      </a:accent1>
      <a:accent2>
        <a:srgbClr val="E8D9A8"/>
      </a:accent2>
      <a:accent3>
        <a:srgbClr val="6894A7"/>
      </a:accent3>
      <a:accent4>
        <a:srgbClr val="A3D7E6"/>
      </a:accent4>
      <a:accent5>
        <a:srgbClr val="000000"/>
      </a:accent5>
      <a:accent6>
        <a:srgbClr val="FFFFFF"/>
      </a:accent6>
      <a:hlink>
        <a:srgbClr val="0563C1"/>
      </a:hlink>
      <a:folHlink>
        <a:srgbClr val="954F72"/>
      </a:folHlink>
    </a:clrScheme>
    <a:fontScheme name="YLI Fonts">
      <a:majorFont>
        <a:latin typeface="Tofino Person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2EB03F-5F6A-F24F-98E0-5C84A68EC08D}" vid="{5FFBAA3B-D01F-644C-AA98-D91C63958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E9505268843848AAF0FB0A05381EB0" ma:contentTypeVersion="13" ma:contentTypeDescription="Create a new document." ma:contentTypeScope="" ma:versionID="074b45aac3b68c67b699f2f4aeb548ef">
  <xsd:schema xmlns:xsd="http://www.w3.org/2001/XMLSchema" xmlns:xs="http://www.w3.org/2001/XMLSchema" xmlns:p="http://schemas.microsoft.com/office/2006/metadata/properties" xmlns:ns2="d7ce226a-c87a-4cae-b3b6-8937f7e5ebfc" xmlns:ns3="093587a5-cd57-4c7a-8873-3997f9fb3c16" targetNamespace="http://schemas.microsoft.com/office/2006/metadata/properties" ma:root="true" ma:fieldsID="34f1ea34a2106b0a39285ef03b607b86" ns2:_="" ns3:_="">
    <xsd:import namespace="d7ce226a-c87a-4cae-b3b6-8937f7e5ebfc"/>
    <xsd:import namespace="093587a5-cd57-4c7a-8873-3997f9fb3c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e226a-c87a-4cae-b3b6-8937f7e5e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3587a5-cd57-4c7a-8873-3997f9fb3c1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41858d4-9878-4735-ab01-e0da9689c37b}" ma:internalName="TaxCatchAll" ma:showField="CatchAllData" ma:web="093587a5-cd57-4c7a-8873-3997f9fb3c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ce226a-c87a-4cae-b3b6-8937f7e5ebfc">
      <Terms xmlns="http://schemas.microsoft.com/office/infopath/2007/PartnerControls"/>
    </lcf76f155ced4ddcb4097134ff3c332f>
    <TaxCatchAll xmlns="093587a5-cd57-4c7a-8873-3997f9fb3c16" xsi:nil="true"/>
  </documentManagement>
</p:properties>
</file>

<file path=customXml/itemProps1.xml><?xml version="1.0" encoding="utf-8"?>
<ds:datastoreItem xmlns:ds="http://schemas.openxmlformats.org/officeDocument/2006/customXml" ds:itemID="{5EA68A4B-8850-4650-90A8-4E959F564B2F}">
  <ds:schemaRefs>
    <ds:schemaRef ds:uri="http://schemas.microsoft.com/sharepoint/v3/contenttype/forms"/>
  </ds:schemaRefs>
</ds:datastoreItem>
</file>

<file path=customXml/itemProps2.xml><?xml version="1.0" encoding="utf-8"?>
<ds:datastoreItem xmlns:ds="http://schemas.openxmlformats.org/officeDocument/2006/customXml" ds:itemID="{98AB36C3-D2E9-440C-A987-DADDFEB83E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e226a-c87a-4cae-b3b6-8937f7e5ebfc"/>
    <ds:schemaRef ds:uri="093587a5-cd57-4c7a-8873-3997f9fb3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2D6DBB-4A47-45BF-8DF7-0E07E1FAE322}">
  <ds:schemaRefs>
    <ds:schemaRef ds:uri="http://schemas.microsoft.com/office/2006/metadata/properties"/>
    <ds:schemaRef ds:uri="http://schemas.microsoft.com/office/infopath/2007/PartnerControls"/>
    <ds:schemaRef ds:uri="d7ce226a-c87a-4cae-b3b6-8937f7e5ebfc"/>
    <ds:schemaRef ds:uri="093587a5-cd57-4c7a-8873-3997f9fb3c16"/>
  </ds:schemaRefs>
</ds:datastoreItem>
</file>

<file path=docProps/app.xml><?xml version="1.0" encoding="utf-8"?>
<Properties xmlns="http://schemas.openxmlformats.org/officeDocument/2006/extended-properties" xmlns:vt="http://schemas.openxmlformats.org/officeDocument/2006/docPropsVTypes">
  <TotalTime>164</TotalTime>
  <Words>4936</Words>
  <Application>Microsoft Office PowerPoint</Application>
  <PresentationFormat>Widescreen</PresentationFormat>
  <Paragraphs>350</Paragraphs>
  <Slides>27</Slides>
  <Notes>24</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Aptos</vt:lpstr>
      <vt:lpstr>Tofino Personal Regular</vt:lpstr>
      <vt:lpstr>Courier New</vt:lpstr>
      <vt:lpstr>Arial</vt:lpstr>
      <vt:lpstr>Tofino Personal Book</vt:lpstr>
      <vt:lpstr>Tofino Personal Medium</vt:lpstr>
      <vt:lpstr>Source Serif 4</vt:lpstr>
      <vt:lpstr>Wingdings</vt:lpstr>
      <vt:lpstr>Tofino Personal Bold</vt:lpstr>
      <vt:lpstr>Calibri</vt:lpstr>
      <vt:lpstr>Edmondsans Regular</vt:lpstr>
      <vt:lpstr>Tofino</vt:lpstr>
      <vt:lpstr>Office Theme</vt:lpstr>
      <vt:lpstr>Your Life Iowa &amp; Student Wellness</vt:lpstr>
      <vt:lpstr>Welcome!</vt:lpstr>
      <vt:lpstr>House File 602</vt:lpstr>
      <vt:lpstr>What is Your Life Iowa?</vt:lpstr>
      <vt:lpstr>What to expect when you contact YLI</vt:lpstr>
      <vt:lpstr>YLI Pillars</vt:lpstr>
      <vt:lpstr>YLI Contacts</vt:lpstr>
      <vt:lpstr>What is System Navigation?</vt:lpstr>
      <vt:lpstr>Behavioral Health System Navigation</vt:lpstr>
      <vt:lpstr>988 Crisis Lifeline </vt:lpstr>
      <vt:lpstr>Wellbeing</vt:lpstr>
      <vt:lpstr>Iowa Youth Survey | 2021</vt:lpstr>
      <vt:lpstr>SUD Treatment Admissions</vt:lpstr>
      <vt:lpstr>Steps to Wellbeing</vt:lpstr>
      <vt:lpstr>Connecting with others</vt:lpstr>
      <vt:lpstr>Be physically active</vt:lpstr>
      <vt:lpstr>Healthy routines | Day &amp; Night</vt:lpstr>
      <vt:lpstr>Screen Time!</vt:lpstr>
      <vt:lpstr>Balancing Activities and Learning</vt:lpstr>
      <vt:lpstr>Give to others | Part 1</vt:lpstr>
      <vt:lpstr>Give to others | Part 2</vt:lpstr>
      <vt:lpstr>Stay in the present | mindfulness </vt:lpstr>
      <vt:lpstr>Person first language</vt:lpstr>
      <vt:lpstr>Reducing Stigma</vt:lpstr>
      <vt:lpstr>Questions?</vt:lpstr>
      <vt:lpstr>Thank You!</vt:lpstr>
      <vt:lpstr>Final bumper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eric.preuss@hhs.iowa.gov</dc:creator>
  <cp:lastModifiedBy>Preuss, Eric [HHS]</cp:lastModifiedBy>
  <cp:revision>1</cp:revision>
  <dcterms:created xsi:type="dcterms:W3CDTF">2025-08-13T20:34:47Z</dcterms:created>
  <dcterms:modified xsi:type="dcterms:W3CDTF">2025-09-18T16:44:12Z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0x01010073E9505268843848AAF0FB0A05381EB0</vt:lpwstr>
  </property>
</Properties>
</file>