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38"/>
  </p:notesMasterIdLst>
  <p:sldIdLst>
    <p:sldId id="256"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147483491" r:id="rId24"/>
    <p:sldId id="281" r:id="rId25"/>
    <p:sldId id="282" r:id="rId26"/>
    <p:sldId id="283" r:id="rId27"/>
    <p:sldId id="284" r:id="rId28"/>
    <p:sldId id="285" r:id="rId29"/>
    <p:sldId id="286" r:id="rId30"/>
    <p:sldId id="287" r:id="rId31"/>
    <p:sldId id="288" r:id="rId32"/>
    <p:sldId id="289" r:id="rId33"/>
    <p:sldId id="290" r:id="rId34"/>
    <p:sldId id="291" r:id="rId35"/>
    <p:sldId id="259" r:id="rId36"/>
    <p:sldId id="262" r:id="rId37"/>
  </p:sldIdLst>
  <p:sldSz cx="12192000" cy="6858000"/>
  <p:notesSz cx="6858000" cy="9144000"/>
  <p:embeddedFontLst>
    <p:embeddedFont>
      <p:font typeface="Tofino Personal Bold" panose="02000000000000000000" pitchFamily="50" charset="0"/>
      <p:regular r:id="rId39"/>
      <p:bold r:id="rId40"/>
    </p:embeddedFont>
    <p:embeddedFont>
      <p:font typeface="Tofino Personal Book" panose="02000000000000000000" pitchFamily="50" charset="0"/>
      <p:regular r:id="rId41"/>
    </p:embeddedFont>
    <p:embeddedFont>
      <p:font typeface="Tofino Personal Medium" panose="02000000000000000000" pitchFamily="50" charset="0"/>
      <p:regular r:id="rId42"/>
    </p:embeddedFont>
    <p:embeddedFont>
      <p:font typeface="Tofino Personal Regular" panose="02000000000000000000" pitchFamily="50"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577570"/>
    <a:srgbClr val="000000"/>
    <a:srgbClr val="666666"/>
    <a:srgbClr val="62828B"/>
    <a:srgbClr val="91C1CF"/>
    <a:srgbClr val="A3D7E6"/>
    <a:srgbClr val="9ED2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70069-6630-4E91-9E6B-97AEF27AC9AC}" v="25" dt="2025-09-18T16:42:03.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15" autoAdjust="0"/>
    <p:restoredTop sz="77612" autoAdjust="0"/>
  </p:normalViewPr>
  <p:slideViewPr>
    <p:cSldViewPr snapToGrid="0" snapToObjects="1">
      <p:cViewPr varScale="1">
        <p:scale>
          <a:sx n="99" d="100"/>
          <a:sy n="99" d="100"/>
        </p:scale>
        <p:origin x="372" y="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uss, Eric [HHS]" userId="9150d9e4-b35a-45cd-81a3-40d877225d4f" providerId="ADAL" clId="{BEB89D56-03FB-43A6-B4A1-703357EE2688}"/>
    <pc:docChg chg="custSel modSld">
      <pc:chgData name="Preuss, Eric [HHS]" userId="9150d9e4-b35a-45cd-81a3-40d877225d4f" providerId="ADAL" clId="{BEB89D56-03FB-43A6-B4A1-703357EE2688}" dt="2025-08-19T13:30:23.988" v="8" actId="1076"/>
      <pc:docMkLst>
        <pc:docMk/>
      </pc:docMkLst>
      <pc:sldChg chg="addSp delSp modSp mod modAnim">
        <pc:chgData name="Preuss, Eric [HHS]" userId="9150d9e4-b35a-45cd-81a3-40d877225d4f" providerId="ADAL" clId="{BEB89D56-03FB-43A6-B4A1-703357EE2688}" dt="2025-08-19T13:30:23.988" v="8" actId="1076"/>
        <pc:sldMkLst>
          <pc:docMk/>
          <pc:sldMk cId="3756642866" sldId="270"/>
        </pc:sldMkLst>
        <pc:spChg chg="mod">
          <ac:chgData name="Preuss, Eric [HHS]" userId="9150d9e4-b35a-45cd-81a3-40d877225d4f" providerId="ADAL" clId="{BEB89D56-03FB-43A6-B4A1-703357EE2688}" dt="2025-08-19T13:30:23.988" v="8" actId="1076"/>
          <ac:spMkLst>
            <pc:docMk/>
            <pc:sldMk cId="3756642866" sldId="270"/>
            <ac:spMk id="3" creationId="{C8848D4C-F507-13F9-1904-4D322DE0485B}"/>
          </ac:spMkLst>
        </pc:spChg>
        <pc:picChg chg="add mod">
          <ac:chgData name="Preuss, Eric [HHS]" userId="9150d9e4-b35a-45cd-81a3-40d877225d4f" providerId="ADAL" clId="{BEB89D56-03FB-43A6-B4A1-703357EE2688}" dt="2025-08-19T13:30:20.188" v="7" actId="1076"/>
          <ac:picMkLst>
            <pc:docMk/>
            <pc:sldMk cId="3756642866" sldId="270"/>
            <ac:picMk id="2" creationId="{48107F84-85E2-EE1B-00DB-FAFD1A237898}"/>
          </ac:picMkLst>
        </pc:picChg>
      </pc:sldChg>
    </pc:docChg>
  </pc:docChgLst>
  <pc:docChgLst>
    <pc:chgData name="Preuss, Eric [HHS]" userId="9150d9e4-b35a-45cd-81a3-40d877225d4f" providerId="ADAL" clId="{43270069-6630-4E91-9E6B-97AEF27AC9AC}"/>
    <pc:docChg chg="custSel addSld modSld">
      <pc:chgData name="Preuss, Eric [HHS]" userId="9150d9e4-b35a-45cd-81a3-40d877225d4f" providerId="ADAL" clId="{43270069-6630-4E91-9E6B-97AEF27AC9AC}" dt="2025-09-18T16:39:26.930" v="31"/>
      <pc:docMkLst>
        <pc:docMk/>
      </pc:docMkLst>
      <pc:sldChg chg="modSp mod">
        <pc:chgData name="Preuss, Eric [HHS]" userId="9150d9e4-b35a-45cd-81a3-40d877225d4f" providerId="ADAL" clId="{43270069-6630-4E91-9E6B-97AEF27AC9AC}" dt="2025-09-18T14:11:16.347" v="7" actId="15"/>
        <pc:sldMkLst>
          <pc:docMk/>
          <pc:sldMk cId="494558450" sldId="265"/>
        </pc:sldMkLst>
        <pc:spChg chg="mod">
          <ac:chgData name="Preuss, Eric [HHS]" userId="9150d9e4-b35a-45cd-81a3-40d877225d4f" providerId="ADAL" clId="{43270069-6630-4E91-9E6B-97AEF27AC9AC}" dt="2025-09-18T14:11:16.347" v="7" actId="15"/>
          <ac:spMkLst>
            <pc:docMk/>
            <pc:sldMk cId="494558450" sldId="265"/>
            <ac:spMk id="8" creationId="{BC6568C3-FCCB-FC26-3FE7-CDF6CC8A52BF}"/>
          </ac:spMkLst>
        </pc:spChg>
      </pc:sldChg>
      <pc:sldChg chg="addSp delSp modSp mod">
        <pc:chgData name="Preuss, Eric [HHS]" userId="9150d9e4-b35a-45cd-81a3-40d877225d4f" providerId="ADAL" clId="{43270069-6630-4E91-9E6B-97AEF27AC9AC}" dt="2025-09-18T14:22:36.777" v="30" actId="692"/>
        <pc:sldMkLst>
          <pc:docMk/>
          <pc:sldMk cId="611177225" sldId="273"/>
        </pc:sldMkLst>
        <pc:graphicFrameChg chg="add mod">
          <ac:chgData name="Preuss, Eric [HHS]" userId="9150d9e4-b35a-45cd-81a3-40d877225d4f" providerId="ADAL" clId="{43270069-6630-4E91-9E6B-97AEF27AC9AC}" dt="2025-09-18T14:22:36.777" v="30" actId="692"/>
          <ac:graphicFrameMkLst>
            <pc:docMk/>
            <pc:sldMk cId="611177225" sldId="273"/>
            <ac:graphicFrameMk id="4" creationId="{00000000-0008-0000-0000-00007837AF2A}"/>
          </ac:graphicFrameMkLst>
        </pc:graphicFrameChg>
        <pc:picChg chg="del">
          <ac:chgData name="Preuss, Eric [HHS]" userId="9150d9e4-b35a-45cd-81a3-40d877225d4f" providerId="ADAL" clId="{43270069-6630-4E91-9E6B-97AEF27AC9AC}" dt="2025-09-18T14:20:11.086" v="8" actId="478"/>
          <ac:picMkLst>
            <pc:docMk/>
            <pc:sldMk cId="611177225" sldId="273"/>
            <ac:picMk id="3" creationId="{88D7348E-870C-4D09-773B-FCFF128E04FF}"/>
          </ac:picMkLst>
        </pc:picChg>
      </pc:sldChg>
      <pc:sldChg chg="modSp mod">
        <pc:chgData name="Preuss, Eric [HHS]" userId="9150d9e4-b35a-45cd-81a3-40d877225d4f" providerId="ADAL" clId="{43270069-6630-4E91-9E6B-97AEF27AC9AC}" dt="2025-09-18T14:07:38.806" v="1" actId="20577"/>
        <pc:sldMkLst>
          <pc:docMk/>
          <pc:sldMk cId="320156585" sldId="276"/>
        </pc:sldMkLst>
        <pc:spChg chg="mod">
          <ac:chgData name="Preuss, Eric [HHS]" userId="9150d9e4-b35a-45cd-81a3-40d877225d4f" providerId="ADAL" clId="{43270069-6630-4E91-9E6B-97AEF27AC9AC}" dt="2025-09-18T14:07:38.806" v="1" actId="20577"/>
          <ac:spMkLst>
            <pc:docMk/>
            <pc:sldMk cId="320156585" sldId="276"/>
            <ac:spMk id="9" creationId="{F33588C9-E996-95A8-75D7-59A7BB2603C3}"/>
          </ac:spMkLst>
        </pc:spChg>
      </pc:sldChg>
      <pc:sldChg chg="add">
        <pc:chgData name="Preuss, Eric [HHS]" userId="9150d9e4-b35a-45cd-81a3-40d877225d4f" providerId="ADAL" clId="{43270069-6630-4E91-9E6B-97AEF27AC9AC}" dt="2025-09-18T16:39:26.930" v="31"/>
        <pc:sldMkLst>
          <pc:docMk/>
          <pc:sldMk cId="137805800" sldId="2147483491"/>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iowadhs.sharepoint.com/sites/OperationsandCompliance/Shared%20Documents/General/DRIVE/YLI/Data/BETS%20OFF%20and%20YLI/Helpline%20Data/FY%2018-25%20YLI%20Comparis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n-US"/>
              <a:t>YOURLIFEIOWA.ORG</a:t>
            </a:r>
          </a:p>
        </c:rich>
      </c:tx>
      <c:overlay val="0"/>
      <c:spPr>
        <a:noFill/>
        <a:ln>
          <a:noFill/>
        </a:ln>
        <a:effectLst/>
      </c:spPr>
    </c:title>
    <c:autoTitleDeleted val="0"/>
    <c:plotArea>
      <c:layout/>
      <c:lineChart>
        <c:grouping val="standard"/>
        <c:varyColors val="1"/>
        <c:ser>
          <c:idx val="0"/>
          <c:order val="0"/>
          <c:tx>
            <c:strRef>
              <c:f>Tracking!$S$2</c:f>
              <c:strCache>
                <c:ptCount val="1"/>
                <c:pt idx="0">
                  <c:v>Website Sessions</c:v>
                </c:pt>
              </c:strCache>
            </c:strRef>
          </c:tx>
          <c:spPr>
            <a:ln w="31750" cap="rnd" cmpd="sng" algn="ctr">
              <a:solidFill>
                <a:schemeClr val="accent1"/>
              </a:solidFill>
              <a:prstDash val="solid"/>
              <a:round/>
            </a:ln>
            <a:effectLst/>
          </c:spPr>
          <c:marker>
            <c:symbol val="none"/>
          </c:marker>
          <c:cat>
            <c:strRef>
              <c:f>Tracking!$A$3:$A$10</c:f>
              <c:strCache>
                <c:ptCount val="8"/>
                <c:pt idx="0">
                  <c:v>SFY 2018</c:v>
                </c:pt>
                <c:pt idx="1">
                  <c:v>SFY 2019</c:v>
                </c:pt>
                <c:pt idx="2">
                  <c:v>SFY 2020</c:v>
                </c:pt>
                <c:pt idx="3">
                  <c:v>SFY 2021</c:v>
                </c:pt>
                <c:pt idx="4">
                  <c:v>SFY 2022</c:v>
                </c:pt>
                <c:pt idx="5">
                  <c:v>SFY 2023</c:v>
                </c:pt>
                <c:pt idx="6">
                  <c:v>SFY 2024</c:v>
                </c:pt>
                <c:pt idx="7">
                  <c:v>SFY 2025</c:v>
                </c:pt>
              </c:strCache>
            </c:strRef>
          </c:cat>
          <c:val>
            <c:numRef>
              <c:f>Tracking!$S$3:$S$10</c:f>
              <c:numCache>
                <c:formatCode>#,##0</c:formatCode>
                <c:ptCount val="8"/>
                <c:pt idx="0">
                  <c:v>58777</c:v>
                </c:pt>
                <c:pt idx="1">
                  <c:v>147125</c:v>
                </c:pt>
                <c:pt idx="2">
                  <c:v>208688</c:v>
                </c:pt>
                <c:pt idx="3">
                  <c:v>277549</c:v>
                </c:pt>
                <c:pt idx="4">
                  <c:v>362216</c:v>
                </c:pt>
                <c:pt idx="5">
                  <c:v>645101</c:v>
                </c:pt>
                <c:pt idx="6">
                  <c:v>465160</c:v>
                </c:pt>
                <c:pt idx="7">
                  <c:v>500084</c:v>
                </c:pt>
              </c:numCache>
            </c:numRef>
          </c:val>
          <c:smooth val="0"/>
          <c:extLst>
            <c:ext xmlns:c16="http://schemas.microsoft.com/office/drawing/2014/chart" uri="{C3380CC4-5D6E-409C-BE32-E72D297353CC}">
              <c16:uniqueId val="{00000000-2ABB-4BD5-BD6E-B088CCBB2539}"/>
            </c:ext>
          </c:extLst>
        </c:ser>
        <c:ser>
          <c:idx val="1"/>
          <c:order val="1"/>
          <c:tx>
            <c:strRef>
              <c:f>Tracking!$T$2</c:f>
              <c:strCache>
                <c:ptCount val="1"/>
                <c:pt idx="0">
                  <c:v>Website Users</c:v>
                </c:pt>
              </c:strCache>
            </c:strRef>
          </c:tx>
          <c:spPr>
            <a:ln w="31750" cap="rnd" cmpd="sng" algn="ctr">
              <a:solidFill>
                <a:srgbClr val="002060"/>
              </a:solidFill>
              <a:prstDash val="solid"/>
              <a:round/>
            </a:ln>
            <a:effectLst/>
          </c:spPr>
          <c:marker>
            <c:symbol val="none"/>
          </c:marker>
          <c:cat>
            <c:strRef>
              <c:f>Tracking!$A$3:$A$10</c:f>
              <c:strCache>
                <c:ptCount val="8"/>
                <c:pt idx="0">
                  <c:v>SFY 2018</c:v>
                </c:pt>
                <c:pt idx="1">
                  <c:v>SFY 2019</c:v>
                </c:pt>
                <c:pt idx="2">
                  <c:v>SFY 2020</c:v>
                </c:pt>
                <c:pt idx="3">
                  <c:v>SFY 2021</c:v>
                </c:pt>
                <c:pt idx="4">
                  <c:v>SFY 2022</c:v>
                </c:pt>
                <c:pt idx="5">
                  <c:v>SFY 2023</c:v>
                </c:pt>
                <c:pt idx="6">
                  <c:v>SFY 2024</c:v>
                </c:pt>
                <c:pt idx="7">
                  <c:v>SFY 2025</c:v>
                </c:pt>
              </c:strCache>
            </c:strRef>
          </c:cat>
          <c:val>
            <c:numRef>
              <c:f>Tracking!$T$3:$T$10</c:f>
              <c:numCache>
                <c:formatCode>#,##0</c:formatCode>
                <c:ptCount val="8"/>
                <c:pt idx="0">
                  <c:v>45564</c:v>
                </c:pt>
                <c:pt idx="1">
                  <c:v>115797</c:v>
                </c:pt>
                <c:pt idx="2">
                  <c:v>165419</c:v>
                </c:pt>
                <c:pt idx="3">
                  <c:v>225948</c:v>
                </c:pt>
                <c:pt idx="4">
                  <c:v>306406</c:v>
                </c:pt>
                <c:pt idx="5">
                  <c:v>531772</c:v>
                </c:pt>
                <c:pt idx="6">
                  <c:v>397831</c:v>
                </c:pt>
                <c:pt idx="7">
                  <c:v>446967</c:v>
                </c:pt>
              </c:numCache>
            </c:numRef>
          </c:val>
          <c:smooth val="0"/>
          <c:extLst>
            <c:ext xmlns:c16="http://schemas.microsoft.com/office/drawing/2014/chart" uri="{C3380CC4-5D6E-409C-BE32-E72D297353CC}">
              <c16:uniqueId val="{00000001-2ABB-4BD5-BD6E-B088CCBB2539}"/>
            </c:ext>
          </c:extLst>
        </c:ser>
        <c:dLbls>
          <c:showLegendKey val="0"/>
          <c:showVal val="0"/>
          <c:showCatName val="0"/>
          <c:showSerName val="0"/>
          <c:showPercent val="0"/>
          <c:showBubbleSize val="0"/>
        </c:dLbls>
        <c:smooth val="0"/>
        <c:axId val="1967414198"/>
        <c:axId val="1841809822"/>
      </c:lineChart>
      <c:catAx>
        <c:axId val="196741419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rich>
          </c:tx>
          <c:overlay val="0"/>
          <c:spPr>
            <a:noFill/>
            <a:ln>
              <a:noFill/>
            </a:ln>
            <a:effectLst/>
          </c:spPr>
        </c:title>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41809822"/>
        <c:crosses val="autoZero"/>
        <c:auto val="1"/>
        <c:lblAlgn val="ctr"/>
        <c:lblOffset val="100"/>
        <c:noMultiLvlLbl val="1"/>
      </c:catAx>
      <c:valAx>
        <c:axId val="1841809822"/>
        <c:scaling>
          <c:orientation val="minMax"/>
        </c:scaling>
        <c:delete val="0"/>
        <c:axPos val="l"/>
        <c:majorGridlines>
          <c:spPr>
            <a:ln w="6350" cap="flat" cmpd="sng" algn="ctr">
              <a:solidFill>
                <a:srgbClr val="B7B7B7"/>
              </a:solidFill>
              <a:prstDash val="solid"/>
              <a:round/>
            </a:ln>
            <a:effectLst/>
          </c:spPr>
        </c:majorGridlines>
        <c:minorGridlines>
          <c:spPr>
            <a:ln w="6350" cap="flat" cmpd="sng" algn="ctr">
              <a:solidFill>
                <a:srgbClr val="CCCCCC">
                  <a:alpha val="0"/>
                </a:srgbClr>
              </a:solidFill>
              <a:prstDash val="solid"/>
              <a:round/>
            </a:ln>
            <a:effectLst/>
          </c:spPr>
        </c:min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rich>
          </c:tx>
          <c:overlay val="0"/>
          <c:spPr>
            <a:noFill/>
            <a:ln>
              <a:noFill/>
            </a:ln>
            <a:effectLst/>
          </c:spPr>
        </c:title>
        <c:numFmt formatCode="#,##0"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6741419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rtl="0">
            <a:defRPr sz="1200" b="1" i="0" u="none" strike="noStrike" kern="1200" baseline="0">
              <a:solidFill>
                <a:schemeClr val="tx1"/>
              </a:solidFill>
              <a:latin typeface="+mn-lt"/>
              <a:ea typeface="+mn-ea"/>
              <a:cs typeface="+mn-cs"/>
            </a:defRPr>
          </a:pPr>
          <a:endParaRPr lang="en-US"/>
        </a:p>
      </c:txPr>
    </c:legend>
    <c:plotVisOnly val="1"/>
    <c:dispBlanksAs val="zero"/>
    <c:showDLblsOverMax val="1"/>
  </c:chart>
  <c:spPr>
    <a:noFill/>
    <a:ln w="6350" cap="flat" cmpd="sng" algn="ctr">
      <a:noFill/>
      <a:prstDash val="solid"/>
      <a:miter lim="800000"/>
    </a:ln>
    <a:effectLst/>
  </c:spPr>
  <c:txPr>
    <a:bodyPr/>
    <a:lstStyle/>
    <a:p>
      <a:pPr>
        <a:defRPr sz="1200" b="1"/>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741A7-CFC0-704A-8F07-381219DF3E1C}" type="doc">
      <dgm:prSet loTypeId="urn:microsoft.com/office/officeart/2005/8/layout/venn2" loCatId="" qsTypeId="urn:microsoft.com/office/officeart/2005/8/quickstyle/simple1" qsCatId="simple" csTypeId="urn:microsoft.com/office/officeart/2005/8/colors/accent0_1" csCatId="mainScheme" phldr="1"/>
      <dgm:spPr/>
      <dgm:t>
        <a:bodyPr/>
        <a:lstStyle/>
        <a:p>
          <a:endParaRPr lang="en-US"/>
        </a:p>
      </dgm:t>
    </dgm:pt>
    <dgm:pt modelId="{93B60C2D-EDC9-D44B-A9EA-2E07F9AD73A3}">
      <dgm:prSet phldrT="[Text]" custT="1"/>
      <dgm:spPr>
        <a:effectLst>
          <a:outerShdw blurRad="50800" dist="38100" dir="2700000" algn="tl" rotWithShape="0">
            <a:prstClr val="black">
              <a:alpha val="40000"/>
            </a:prstClr>
          </a:outerShdw>
        </a:effectLst>
      </dgm:spPr>
      <dgm:t>
        <a:bodyPr/>
        <a:lstStyle/>
        <a:p>
          <a:r>
            <a:rPr lang="en-US" sz="1000" b="0" i="0" dirty="0">
              <a:solidFill>
                <a:schemeClr val="tx2"/>
              </a:solidFill>
              <a:latin typeface="Tofino Personal Medium" panose="02000000000000000000" pitchFamily="2" charset="77"/>
            </a:rPr>
            <a:t>Iowans 18+</a:t>
          </a:r>
        </a:p>
        <a:p>
          <a:r>
            <a:rPr lang="en-US" sz="1000" b="0" i="0" dirty="0">
              <a:solidFill>
                <a:schemeClr val="tx2"/>
              </a:solidFill>
              <a:latin typeface="Tofino Personal Medium" panose="02000000000000000000" pitchFamily="2" charset="77"/>
            </a:rPr>
            <a:t>2.2M</a:t>
          </a:r>
        </a:p>
      </dgm:t>
    </dgm:pt>
    <dgm:pt modelId="{48BA4F42-35F1-7043-BD8A-BFC00826C567}" type="parTrans" cxnId="{45F2CE6A-7086-B142-AE29-FC6D420731B0}">
      <dgm:prSet/>
      <dgm:spPr/>
      <dgm:t>
        <a:bodyPr/>
        <a:lstStyle/>
        <a:p>
          <a:endParaRPr lang="en-US" sz="1400" b="0" i="0">
            <a:solidFill>
              <a:schemeClr val="tx2"/>
            </a:solidFill>
            <a:latin typeface="Tofino Personal Medium" panose="02000000000000000000" pitchFamily="2" charset="77"/>
          </a:endParaRPr>
        </a:p>
      </dgm:t>
    </dgm:pt>
    <dgm:pt modelId="{970EB139-E008-5B4E-9A25-A57AC1D73449}" type="sibTrans" cxnId="{45F2CE6A-7086-B142-AE29-FC6D420731B0}">
      <dgm:prSet/>
      <dgm:spPr/>
      <dgm:t>
        <a:bodyPr/>
        <a:lstStyle/>
        <a:p>
          <a:endParaRPr lang="en-US" sz="1400" b="0" i="0">
            <a:solidFill>
              <a:schemeClr val="tx2"/>
            </a:solidFill>
            <a:latin typeface="Tofino Personal Medium" panose="02000000000000000000" pitchFamily="2" charset="77"/>
          </a:endParaRPr>
        </a:p>
      </dgm:t>
    </dgm:pt>
    <dgm:pt modelId="{3A58F1F5-C58B-8B49-BB0F-FC66BFEC5F54}">
      <dgm:prSet phldrT="[Text]" custT="1"/>
      <dgm:spPr>
        <a:effectLst>
          <a:outerShdw blurRad="50800" dist="38100" dir="2700000" algn="tl" rotWithShape="0">
            <a:prstClr val="black">
              <a:alpha val="40000"/>
            </a:prstClr>
          </a:outerShdw>
        </a:effectLst>
      </dgm:spPr>
      <dgm:t>
        <a:bodyPr/>
        <a:lstStyle/>
        <a:p>
          <a:r>
            <a:rPr lang="en-US" sz="1000" b="0" i="0" dirty="0">
              <a:solidFill>
                <a:schemeClr val="tx2"/>
              </a:solidFill>
              <a:latin typeface="Tofino Personal Medium" panose="02000000000000000000" pitchFamily="2" charset="77"/>
            </a:rPr>
            <a:t>Concerned Friends and Family</a:t>
          </a:r>
        </a:p>
      </dgm:t>
    </dgm:pt>
    <dgm:pt modelId="{33B06B57-0EEF-5C4E-84BA-9FF89BC1F384}" type="parTrans" cxnId="{464A9DA1-7F21-604C-8F8F-A853575019EA}">
      <dgm:prSet/>
      <dgm:spPr/>
      <dgm:t>
        <a:bodyPr/>
        <a:lstStyle/>
        <a:p>
          <a:endParaRPr lang="en-US" sz="1400" b="0" i="0">
            <a:solidFill>
              <a:schemeClr val="tx2"/>
            </a:solidFill>
            <a:latin typeface="Tofino Personal Medium" panose="02000000000000000000" pitchFamily="2" charset="77"/>
          </a:endParaRPr>
        </a:p>
      </dgm:t>
    </dgm:pt>
    <dgm:pt modelId="{1EC80C84-E8A3-0F44-BA9A-56AF001204EA}" type="sibTrans" cxnId="{464A9DA1-7F21-604C-8F8F-A853575019EA}">
      <dgm:prSet/>
      <dgm:spPr/>
      <dgm:t>
        <a:bodyPr/>
        <a:lstStyle/>
        <a:p>
          <a:endParaRPr lang="en-US" sz="1400" b="0" i="0">
            <a:solidFill>
              <a:schemeClr val="tx2"/>
            </a:solidFill>
            <a:latin typeface="Tofino Personal Medium" panose="02000000000000000000" pitchFamily="2" charset="77"/>
          </a:endParaRPr>
        </a:p>
      </dgm:t>
    </dgm:pt>
    <dgm:pt modelId="{0DFB362C-FFFF-034C-80E5-A9EDFB853EF4}">
      <dgm:prSet phldrT="[Text]" custT="1"/>
      <dgm:spPr>
        <a:effectLst>
          <a:outerShdw blurRad="50800" dist="38100" dir="2700000" algn="tl" rotWithShape="0">
            <a:prstClr val="black">
              <a:alpha val="40000"/>
            </a:prstClr>
          </a:outerShdw>
        </a:effectLst>
      </dgm:spPr>
      <dgm:t>
        <a:bodyPr/>
        <a:lstStyle/>
        <a:p>
          <a:r>
            <a:rPr lang="en-US" sz="1000" b="0" i="0" dirty="0">
              <a:solidFill>
                <a:schemeClr val="tx2"/>
              </a:solidFill>
              <a:latin typeface="Tofino Personal Medium" panose="02000000000000000000" pitchFamily="2" charset="77"/>
            </a:rPr>
            <a:t>In Need or At Risk </a:t>
          </a:r>
        </a:p>
      </dgm:t>
    </dgm:pt>
    <dgm:pt modelId="{D10A43B4-4CFC-E84C-BF3D-1BC0A91A1241}" type="parTrans" cxnId="{01CAB7BE-D073-3444-B202-BB618BCD91A1}">
      <dgm:prSet/>
      <dgm:spPr/>
      <dgm:t>
        <a:bodyPr/>
        <a:lstStyle/>
        <a:p>
          <a:endParaRPr lang="en-US" sz="1400" b="0" i="0">
            <a:solidFill>
              <a:schemeClr val="tx2"/>
            </a:solidFill>
            <a:latin typeface="Tofino Personal Medium" panose="02000000000000000000" pitchFamily="2" charset="77"/>
          </a:endParaRPr>
        </a:p>
      </dgm:t>
    </dgm:pt>
    <dgm:pt modelId="{53164A38-44FA-B64A-B08D-24003FED914F}" type="sibTrans" cxnId="{01CAB7BE-D073-3444-B202-BB618BCD91A1}">
      <dgm:prSet/>
      <dgm:spPr/>
      <dgm:t>
        <a:bodyPr/>
        <a:lstStyle/>
        <a:p>
          <a:endParaRPr lang="en-US" sz="1400" b="0" i="0">
            <a:solidFill>
              <a:schemeClr val="tx2"/>
            </a:solidFill>
            <a:latin typeface="Tofino Personal Medium" panose="02000000000000000000" pitchFamily="2" charset="77"/>
          </a:endParaRPr>
        </a:p>
      </dgm:t>
    </dgm:pt>
    <dgm:pt modelId="{CEBE0756-AF78-B14C-90C5-43FE5936067A}">
      <dgm:prSet phldrT="[Text]" custT="1"/>
      <dgm:spPr>
        <a:effectLst>
          <a:outerShdw blurRad="50800" dist="38100" dir="2700000" algn="tl" rotWithShape="0">
            <a:prstClr val="black">
              <a:alpha val="40000"/>
            </a:prstClr>
          </a:outerShdw>
        </a:effectLst>
      </dgm:spPr>
      <dgm:t>
        <a:bodyPr/>
        <a:lstStyle/>
        <a:p>
          <a:r>
            <a:rPr lang="en-US" sz="1000" b="0" i="0" dirty="0">
              <a:solidFill>
                <a:schemeClr val="tx2"/>
              </a:solidFill>
              <a:latin typeface="Tofino Personal Medium" panose="02000000000000000000" pitchFamily="2" charset="77"/>
            </a:rPr>
            <a:t>Helped</a:t>
          </a:r>
        </a:p>
      </dgm:t>
    </dgm:pt>
    <dgm:pt modelId="{2D24BBC5-FA14-DB4F-BF4F-BBFBFCA09147}" type="parTrans" cxnId="{D98E5FFB-0613-2F44-BC98-D95D60C76727}">
      <dgm:prSet/>
      <dgm:spPr/>
      <dgm:t>
        <a:bodyPr/>
        <a:lstStyle/>
        <a:p>
          <a:endParaRPr lang="en-US" sz="1400" b="0" i="0">
            <a:solidFill>
              <a:schemeClr val="tx2"/>
            </a:solidFill>
            <a:latin typeface="Tofino Personal Medium" panose="02000000000000000000" pitchFamily="2" charset="77"/>
          </a:endParaRPr>
        </a:p>
      </dgm:t>
    </dgm:pt>
    <dgm:pt modelId="{25F70CE6-785F-4748-B6E1-2C8CCA476439}" type="sibTrans" cxnId="{D98E5FFB-0613-2F44-BC98-D95D60C76727}">
      <dgm:prSet/>
      <dgm:spPr/>
      <dgm:t>
        <a:bodyPr/>
        <a:lstStyle/>
        <a:p>
          <a:endParaRPr lang="en-US" sz="1400" b="0" i="0">
            <a:solidFill>
              <a:schemeClr val="tx2"/>
            </a:solidFill>
            <a:latin typeface="Tofino Personal Medium" panose="02000000000000000000" pitchFamily="2" charset="77"/>
          </a:endParaRPr>
        </a:p>
      </dgm:t>
    </dgm:pt>
    <dgm:pt modelId="{193B68E3-1B17-E844-B148-E36654A43A77}" type="pres">
      <dgm:prSet presAssocID="{8A9741A7-CFC0-704A-8F07-381219DF3E1C}" presName="Name0" presStyleCnt="0">
        <dgm:presLayoutVars>
          <dgm:chMax val="7"/>
          <dgm:resizeHandles val="exact"/>
        </dgm:presLayoutVars>
      </dgm:prSet>
      <dgm:spPr/>
    </dgm:pt>
    <dgm:pt modelId="{0FDBABDB-6664-1249-B80D-482C8D4B78CC}" type="pres">
      <dgm:prSet presAssocID="{8A9741A7-CFC0-704A-8F07-381219DF3E1C}" presName="comp1" presStyleCnt="0"/>
      <dgm:spPr/>
    </dgm:pt>
    <dgm:pt modelId="{4D9AA687-69DF-6144-BF00-2CA20D33D8AE}" type="pres">
      <dgm:prSet presAssocID="{8A9741A7-CFC0-704A-8F07-381219DF3E1C}" presName="circle1" presStyleLbl="node1" presStyleIdx="0" presStyleCnt="4"/>
      <dgm:spPr/>
    </dgm:pt>
    <dgm:pt modelId="{43966006-EB7C-8446-ABA8-391AC71B9EE8}" type="pres">
      <dgm:prSet presAssocID="{8A9741A7-CFC0-704A-8F07-381219DF3E1C}" presName="c1text" presStyleLbl="node1" presStyleIdx="0" presStyleCnt="4">
        <dgm:presLayoutVars>
          <dgm:bulletEnabled val="1"/>
        </dgm:presLayoutVars>
      </dgm:prSet>
      <dgm:spPr/>
    </dgm:pt>
    <dgm:pt modelId="{7D634120-485D-284D-91FF-E3FB4CFEB97A}" type="pres">
      <dgm:prSet presAssocID="{8A9741A7-CFC0-704A-8F07-381219DF3E1C}" presName="comp2" presStyleCnt="0"/>
      <dgm:spPr/>
    </dgm:pt>
    <dgm:pt modelId="{AD3D268C-FA35-164C-B44A-471505C12C50}" type="pres">
      <dgm:prSet presAssocID="{8A9741A7-CFC0-704A-8F07-381219DF3E1C}" presName="circle2" presStyleLbl="node1" presStyleIdx="1" presStyleCnt="4"/>
      <dgm:spPr/>
    </dgm:pt>
    <dgm:pt modelId="{4AFCEA57-E521-AF41-9D26-59C341A4C4C8}" type="pres">
      <dgm:prSet presAssocID="{8A9741A7-CFC0-704A-8F07-381219DF3E1C}" presName="c2text" presStyleLbl="node1" presStyleIdx="1" presStyleCnt="4">
        <dgm:presLayoutVars>
          <dgm:bulletEnabled val="1"/>
        </dgm:presLayoutVars>
      </dgm:prSet>
      <dgm:spPr/>
    </dgm:pt>
    <dgm:pt modelId="{7A86E7C1-2BF8-A449-939B-FFD96D85D5E1}" type="pres">
      <dgm:prSet presAssocID="{8A9741A7-CFC0-704A-8F07-381219DF3E1C}" presName="comp3" presStyleCnt="0"/>
      <dgm:spPr/>
    </dgm:pt>
    <dgm:pt modelId="{7343A654-B9F9-3D4D-80E2-29BF35FA9629}" type="pres">
      <dgm:prSet presAssocID="{8A9741A7-CFC0-704A-8F07-381219DF3E1C}" presName="circle3" presStyleLbl="node1" presStyleIdx="2" presStyleCnt="4"/>
      <dgm:spPr/>
    </dgm:pt>
    <dgm:pt modelId="{D33B6CC9-43AC-144D-B869-23C9A4873C07}" type="pres">
      <dgm:prSet presAssocID="{8A9741A7-CFC0-704A-8F07-381219DF3E1C}" presName="c3text" presStyleLbl="node1" presStyleIdx="2" presStyleCnt="4">
        <dgm:presLayoutVars>
          <dgm:bulletEnabled val="1"/>
        </dgm:presLayoutVars>
      </dgm:prSet>
      <dgm:spPr/>
    </dgm:pt>
    <dgm:pt modelId="{9C7CAF09-6535-F24B-982A-B0CEB2B3C526}" type="pres">
      <dgm:prSet presAssocID="{8A9741A7-CFC0-704A-8F07-381219DF3E1C}" presName="comp4" presStyleCnt="0"/>
      <dgm:spPr/>
    </dgm:pt>
    <dgm:pt modelId="{C6287631-B7C7-DF46-82E2-D459C5D07493}" type="pres">
      <dgm:prSet presAssocID="{8A9741A7-CFC0-704A-8F07-381219DF3E1C}" presName="circle4" presStyleLbl="node1" presStyleIdx="3" presStyleCnt="4"/>
      <dgm:spPr/>
    </dgm:pt>
    <dgm:pt modelId="{16957E0F-E705-2F46-8343-20898810F9A8}" type="pres">
      <dgm:prSet presAssocID="{8A9741A7-CFC0-704A-8F07-381219DF3E1C}" presName="c4text" presStyleLbl="node1" presStyleIdx="3" presStyleCnt="4">
        <dgm:presLayoutVars>
          <dgm:bulletEnabled val="1"/>
        </dgm:presLayoutVars>
      </dgm:prSet>
      <dgm:spPr/>
    </dgm:pt>
  </dgm:ptLst>
  <dgm:cxnLst>
    <dgm:cxn modelId="{F76B8117-93AF-1E40-8733-82ACA0DE9EED}" type="presOf" srcId="{3A58F1F5-C58B-8B49-BB0F-FC66BFEC5F54}" destId="{AD3D268C-FA35-164C-B44A-471505C12C50}" srcOrd="0" destOrd="0" presId="urn:microsoft.com/office/officeart/2005/8/layout/venn2"/>
    <dgm:cxn modelId="{3AC3AC3A-E351-DA4C-90BE-8563C5069E4B}" type="presOf" srcId="{3A58F1F5-C58B-8B49-BB0F-FC66BFEC5F54}" destId="{4AFCEA57-E521-AF41-9D26-59C341A4C4C8}" srcOrd="1" destOrd="0" presId="urn:microsoft.com/office/officeart/2005/8/layout/venn2"/>
    <dgm:cxn modelId="{81866D3F-97CE-AE45-9B79-8BC306B97B05}" type="presOf" srcId="{93B60C2D-EDC9-D44B-A9EA-2E07F9AD73A3}" destId="{4D9AA687-69DF-6144-BF00-2CA20D33D8AE}" srcOrd="0" destOrd="0" presId="urn:microsoft.com/office/officeart/2005/8/layout/venn2"/>
    <dgm:cxn modelId="{A1A6B73F-42AB-5B4C-A6EE-960A5EF2E943}" type="presOf" srcId="{93B60C2D-EDC9-D44B-A9EA-2E07F9AD73A3}" destId="{43966006-EB7C-8446-ABA8-391AC71B9EE8}" srcOrd="1" destOrd="0" presId="urn:microsoft.com/office/officeart/2005/8/layout/venn2"/>
    <dgm:cxn modelId="{6E7DC146-3B22-8440-8F9D-3390A53B8D11}" type="presOf" srcId="{0DFB362C-FFFF-034C-80E5-A9EDFB853EF4}" destId="{D33B6CC9-43AC-144D-B869-23C9A4873C07}" srcOrd="1" destOrd="0" presId="urn:microsoft.com/office/officeart/2005/8/layout/venn2"/>
    <dgm:cxn modelId="{45F2CE6A-7086-B142-AE29-FC6D420731B0}" srcId="{8A9741A7-CFC0-704A-8F07-381219DF3E1C}" destId="{93B60C2D-EDC9-D44B-A9EA-2E07F9AD73A3}" srcOrd="0" destOrd="0" parTransId="{48BA4F42-35F1-7043-BD8A-BFC00826C567}" sibTransId="{970EB139-E008-5B4E-9A25-A57AC1D73449}"/>
    <dgm:cxn modelId="{0440FB59-6DCA-4746-B5F0-73C4C8101B29}" type="presOf" srcId="{0DFB362C-FFFF-034C-80E5-A9EDFB853EF4}" destId="{7343A654-B9F9-3D4D-80E2-29BF35FA9629}" srcOrd="0" destOrd="0" presId="urn:microsoft.com/office/officeart/2005/8/layout/venn2"/>
    <dgm:cxn modelId="{7B0C1A7D-A851-F64B-B3C0-63B4A5D8D86C}" type="presOf" srcId="{8A9741A7-CFC0-704A-8F07-381219DF3E1C}" destId="{193B68E3-1B17-E844-B148-E36654A43A77}" srcOrd="0" destOrd="0" presId="urn:microsoft.com/office/officeart/2005/8/layout/venn2"/>
    <dgm:cxn modelId="{464A9DA1-7F21-604C-8F8F-A853575019EA}" srcId="{8A9741A7-CFC0-704A-8F07-381219DF3E1C}" destId="{3A58F1F5-C58B-8B49-BB0F-FC66BFEC5F54}" srcOrd="1" destOrd="0" parTransId="{33B06B57-0EEF-5C4E-84BA-9FF89BC1F384}" sibTransId="{1EC80C84-E8A3-0F44-BA9A-56AF001204EA}"/>
    <dgm:cxn modelId="{01CAB7BE-D073-3444-B202-BB618BCD91A1}" srcId="{8A9741A7-CFC0-704A-8F07-381219DF3E1C}" destId="{0DFB362C-FFFF-034C-80E5-A9EDFB853EF4}" srcOrd="2" destOrd="0" parTransId="{D10A43B4-4CFC-E84C-BF3D-1BC0A91A1241}" sibTransId="{53164A38-44FA-B64A-B08D-24003FED914F}"/>
    <dgm:cxn modelId="{D5B62EC2-F077-DA43-8E6C-DDC6968E1575}" type="presOf" srcId="{CEBE0756-AF78-B14C-90C5-43FE5936067A}" destId="{16957E0F-E705-2F46-8343-20898810F9A8}" srcOrd="1" destOrd="0" presId="urn:microsoft.com/office/officeart/2005/8/layout/venn2"/>
    <dgm:cxn modelId="{D9A824DF-2DC1-7A47-8258-A42CB4940374}" type="presOf" srcId="{CEBE0756-AF78-B14C-90C5-43FE5936067A}" destId="{C6287631-B7C7-DF46-82E2-D459C5D07493}" srcOrd="0" destOrd="0" presId="urn:microsoft.com/office/officeart/2005/8/layout/venn2"/>
    <dgm:cxn modelId="{D98E5FFB-0613-2F44-BC98-D95D60C76727}" srcId="{8A9741A7-CFC0-704A-8F07-381219DF3E1C}" destId="{CEBE0756-AF78-B14C-90C5-43FE5936067A}" srcOrd="3" destOrd="0" parTransId="{2D24BBC5-FA14-DB4F-BF4F-BBFBFCA09147}" sibTransId="{25F70CE6-785F-4748-B6E1-2C8CCA476439}"/>
    <dgm:cxn modelId="{20A7FA3C-802A-0340-8058-69BCF9FF1F1D}" type="presParOf" srcId="{193B68E3-1B17-E844-B148-E36654A43A77}" destId="{0FDBABDB-6664-1249-B80D-482C8D4B78CC}" srcOrd="0" destOrd="0" presId="urn:microsoft.com/office/officeart/2005/8/layout/venn2"/>
    <dgm:cxn modelId="{CDD8901C-B4C9-9A40-A42A-F886ED97C703}" type="presParOf" srcId="{0FDBABDB-6664-1249-B80D-482C8D4B78CC}" destId="{4D9AA687-69DF-6144-BF00-2CA20D33D8AE}" srcOrd="0" destOrd="0" presId="urn:microsoft.com/office/officeart/2005/8/layout/venn2"/>
    <dgm:cxn modelId="{4C570470-FDA0-9A4A-A9DD-6759B9831DF8}" type="presParOf" srcId="{0FDBABDB-6664-1249-B80D-482C8D4B78CC}" destId="{43966006-EB7C-8446-ABA8-391AC71B9EE8}" srcOrd="1" destOrd="0" presId="urn:microsoft.com/office/officeart/2005/8/layout/venn2"/>
    <dgm:cxn modelId="{D2D50831-F7AB-EA41-971B-EF7F3FF611B3}" type="presParOf" srcId="{193B68E3-1B17-E844-B148-E36654A43A77}" destId="{7D634120-485D-284D-91FF-E3FB4CFEB97A}" srcOrd="1" destOrd="0" presId="urn:microsoft.com/office/officeart/2005/8/layout/venn2"/>
    <dgm:cxn modelId="{54A9FDCC-B20E-D64C-971E-BBD4F01DDF3B}" type="presParOf" srcId="{7D634120-485D-284D-91FF-E3FB4CFEB97A}" destId="{AD3D268C-FA35-164C-B44A-471505C12C50}" srcOrd="0" destOrd="0" presId="urn:microsoft.com/office/officeart/2005/8/layout/venn2"/>
    <dgm:cxn modelId="{867F04A3-EEFB-FA43-A704-55B4B4B433D8}" type="presParOf" srcId="{7D634120-485D-284D-91FF-E3FB4CFEB97A}" destId="{4AFCEA57-E521-AF41-9D26-59C341A4C4C8}" srcOrd="1" destOrd="0" presId="urn:microsoft.com/office/officeart/2005/8/layout/venn2"/>
    <dgm:cxn modelId="{EE0F2CCD-C3F2-0B43-B7A5-37F0DA0B110C}" type="presParOf" srcId="{193B68E3-1B17-E844-B148-E36654A43A77}" destId="{7A86E7C1-2BF8-A449-939B-FFD96D85D5E1}" srcOrd="2" destOrd="0" presId="urn:microsoft.com/office/officeart/2005/8/layout/venn2"/>
    <dgm:cxn modelId="{D2E64F92-4C29-6A47-AADD-D11689B13FD0}" type="presParOf" srcId="{7A86E7C1-2BF8-A449-939B-FFD96D85D5E1}" destId="{7343A654-B9F9-3D4D-80E2-29BF35FA9629}" srcOrd="0" destOrd="0" presId="urn:microsoft.com/office/officeart/2005/8/layout/venn2"/>
    <dgm:cxn modelId="{372D73A7-AAA1-2F47-99F4-3E7ABE30F007}" type="presParOf" srcId="{7A86E7C1-2BF8-A449-939B-FFD96D85D5E1}" destId="{D33B6CC9-43AC-144D-B869-23C9A4873C07}" srcOrd="1" destOrd="0" presId="urn:microsoft.com/office/officeart/2005/8/layout/venn2"/>
    <dgm:cxn modelId="{46257AC2-4A34-6149-B347-E1E945531104}" type="presParOf" srcId="{193B68E3-1B17-E844-B148-E36654A43A77}" destId="{9C7CAF09-6535-F24B-982A-B0CEB2B3C526}" srcOrd="3" destOrd="0" presId="urn:microsoft.com/office/officeart/2005/8/layout/venn2"/>
    <dgm:cxn modelId="{A8C24620-0708-5646-87A8-D3314361285D}" type="presParOf" srcId="{9C7CAF09-6535-F24B-982A-B0CEB2B3C526}" destId="{C6287631-B7C7-DF46-82E2-D459C5D07493}" srcOrd="0" destOrd="0" presId="urn:microsoft.com/office/officeart/2005/8/layout/venn2"/>
    <dgm:cxn modelId="{D4A23965-518C-E541-BEC9-8A7D3A7F0AE3}" type="presParOf" srcId="{9C7CAF09-6535-F24B-982A-B0CEB2B3C526}" destId="{16957E0F-E705-2F46-8343-20898810F9A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CED97-38E0-4FBD-8F39-8FAF324E5E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F011856-DF38-4D40-8628-5929CD8935E7}">
      <dgm:prSet phldrT="[Text]" custT="1"/>
      <dgm:spPr/>
      <dgm:t>
        <a:bodyPr/>
        <a:lstStyle/>
        <a:p>
          <a:pPr algn="l"/>
          <a:r>
            <a:rPr lang="en-US" sz="2800" dirty="0"/>
            <a:t>Judgement Free</a:t>
          </a:r>
        </a:p>
      </dgm:t>
    </dgm:pt>
    <dgm:pt modelId="{C2446B88-7AC6-4FEB-B469-A3C3B91AC82D}" type="parTrans" cxnId="{089B594B-5859-4D80-9A43-131484AE6B51}">
      <dgm:prSet/>
      <dgm:spPr/>
      <dgm:t>
        <a:bodyPr/>
        <a:lstStyle/>
        <a:p>
          <a:endParaRPr lang="en-US"/>
        </a:p>
      </dgm:t>
    </dgm:pt>
    <dgm:pt modelId="{4BF51DF8-D85E-4052-B777-EA499B1411D0}" type="sibTrans" cxnId="{089B594B-5859-4D80-9A43-131484AE6B51}">
      <dgm:prSet/>
      <dgm:spPr/>
      <dgm:t>
        <a:bodyPr/>
        <a:lstStyle/>
        <a:p>
          <a:endParaRPr lang="en-US"/>
        </a:p>
      </dgm:t>
    </dgm:pt>
    <dgm:pt modelId="{82EFF784-E989-4532-9C26-CC7C3EB4C047}">
      <dgm:prSet phldrT="[Text]" custT="1"/>
      <dgm:spPr/>
      <dgm:t>
        <a:bodyPr/>
        <a:lstStyle/>
        <a:p>
          <a:r>
            <a:rPr lang="en-US" sz="1200" b="1" dirty="0">
              <a:solidFill>
                <a:schemeClr val="tx2"/>
              </a:solidFill>
              <a:latin typeface="+mn-lt"/>
            </a:rPr>
            <a:t>Your problem is our problem. </a:t>
          </a:r>
          <a:endParaRPr lang="en-US" sz="1200" b="1" dirty="0">
            <a:solidFill>
              <a:schemeClr val="tx2"/>
            </a:solidFill>
          </a:endParaRPr>
        </a:p>
      </dgm:t>
    </dgm:pt>
    <dgm:pt modelId="{E5F83786-D690-4540-BC87-36BCE23105E4}" type="parTrans" cxnId="{FABD9E49-A39E-4233-BDC2-B79498C1D7E5}">
      <dgm:prSet/>
      <dgm:spPr/>
      <dgm:t>
        <a:bodyPr/>
        <a:lstStyle/>
        <a:p>
          <a:endParaRPr lang="en-US"/>
        </a:p>
      </dgm:t>
    </dgm:pt>
    <dgm:pt modelId="{D831CDC9-6CA5-45A8-9C6E-2DB0F23E350A}" type="sibTrans" cxnId="{FABD9E49-A39E-4233-BDC2-B79498C1D7E5}">
      <dgm:prSet/>
      <dgm:spPr/>
      <dgm:t>
        <a:bodyPr/>
        <a:lstStyle/>
        <a:p>
          <a:endParaRPr lang="en-US"/>
        </a:p>
      </dgm:t>
    </dgm:pt>
    <dgm:pt modelId="{F3695BD5-C846-401B-9B7E-5AF8CE8157F4}">
      <dgm:prSet phldrT="[Text]" custT="1"/>
      <dgm:spPr/>
      <dgm:t>
        <a:bodyPr/>
        <a:lstStyle/>
        <a:p>
          <a:pPr algn="l"/>
          <a:r>
            <a:rPr lang="en-US" sz="2800" dirty="0"/>
            <a:t>You’re Not Alone</a:t>
          </a:r>
        </a:p>
      </dgm:t>
    </dgm:pt>
    <dgm:pt modelId="{8C7C1B0E-B12D-450A-BD55-1E2A7A534FC5}" type="parTrans" cxnId="{D72BCC61-087E-4F4C-93F7-284D52DD32AC}">
      <dgm:prSet/>
      <dgm:spPr/>
      <dgm:t>
        <a:bodyPr/>
        <a:lstStyle/>
        <a:p>
          <a:endParaRPr lang="en-US"/>
        </a:p>
      </dgm:t>
    </dgm:pt>
    <dgm:pt modelId="{D4C2D2BF-83F4-414C-8569-3717FB65DBE5}" type="sibTrans" cxnId="{D72BCC61-087E-4F4C-93F7-284D52DD32AC}">
      <dgm:prSet/>
      <dgm:spPr/>
      <dgm:t>
        <a:bodyPr/>
        <a:lstStyle/>
        <a:p>
          <a:endParaRPr lang="en-US"/>
        </a:p>
      </dgm:t>
    </dgm:pt>
    <dgm:pt modelId="{E25EFB06-A906-4EEE-9C7B-92A89A1E8E5D}">
      <dgm:prSet phldrT="[Text]" custT="1"/>
      <dgm:spPr/>
      <dgm:t>
        <a:bodyPr/>
        <a:lstStyle/>
        <a:p>
          <a:r>
            <a:rPr lang="en-US" sz="1200" dirty="0">
              <a:solidFill>
                <a:schemeClr val="tx2"/>
              </a:solidFill>
              <a:latin typeface="Tofino Personal Medium" panose="02000000000000000000" pitchFamily="50" charset="0"/>
            </a:rPr>
            <a:t>Many Iowans, including us, face these same challenges every day. </a:t>
          </a:r>
          <a:endParaRPr lang="en-US" sz="1200" dirty="0">
            <a:solidFill>
              <a:schemeClr val="tx2"/>
            </a:solidFill>
          </a:endParaRPr>
        </a:p>
      </dgm:t>
    </dgm:pt>
    <dgm:pt modelId="{621F097D-04C9-4F06-9DE8-036D3105D8F8}" type="parTrans" cxnId="{5A9B34EE-F74B-4EA3-8AAD-DECDDEE64807}">
      <dgm:prSet/>
      <dgm:spPr/>
      <dgm:t>
        <a:bodyPr/>
        <a:lstStyle/>
        <a:p>
          <a:endParaRPr lang="en-US"/>
        </a:p>
      </dgm:t>
    </dgm:pt>
    <dgm:pt modelId="{67270169-997C-4C83-BFE5-5874CF2DB8A7}" type="sibTrans" cxnId="{5A9B34EE-F74B-4EA3-8AAD-DECDDEE64807}">
      <dgm:prSet/>
      <dgm:spPr/>
      <dgm:t>
        <a:bodyPr/>
        <a:lstStyle/>
        <a:p>
          <a:endParaRPr lang="en-US"/>
        </a:p>
      </dgm:t>
    </dgm:pt>
    <dgm:pt modelId="{01BC2114-B706-48FD-A005-46B27085D7E7}">
      <dgm:prSet phldrT="[Text]" custT="1"/>
      <dgm:spPr/>
      <dgm:t>
        <a:bodyPr/>
        <a:lstStyle/>
        <a:p>
          <a:pPr algn="l"/>
          <a:r>
            <a:rPr lang="en-US" sz="2800" dirty="0"/>
            <a:t>Guide to Better Health</a:t>
          </a:r>
        </a:p>
      </dgm:t>
    </dgm:pt>
    <dgm:pt modelId="{5A7A3FE6-987D-4D88-8ADB-745C1FA084AE}" type="parTrans" cxnId="{5755C106-D73C-4880-8FD6-0933F0AB4628}">
      <dgm:prSet/>
      <dgm:spPr/>
      <dgm:t>
        <a:bodyPr/>
        <a:lstStyle/>
        <a:p>
          <a:endParaRPr lang="en-US"/>
        </a:p>
      </dgm:t>
    </dgm:pt>
    <dgm:pt modelId="{BE84F7A1-2BFB-43A2-9B75-62C96AD901D6}" type="sibTrans" cxnId="{5755C106-D73C-4880-8FD6-0933F0AB4628}">
      <dgm:prSet/>
      <dgm:spPr/>
      <dgm:t>
        <a:bodyPr/>
        <a:lstStyle/>
        <a:p>
          <a:endParaRPr lang="en-US"/>
        </a:p>
      </dgm:t>
    </dgm:pt>
    <dgm:pt modelId="{B05DB3E4-2D01-4BA2-8E37-D1F877DE2DDA}">
      <dgm:prSet phldrT="[Text]" custT="1"/>
      <dgm:spPr/>
      <dgm:t>
        <a:bodyPr/>
        <a:lstStyle/>
        <a:p>
          <a:r>
            <a:rPr lang="en-US" sz="1200" dirty="0">
              <a:solidFill>
                <a:schemeClr val="tx2"/>
              </a:solidFill>
              <a:latin typeface="Tofino Personal Medium" panose="02000000000000000000" pitchFamily="50" charset="0"/>
            </a:rPr>
            <a:t>We offer the information, support and guidance to help Iowans get their life back to a good place</a:t>
          </a:r>
          <a:endParaRPr lang="en-US" sz="1200" dirty="0">
            <a:solidFill>
              <a:schemeClr val="tx2"/>
            </a:solidFill>
          </a:endParaRPr>
        </a:p>
      </dgm:t>
    </dgm:pt>
    <dgm:pt modelId="{33BC7CE5-8B17-4CC8-97FC-C9B1466772EC}" type="parTrans" cxnId="{9084D0C4-5550-407F-B585-1FA07D33B411}">
      <dgm:prSet/>
      <dgm:spPr/>
      <dgm:t>
        <a:bodyPr/>
        <a:lstStyle/>
        <a:p>
          <a:endParaRPr lang="en-US"/>
        </a:p>
      </dgm:t>
    </dgm:pt>
    <dgm:pt modelId="{DB439C44-CE4B-4B81-AC6E-7F5CC45F0E8C}" type="sibTrans" cxnId="{9084D0C4-5550-407F-B585-1FA07D33B411}">
      <dgm:prSet/>
      <dgm:spPr/>
      <dgm:t>
        <a:bodyPr/>
        <a:lstStyle/>
        <a:p>
          <a:endParaRPr lang="en-US"/>
        </a:p>
      </dgm:t>
    </dgm:pt>
    <dgm:pt modelId="{6CEB153C-93DB-4254-8849-33BC27D08024}">
      <dgm:prSet phldrT="[Text]" custT="1"/>
      <dgm:spPr/>
      <dgm:t>
        <a:bodyPr/>
        <a:lstStyle/>
        <a:p>
          <a:r>
            <a:rPr lang="en-US" sz="1200" b="1" dirty="0">
              <a:solidFill>
                <a:schemeClr val="tx2"/>
              </a:solidFill>
              <a:latin typeface="+mn-lt"/>
            </a:rPr>
            <a:t>We want to make sure you’re put on the right path to have a successful future. </a:t>
          </a:r>
          <a:endParaRPr lang="en-US" sz="1200" b="1" dirty="0">
            <a:solidFill>
              <a:schemeClr val="tx2"/>
            </a:solidFill>
          </a:endParaRPr>
        </a:p>
      </dgm:t>
    </dgm:pt>
    <dgm:pt modelId="{4B5BA974-2683-4FFA-A698-EDD25EA7C948}" type="parTrans" cxnId="{26C60788-2E3D-490C-A8ED-F390E8E7B2A2}">
      <dgm:prSet/>
      <dgm:spPr/>
      <dgm:t>
        <a:bodyPr/>
        <a:lstStyle/>
        <a:p>
          <a:endParaRPr lang="en-US"/>
        </a:p>
      </dgm:t>
    </dgm:pt>
    <dgm:pt modelId="{CA8CD522-981D-40B9-93C6-D3E9690FA9B5}" type="sibTrans" cxnId="{26C60788-2E3D-490C-A8ED-F390E8E7B2A2}">
      <dgm:prSet/>
      <dgm:spPr/>
      <dgm:t>
        <a:bodyPr/>
        <a:lstStyle/>
        <a:p>
          <a:endParaRPr lang="en-US"/>
        </a:p>
      </dgm:t>
    </dgm:pt>
    <dgm:pt modelId="{8B7C4B1F-231D-4525-BE0F-AEDBD74FA55B}">
      <dgm:prSet phldrT="[Text]" custT="1"/>
      <dgm:spPr/>
      <dgm:t>
        <a:bodyPr/>
        <a:lstStyle/>
        <a:p>
          <a:r>
            <a:rPr lang="en-US" sz="1200" b="1" dirty="0">
              <a:solidFill>
                <a:schemeClr val="tx2"/>
              </a:solidFill>
              <a:latin typeface="+mn-lt"/>
            </a:rPr>
            <a:t>That’s why we leave our judgment at the door. It makes it easier to help put you on the right path to recovery.</a:t>
          </a:r>
          <a:endParaRPr lang="en-US" sz="1200" b="1" dirty="0">
            <a:solidFill>
              <a:schemeClr val="tx2"/>
            </a:solidFill>
          </a:endParaRPr>
        </a:p>
      </dgm:t>
    </dgm:pt>
    <dgm:pt modelId="{08353803-D517-40A0-AF2B-6AF075D33389}" type="parTrans" cxnId="{9DBC05D6-2EEB-4DC7-BF50-7B1C71325FE4}">
      <dgm:prSet/>
      <dgm:spPr/>
      <dgm:t>
        <a:bodyPr/>
        <a:lstStyle/>
        <a:p>
          <a:endParaRPr lang="en-US"/>
        </a:p>
      </dgm:t>
    </dgm:pt>
    <dgm:pt modelId="{82158ECA-0A97-4C64-AB08-480B0EBF6C03}" type="sibTrans" cxnId="{9DBC05D6-2EEB-4DC7-BF50-7B1C71325FE4}">
      <dgm:prSet/>
      <dgm:spPr/>
      <dgm:t>
        <a:bodyPr/>
        <a:lstStyle/>
        <a:p>
          <a:endParaRPr lang="en-US"/>
        </a:p>
      </dgm:t>
    </dgm:pt>
    <dgm:pt modelId="{7BEDE0FD-B4B3-4BAC-923D-8C544C92DCF5}">
      <dgm:prSet phldrT="[Text]" custT="1"/>
      <dgm:spPr/>
      <dgm:t>
        <a:bodyPr/>
        <a:lstStyle/>
        <a:p>
          <a:r>
            <a:rPr lang="en-US" sz="1200" dirty="0">
              <a:solidFill>
                <a:schemeClr val="tx2"/>
              </a:solidFill>
              <a:latin typeface="Tofino Personal Medium" panose="02000000000000000000" pitchFamily="50" charset="0"/>
            </a:rPr>
            <a:t>We know it’s hard but when you have someone with you every step of the way it helps. </a:t>
          </a:r>
          <a:endParaRPr lang="en-US" sz="1200" dirty="0">
            <a:solidFill>
              <a:schemeClr val="tx2"/>
            </a:solidFill>
          </a:endParaRPr>
        </a:p>
      </dgm:t>
    </dgm:pt>
    <dgm:pt modelId="{C0314F4F-A476-4432-9CC7-252E8BDC3395}" type="parTrans" cxnId="{43680432-3B7C-4206-BC5A-7E022F3DBC7D}">
      <dgm:prSet/>
      <dgm:spPr/>
      <dgm:t>
        <a:bodyPr/>
        <a:lstStyle/>
        <a:p>
          <a:endParaRPr lang="en-US"/>
        </a:p>
      </dgm:t>
    </dgm:pt>
    <dgm:pt modelId="{664C6461-B520-4AED-88B6-983D5DCA1FEC}" type="sibTrans" cxnId="{43680432-3B7C-4206-BC5A-7E022F3DBC7D}">
      <dgm:prSet/>
      <dgm:spPr/>
      <dgm:t>
        <a:bodyPr/>
        <a:lstStyle/>
        <a:p>
          <a:endParaRPr lang="en-US"/>
        </a:p>
      </dgm:t>
    </dgm:pt>
    <dgm:pt modelId="{02799647-B7E8-4119-8E66-3A8876398EAC}">
      <dgm:prSet phldrT="[Text]" custT="1"/>
      <dgm:spPr/>
      <dgm:t>
        <a:bodyPr/>
        <a:lstStyle/>
        <a:p>
          <a:r>
            <a:rPr lang="en-US" sz="1200" dirty="0">
              <a:solidFill>
                <a:schemeClr val="tx2"/>
              </a:solidFill>
              <a:latin typeface="Tofino Personal Medium" panose="02000000000000000000" pitchFamily="50" charset="0"/>
            </a:rPr>
            <a:t>We’re here when you’re tempted, struggling, or want someone to listen. </a:t>
          </a:r>
          <a:endParaRPr lang="en-US" sz="1200" dirty="0">
            <a:solidFill>
              <a:schemeClr val="tx2"/>
            </a:solidFill>
          </a:endParaRPr>
        </a:p>
      </dgm:t>
    </dgm:pt>
    <dgm:pt modelId="{95DDEDD0-F5E7-46A6-BED0-CA7713C7FD3F}" type="parTrans" cxnId="{5AE6CEB6-8AF0-4F6E-AC8A-80C2F104EA28}">
      <dgm:prSet/>
      <dgm:spPr/>
      <dgm:t>
        <a:bodyPr/>
        <a:lstStyle/>
        <a:p>
          <a:endParaRPr lang="en-US"/>
        </a:p>
      </dgm:t>
    </dgm:pt>
    <dgm:pt modelId="{35481B95-8AEB-4AF8-B55F-DA2522AF1AAE}" type="sibTrans" cxnId="{5AE6CEB6-8AF0-4F6E-AC8A-80C2F104EA28}">
      <dgm:prSet/>
      <dgm:spPr/>
      <dgm:t>
        <a:bodyPr/>
        <a:lstStyle/>
        <a:p>
          <a:endParaRPr lang="en-US"/>
        </a:p>
      </dgm:t>
    </dgm:pt>
    <dgm:pt modelId="{42E4310F-6661-44DD-BD51-269DE4C2120E}" type="pres">
      <dgm:prSet presAssocID="{B0DCED97-38E0-4FBD-8F39-8FAF324E5E4B}" presName="Name0" presStyleCnt="0">
        <dgm:presLayoutVars>
          <dgm:dir/>
          <dgm:animLvl val="lvl"/>
          <dgm:resizeHandles val="exact"/>
        </dgm:presLayoutVars>
      </dgm:prSet>
      <dgm:spPr/>
    </dgm:pt>
    <dgm:pt modelId="{98C6C4BA-6945-4BB1-8518-A291AD3B11D2}" type="pres">
      <dgm:prSet presAssocID="{EF011856-DF38-4D40-8628-5929CD8935E7}" presName="linNode" presStyleCnt="0"/>
      <dgm:spPr/>
    </dgm:pt>
    <dgm:pt modelId="{F8F68776-C2D3-4A8B-9EB8-E4AFE5373F1D}" type="pres">
      <dgm:prSet presAssocID="{EF011856-DF38-4D40-8628-5929CD8935E7}" presName="parentText" presStyleLbl="node1" presStyleIdx="0" presStyleCnt="3" custScaleX="118198">
        <dgm:presLayoutVars>
          <dgm:chMax val="1"/>
          <dgm:bulletEnabled val="1"/>
        </dgm:presLayoutVars>
      </dgm:prSet>
      <dgm:spPr/>
    </dgm:pt>
    <dgm:pt modelId="{40BD09E3-CD98-4FA7-A52C-E350D5C3CD9C}" type="pres">
      <dgm:prSet presAssocID="{EF011856-DF38-4D40-8628-5929CD8935E7}" presName="descendantText" presStyleLbl="alignAccFollowNode1" presStyleIdx="0" presStyleCnt="3">
        <dgm:presLayoutVars>
          <dgm:bulletEnabled val="1"/>
        </dgm:presLayoutVars>
      </dgm:prSet>
      <dgm:spPr/>
    </dgm:pt>
    <dgm:pt modelId="{31B69304-5F3E-43AA-8EEA-68934193EE72}" type="pres">
      <dgm:prSet presAssocID="{4BF51DF8-D85E-4052-B777-EA499B1411D0}" presName="sp" presStyleCnt="0"/>
      <dgm:spPr/>
    </dgm:pt>
    <dgm:pt modelId="{0746C5BA-E8DA-4583-BF6E-62AEFB5CF9CB}" type="pres">
      <dgm:prSet presAssocID="{F3695BD5-C846-401B-9B7E-5AF8CE8157F4}" presName="linNode" presStyleCnt="0"/>
      <dgm:spPr/>
    </dgm:pt>
    <dgm:pt modelId="{596E06AE-AFFB-4B45-B3C5-F5492A521837}" type="pres">
      <dgm:prSet presAssocID="{F3695BD5-C846-401B-9B7E-5AF8CE8157F4}" presName="parentText" presStyleLbl="node1" presStyleIdx="1" presStyleCnt="3" custScaleX="117873">
        <dgm:presLayoutVars>
          <dgm:chMax val="1"/>
          <dgm:bulletEnabled val="1"/>
        </dgm:presLayoutVars>
      </dgm:prSet>
      <dgm:spPr/>
    </dgm:pt>
    <dgm:pt modelId="{BB489C80-C3DA-40F9-9E0F-F359742F1D5D}" type="pres">
      <dgm:prSet presAssocID="{F3695BD5-C846-401B-9B7E-5AF8CE8157F4}" presName="descendantText" presStyleLbl="alignAccFollowNode1" presStyleIdx="1" presStyleCnt="3" custScaleX="101004">
        <dgm:presLayoutVars>
          <dgm:bulletEnabled val="1"/>
        </dgm:presLayoutVars>
      </dgm:prSet>
      <dgm:spPr/>
    </dgm:pt>
    <dgm:pt modelId="{44C04BE7-A23D-4851-9D41-2326187A8446}" type="pres">
      <dgm:prSet presAssocID="{D4C2D2BF-83F4-414C-8569-3717FB65DBE5}" presName="sp" presStyleCnt="0"/>
      <dgm:spPr/>
    </dgm:pt>
    <dgm:pt modelId="{EA89A468-6EB9-4A64-AF87-D00D5D6D123D}" type="pres">
      <dgm:prSet presAssocID="{01BC2114-B706-48FD-A005-46B27085D7E7}" presName="linNode" presStyleCnt="0"/>
      <dgm:spPr/>
    </dgm:pt>
    <dgm:pt modelId="{324CEAA4-B203-4C81-9611-D152B8728D16}" type="pres">
      <dgm:prSet presAssocID="{01BC2114-B706-48FD-A005-46B27085D7E7}" presName="parentText" presStyleLbl="node1" presStyleIdx="2" presStyleCnt="3" custScaleX="115656">
        <dgm:presLayoutVars>
          <dgm:chMax val="1"/>
          <dgm:bulletEnabled val="1"/>
        </dgm:presLayoutVars>
      </dgm:prSet>
      <dgm:spPr/>
    </dgm:pt>
    <dgm:pt modelId="{5A22C5F8-DB9F-4825-AA0B-BCF559A504BD}" type="pres">
      <dgm:prSet presAssocID="{01BC2114-B706-48FD-A005-46B27085D7E7}" presName="descendantText" presStyleLbl="alignAccFollowNode1" presStyleIdx="2" presStyleCnt="3">
        <dgm:presLayoutVars>
          <dgm:bulletEnabled val="1"/>
        </dgm:presLayoutVars>
      </dgm:prSet>
      <dgm:spPr/>
    </dgm:pt>
  </dgm:ptLst>
  <dgm:cxnLst>
    <dgm:cxn modelId="{5755C106-D73C-4880-8FD6-0933F0AB4628}" srcId="{B0DCED97-38E0-4FBD-8F39-8FAF324E5E4B}" destId="{01BC2114-B706-48FD-A005-46B27085D7E7}" srcOrd="2" destOrd="0" parTransId="{5A7A3FE6-987D-4D88-8ADB-745C1FA084AE}" sibTransId="{BE84F7A1-2BFB-43A2-9B75-62C96AD901D6}"/>
    <dgm:cxn modelId="{43680432-3B7C-4206-BC5A-7E022F3DBC7D}" srcId="{F3695BD5-C846-401B-9B7E-5AF8CE8157F4}" destId="{7BEDE0FD-B4B3-4BAC-923D-8C544C92DCF5}" srcOrd="1" destOrd="0" parTransId="{C0314F4F-A476-4432-9CC7-252E8BDC3395}" sibTransId="{664C6461-B520-4AED-88B6-983D5DCA1FEC}"/>
    <dgm:cxn modelId="{D3CAB15C-C284-4DE7-BE81-7DEE7E1990A3}" type="presOf" srcId="{F3695BD5-C846-401B-9B7E-5AF8CE8157F4}" destId="{596E06AE-AFFB-4B45-B3C5-F5492A521837}" srcOrd="0" destOrd="0" presId="urn:microsoft.com/office/officeart/2005/8/layout/vList5"/>
    <dgm:cxn modelId="{D72BCC61-087E-4F4C-93F7-284D52DD32AC}" srcId="{B0DCED97-38E0-4FBD-8F39-8FAF324E5E4B}" destId="{F3695BD5-C846-401B-9B7E-5AF8CE8157F4}" srcOrd="1" destOrd="0" parTransId="{8C7C1B0E-B12D-450A-BD55-1E2A7A534FC5}" sibTransId="{D4C2D2BF-83F4-414C-8569-3717FB65DBE5}"/>
    <dgm:cxn modelId="{ACD0DE63-2E4C-468D-9136-A33198CB1EAE}" type="presOf" srcId="{EF011856-DF38-4D40-8628-5929CD8935E7}" destId="{F8F68776-C2D3-4A8B-9EB8-E4AFE5373F1D}" srcOrd="0" destOrd="0" presId="urn:microsoft.com/office/officeart/2005/8/layout/vList5"/>
    <dgm:cxn modelId="{C2EAA046-3ED4-426F-9212-D052CF4200B9}" type="presOf" srcId="{6CEB153C-93DB-4254-8849-33BC27D08024}" destId="{40BD09E3-CD98-4FA7-A52C-E350D5C3CD9C}" srcOrd="0" destOrd="1" presId="urn:microsoft.com/office/officeart/2005/8/layout/vList5"/>
    <dgm:cxn modelId="{95C16D67-EAA4-40EF-A9F2-9DDD3A429146}" type="presOf" srcId="{01BC2114-B706-48FD-A005-46B27085D7E7}" destId="{324CEAA4-B203-4C81-9611-D152B8728D16}" srcOrd="0" destOrd="0" presId="urn:microsoft.com/office/officeart/2005/8/layout/vList5"/>
    <dgm:cxn modelId="{FABD9E49-A39E-4233-BDC2-B79498C1D7E5}" srcId="{EF011856-DF38-4D40-8628-5929CD8935E7}" destId="{82EFF784-E989-4532-9C26-CC7C3EB4C047}" srcOrd="0" destOrd="0" parTransId="{E5F83786-D690-4540-BC87-36BCE23105E4}" sibTransId="{D831CDC9-6CA5-45A8-9C6E-2DB0F23E350A}"/>
    <dgm:cxn modelId="{089B594B-5859-4D80-9A43-131484AE6B51}" srcId="{B0DCED97-38E0-4FBD-8F39-8FAF324E5E4B}" destId="{EF011856-DF38-4D40-8628-5929CD8935E7}" srcOrd="0" destOrd="0" parTransId="{C2446B88-7AC6-4FEB-B469-A3C3B91AC82D}" sibTransId="{4BF51DF8-D85E-4052-B777-EA499B1411D0}"/>
    <dgm:cxn modelId="{0887AC51-BB48-48C6-9769-D0B8FC068724}" type="presOf" srcId="{02799647-B7E8-4119-8E66-3A8876398EAC}" destId="{BB489C80-C3DA-40F9-9E0F-F359742F1D5D}" srcOrd="0" destOrd="2" presId="urn:microsoft.com/office/officeart/2005/8/layout/vList5"/>
    <dgm:cxn modelId="{26C60788-2E3D-490C-A8ED-F390E8E7B2A2}" srcId="{EF011856-DF38-4D40-8628-5929CD8935E7}" destId="{6CEB153C-93DB-4254-8849-33BC27D08024}" srcOrd="1" destOrd="0" parTransId="{4B5BA974-2683-4FFA-A698-EDD25EA7C948}" sibTransId="{CA8CD522-981D-40B9-93C6-D3E9690FA9B5}"/>
    <dgm:cxn modelId="{88CC638E-BEDB-4B19-B221-379C6F939C0F}" type="presOf" srcId="{82EFF784-E989-4532-9C26-CC7C3EB4C047}" destId="{40BD09E3-CD98-4FA7-A52C-E350D5C3CD9C}" srcOrd="0" destOrd="0" presId="urn:microsoft.com/office/officeart/2005/8/layout/vList5"/>
    <dgm:cxn modelId="{E88E7D98-91C2-498B-B04D-F55DD5E3D647}" type="presOf" srcId="{E25EFB06-A906-4EEE-9C7B-92A89A1E8E5D}" destId="{BB489C80-C3DA-40F9-9E0F-F359742F1D5D}" srcOrd="0" destOrd="0" presId="urn:microsoft.com/office/officeart/2005/8/layout/vList5"/>
    <dgm:cxn modelId="{ECE73199-56FC-4192-869A-F563A45DFD97}" type="presOf" srcId="{7BEDE0FD-B4B3-4BAC-923D-8C544C92DCF5}" destId="{BB489C80-C3DA-40F9-9E0F-F359742F1D5D}" srcOrd="0" destOrd="1" presId="urn:microsoft.com/office/officeart/2005/8/layout/vList5"/>
    <dgm:cxn modelId="{60991EA0-A886-44C5-98B8-03EB36C87658}" type="presOf" srcId="{B0DCED97-38E0-4FBD-8F39-8FAF324E5E4B}" destId="{42E4310F-6661-44DD-BD51-269DE4C2120E}" srcOrd="0" destOrd="0" presId="urn:microsoft.com/office/officeart/2005/8/layout/vList5"/>
    <dgm:cxn modelId="{5AE6CEB6-8AF0-4F6E-AC8A-80C2F104EA28}" srcId="{F3695BD5-C846-401B-9B7E-5AF8CE8157F4}" destId="{02799647-B7E8-4119-8E66-3A8876398EAC}" srcOrd="2" destOrd="0" parTransId="{95DDEDD0-F5E7-46A6-BED0-CA7713C7FD3F}" sibTransId="{35481B95-8AEB-4AF8-B55F-DA2522AF1AAE}"/>
    <dgm:cxn modelId="{144506BC-F813-4A36-89BD-833B00FE2106}" type="presOf" srcId="{8B7C4B1F-231D-4525-BE0F-AEDBD74FA55B}" destId="{40BD09E3-CD98-4FA7-A52C-E350D5C3CD9C}" srcOrd="0" destOrd="2" presId="urn:microsoft.com/office/officeart/2005/8/layout/vList5"/>
    <dgm:cxn modelId="{9084D0C4-5550-407F-B585-1FA07D33B411}" srcId="{01BC2114-B706-48FD-A005-46B27085D7E7}" destId="{B05DB3E4-2D01-4BA2-8E37-D1F877DE2DDA}" srcOrd="0" destOrd="0" parTransId="{33BC7CE5-8B17-4CC8-97FC-C9B1466772EC}" sibTransId="{DB439C44-CE4B-4B81-AC6E-7F5CC45F0E8C}"/>
    <dgm:cxn modelId="{9DBC05D6-2EEB-4DC7-BF50-7B1C71325FE4}" srcId="{EF011856-DF38-4D40-8628-5929CD8935E7}" destId="{8B7C4B1F-231D-4525-BE0F-AEDBD74FA55B}" srcOrd="2" destOrd="0" parTransId="{08353803-D517-40A0-AF2B-6AF075D33389}" sibTransId="{82158ECA-0A97-4C64-AB08-480B0EBF6C03}"/>
    <dgm:cxn modelId="{CBACD9DF-B75B-4BA1-8325-E79EDFF80FA5}" type="presOf" srcId="{B05DB3E4-2D01-4BA2-8E37-D1F877DE2DDA}" destId="{5A22C5F8-DB9F-4825-AA0B-BCF559A504BD}" srcOrd="0" destOrd="0" presId="urn:microsoft.com/office/officeart/2005/8/layout/vList5"/>
    <dgm:cxn modelId="{5A9B34EE-F74B-4EA3-8AAD-DECDDEE64807}" srcId="{F3695BD5-C846-401B-9B7E-5AF8CE8157F4}" destId="{E25EFB06-A906-4EEE-9C7B-92A89A1E8E5D}" srcOrd="0" destOrd="0" parTransId="{621F097D-04C9-4F06-9DE8-036D3105D8F8}" sibTransId="{67270169-997C-4C83-BFE5-5874CF2DB8A7}"/>
    <dgm:cxn modelId="{5F5B2390-D0C3-42DC-86D5-DD6E38FD4D1E}" type="presParOf" srcId="{42E4310F-6661-44DD-BD51-269DE4C2120E}" destId="{98C6C4BA-6945-4BB1-8518-A291AD3B11D2}" srcOrd="0" destOrd="0" presId="urn:microsoft.com/office/officeart/2005/8/layout/vList5"/>
    <dgm:cxn modelId="{C885EA86-3DBF-42D9-A008-988802490A1A}" type="presParOf" srcId="{98C6C4BA-6945-4BB1-8518-A291AD3B11D2}" destId="{F8F68776-C2D3-4A8B-9EB8-E4AFE5373F1D}" srcOrd="0" destOrd="0" presId="urn:microsoft.com/office/officeart/2005/8/layout/vList5"/>
    <dgm:cxn modelId="{731DA2EB-CB58-4BE8-9891-67B77F6FCEA5}" type="presParOf" srcId="{98C6C4BA-6945-4BB1-8518-A291AD3B11D2}" destId="{40BD09E3-CD98-4FA7-A52C-E350D5C3CD9C}" srcOrd="1" destOrd="0" presId="urn:microsoft.com/office/officeart/2005/8/layout/vList5"/>
    <dgm:cxn modelId="{B97E6C3A-4DE9-4F6D-92B5-2F7D7CD4B5FE}" type="presParOf" srcId="{42E4310F-6661-44DD-BD51-269DE4C2120E}" destId="{31B69304-5F3E-43AA-8EEA-68934193EE72}" srcOrd="1" destOrd="0" presId="urn:microsoft.com/office/officeart/2005/8/layout/vList5"/>
    <dgm:cxn modelId="{7D295EEA-AEEC-42D6-B74E-464ED649BF10}" type="presParOf" srcId="{42E4310F-6661-44DD-BD51-269DE4C2120E}" destId="{0746C5BA-E8DA-4583-BF6E-62AEFB5CF9CB}" srcOrd="2" destOrd="0" presId="urn:microsoft.com/office/officeart/2005/8/layout/vList5"/>
    <dgm:cxn modelId="{11019B91-2FE6-4189-94EF-0BD46638D00D}" type="presParOf" srcId="{0746C5BA-E8DA-4583-BF6E-62AEFB5CF9CB}" destId="{596E06AE-AFFB-4B45-B3C5-F5492A521837}" srcOrd="0" destOrd="0" presId="urn:microsoft.com/office/officeart/2005/8/layout/vList5"/>
    <dgm:cxn modelId="{F2C59B39-ACF7-44EF-9C2D-ACEF37234349}" type="presParOf" srcId="{0746C5BA-E8DA-4583-BF6E-62AEFB5CF9CB}" destId="{BB489C80-C3DA-40F9-9E0F-F359742F1D5D}" srcOrd="1" destOrd="0" presId="urn:microsoft.com/office/officeart/2005/8/layout/vList5"/>
    <dgm:cxn modelId="{990D54BE-FA3B-4063-BC57-9550B719DC18}" type="presParOf" srcId="{42E4310F-6661-44DD-BD51-269DE4C2120E}" destId="{44C04BE7-A23D-4851-9D41-2326187A8446}" srcOrd="3" destOrd="0" presId="urn:microsoft.com/office/officeart/2005/8/layout/vList5"/>
    <dgm:cxn modelId="{2094D7DB-3F86-4216-B653-CF563E976519}" type="presParOf" srcId="{42E4310F-6661-44DD-BD51-269DE4C2120E}" destId="{EA89A468-6EB9-4A64-AF87-D00D5D6D123D}" srcOrd="4" destOrd="0" presId="urn:microsoft.com/office/officeart/2005/8/layout/vList5"/>
    <dgm:cxn modelId="{5EADD2F4-01DA-4C01-BD89-A73E82AC2FDF}" type="presParOf" srcId="{EA89A468-6EB9-4A64-AF87-D00D5D6D123D}" destId="{324CEAA4-B203-4C81-9611-D152B8728D16}" srcOrd="0" destOrd="0" presId="urn:microsoft.com/office/officeart/2005/8/layout/vList5"/>
    <dgm:cxn modelId="{ADDF7E80-3F44-4BE8-A3EA-5151ADD9E15F}" type="presParOf" srcId="{EA89A468-6EB9-4A64-AF87-D00D5D6D123D}" destId="{5A22C5F8-DB9F-4825-AA0B-BCF559A504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AA687-69DF-6144-BF00-2CA20D33D8AE}">
      <dsp:nvSpPr>
        <dsp:cNvPr id="0" name=""/>
        <dsp:cNvSpPr/>
      </dsp:nvSpPr>
      <dsp:spPr>
        <a:xfrm>
          <a:off x="752445" y="0"/>
          <a:ext cx="3442893" cy="344289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solidFill>
              <a:latin typeface="Tofino Personal Medium" panose="02000000000000000000" pitchFamily="2" charset="77"/>
            </a:rPr>
            <a:t>Iowans 18+</a:t>
          </a:r>
        </a:p>
        <a:p>
          <a:pPr marL="0" lvl="0" indent="0" algn="ctr" defTabSz="444500">
            <a:lnSpc>
              <a:spcPct val="90000"/>
            </a:lnSpc>
            <a:spcBef>
              <a:spcPct val="0"/>
            </a:spcBef>
            <a:spcAft>
              <a:spcPct val="35000"/>
            </a:spcAft>
            <a:buNone/>
          </a:pPr>
          <a:r>
            <a:rPr lang="en-US" sz="1000" b="0" i="0" kern="1200" dirty="0">
              <a:solidFill>
                <a:schemeClr val="tx2"/>
              </a:solidFill>
              <a:latin typeface="Tofino Personal Medium" panose="02000000000000000000" pitchFamily="2" charset="77"/>
            </a:rPr>
            <a:t>2.2M</a:t>
          </a:r>
        </a:p>
      </dsp:txBody>
      <dsp:txXfrm>
        <a:off x="1992575" y="172144"/>
        <a:ext cx="962632" cy="516433"/>
      </dsp:txXfrm>
    </dsp:sp>
    <dsp:sp modelId="{AD3D268C-FA35-164C-B44A-471505C12C50}">
      <dsp:nvSpPr>
        <dsp:cNvPr id="0" name=""/>
        <dsp:cNvSpPr/>
      </dsp:nvSpPr>
      <dsp:spPr>
        <a:xfrm>
          <a:off x="1096734" y="688578"/>
          <a:ext cx="2754314" cy="2754314"/>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solidFill>
              <a:latin typeface="Tofino Personal Medium" panose="02000000000000000000" pitchFamily="2" charset="77"/>
            </a:rPr>
            <a:t>Concerned Friends and Family</a:t>
          </a:r>
        </a:p>
      </dsp:txBody>
      <dsp:txXfrm>
        <a:off x="1992575" y="853837"/>
        <a:ext cx="962632" cy="495776"/>
      </dsp:txXfrm>
    </dsp:sp>
    <dsp:sp modelId="{7343A654-B9F9-3D4D-80E2-29BF35FA9629}">
      <dsp:nvSpPr>
        <dsp:cNvPr id="0" name=""/>
        <dsp:cNvSpPr/>
      </dsp:nvSpPr>
      <dsp:spPr>
        <a:xfrm>
          <a:off x="1441024" y="1377157"/>
          <a:ext cx="2065735" cy="2065735"/>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solidFill>
              <a:latin typeface="Tofino Personal Medium" panose="02000000000000000000" pitchFamily="2" charset="77"/>
            </a:rPr>
            <a:t>In Need or At Risk </a:t>
          </a:r>
        </a:p>
      </dsp:txBody>
      <dsp:txXfrm>
        <a:off x="1992575" y="1532087"/>
        <a:ext cx="962632" cy="464790"/>
      </dsp:txXfrm>
    </dsp:sp>
    <dsp:sp modelId="{C6287631-B7C7-DF46-82E2-D459C5D07493}">
      <dsp:nvSpPr>
        <dsp:cNvPr id="0" name=""/>
        <dsp:cNvSpPr/>
      </dsp:nvSpPr>
      <dsp:spPr>
        <a:xfrm>
          <a:off x="1785313" y="2065735"/>
          <a:ext cx="1377157" cy="137715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0" i="0" kern="1200" dirty="0">
              <a:solidFill>
                <a:schemeClr val="tx2"/>
              </a:solidFill>
              <a:latin typeface="Tofino Personal Medium" panose="02000000000000000000" pitchFamily="2" charset="77"/>
            </a:rPr>
            <a:t>Helped</a:t>
          </a:r>
        </a:p>
      </dsp:txBody>
      <dsp:txXfrm>
        <a:off x="1986993" y="2410025"/>
        <a:ext cx="973797" cy="688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D09E3-CD98-4FA7-A52C-E350D5C3CD9C}">
      <dsp:nvSpPr>
        <dsp:cNvPr id="0" name=""/>
        <dsp:cNvSpPr/>
      </dsp:nvSpPr>
      <dsp:spPr>
        <a:xfrm rot="5400000">
          <a:off x="6478635" y="-2393857"/>
          <a:ext cx="938472" cy="596436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chemeClr val="tx2"/>
              </a:solidFill>
              <a:latin typeface="+mn-lt"/>
            </a:rPr>
            <a:t>Your problem is our problem. </a:t>
          </a:r>
          <a:endParaRPr lang="en-US" sz="1200" b="1" kern="1200" dirty="0">
            <a:solidFill>
              <a:schemeClr val="tx2"/>
            </a:solidFill>
          </a:endParaRPr>
        </a:p>
        <a:p>
          <a:pPr marL="114300" lvl="1" indent="-114300" algn="l" defTabSz="533400">
            <a:lnSpc>
              <a:spcPct val="90000"/>
            </a:lnSpc>
            <a:spcBef>
              <a:spcPct val="0"/>
            </a:spcBef>
            <a:spcAft>
              <a:spcPct val="15000"/>
            </a:spcAft>
            <a:buChar char="•"/>
          </a:pPr>
          <a:r>
            <a:rPr lang="en-US" sz="1200" b="1" kern="1200" dirty="0">
              <a:solidFill>
                <a:schemeClr val="tx2"/>
              </a:solidFill>
              <a:latin typeface="+mn-lt"/>
            </a:rPr>
            <a:t>We want to make sure you’re put on the right path to have a successful future. </a:t>
          </a:r>
          <a:endParaRPr lang="en-US" sz="1200" b="1" kern="1200" dirty="0">
            <a:solidFill>
              <a:schemeClr val="tx2"/>
            </a:solidFill>
          </a:endParaRPr>
        </a:p>
        <a:p>
          <a:pPr marL="114300" lvl="1" indent="-114300" algn="l" defTabSz="533400">
            <a:lnSpc>
              <a:spcPct val="90000"/>
            </a:lnSpc>
            <a:spcBef>
              <a:spcPct val="0"/>
            </a:spcBef>
            <a:spcAft>
              <a:spcPct val="15000"/>
            </a:spcAft>
            <a:buChar char="•"/>
          </a:pPr>
          <a:r>
            <a:rPr lang="en-US" sz="1200" b="1" kern="1200" dirty="0">
              <a:solidFill>
                <a:schemeClr val="tx2"/>
              </a:solidFill>
              <a:latin typeface="+mn-lt"/>
            </a:rPr>
            <a:t>That’s why we leave our judgment at the door. It makes it easier to help put you on the right path to recovery.</a:t>
          </a:r>
          <a:endParaRPr lang="en-US" sz="1200" b="1" kern="1200" dirty="0">
            <a:solidFill>
              <a:schemeClr val="tx2"/>
            </a:solidFill>
          </a:endParaRPr>
        </a:p>
      </dsp:txBody>
      <dsp:txXfrm rot="-5400000">
        <a:off x="3965691" y="164899"/>
        <a:ext cx="5918548" cy="846848"/>
      </dsp:txXfrm>
    </dsp:sp>
    <dsp:sp modelId="{F8F68776-C2D3-4A8B-9EB8-E4AFE5373F1D}">
      <dsp:nvSpPr>
        <dsp:cNvPr id="0" name=""/>
        <dsp:cNvSpPr/>
      </dsp:nvSpPr>
      <dsp:spPr>
        <a:xfrm>
          <a:off x="204" y="1777"/>
          <a:ext cx="3965487" cy="11730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Judgement Free</a:t>
          </a:r>
        </a:p>
      </dsp:txBody>
      <dsp:txXfrm>
        <a:off x="57470" y="59043"/>
        <a:ext cx="3850955" cy="1058559"/>
      </dsp:txXfrm>
    </dsp:sp>
    <dsp:sp modelId="{BB489C80-C3DA-40F9-9E0F-F359742F1D5D}">
      <dsp:nvSpPr>
        <dsp:cNvPr id="0" name=""/>
        <dsp:cNvSpPr/>
      </dsp:nvSpPr>
      <dsp:spPr>
        <a:xfrm rot="5400000">
          <a:off x="6461426" y="-1176381"/>
          <a:ext cx="938472" cy="599289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tx2"/>
              </a:solidFill>
              <a:latin typeface="Tofino Personal Medium" panose="02000000000000000000" pitchFamily="50" charset="0"/>
            </a:rPr>
            <a:t>Many Iowans, including us, face these same challenges every day. </a:t>
          </a:r>
          <a:endParaRPr lang="en-US" sz="1200" kern="1200" dirty="0">
            <a:solidFill>
              <a:schemeClr val="tx2"/>
            </a:solidFill>
          </a:endParaRPr>
        </a:p>
        <a:p>
          <a:pPr marL="114300" lvl="1" indent="-114300" algn="l" defTabSz="533400">
            <a:lnSpc>
              <a:spcPct val="90000"/>
            </a:lnSpc>
            <a:spcBef>
              <a:spcPct val="0"/>
            </a:spcBef>
            <a:spcAft>
              <a:spcPct val="15000"/>
            </a:spcAft>
            <a:buChar char="•"/>
          </a:pPr>
          <a:r>
            <a:rPr lang="en-US" sz="1200" kern="1200" dirty="0">
              <a:solidFill>
                <a:schemeClr val="tx2"/>
              </a:solidFill>
              <a:latin typeface="Tofino Personal Medium" panose="02000000000000000000" pitchFamily="50" charset="0"/>
            </a:rPr>
            <a:t>We know it’s hard but when you have someone with you every step of the way it helps. </a:t>
          </a:r>
          <a:endParaRPr lang="en-US" sz="1200" kern="1200" dirty="0">
            <a:solidFill>
              <a:schemeClr val="tx2"/>
            </a:solidFill>
          </a:endParaRPr>
        </a:p>
        <a:p>
          <a:pPr marL="114300" lvl="1" indent="-114300" algn="l" defTabSz="533400">
            <a:lnSpc>
              <a:spcPct val="90000"/>
            </a:lnSpc>
            <a:spcBef>
              <a:spcPct val="0"/>
            </a:spcBef>
            <a:spcAft>
              <a:spcPct val="15000"/>
            </a:spcAft>
            <a:buChar char="•"/>
          </a:pPr>
          <a:r>
            <a:rPr lang="en-US" sz="1200" kern="1200" dirty="0">
              <a:solidFill>
                <a:schemeClr val="tx2"/>
              </a:solidFill>
              <a:latin typeface="Tofino Personal Medium" panose="02000000000000000000" pitchFamily="50" charset="0"/>
            </a:rPr>
            <a:t>We’re here when you’re tempted, struggling, or want someone to listen. </a:t>
          </a:r>
          <a:endParaRPr lang="en-US" sz="1200" kern="1200" dirty="0">
            <a:solidFill>
              <a:schemeClr val="tx2"/>
            </a:solidFill>
          </a:endParaRPr>
        </a:p>
      </dsp:txBody>
      <dsp:txXfrm rot="-5400000">
        <a:off x="3934213" y="1396644"/>
        <a:ext cx="5947087" cy="846848"/>
      </dsp:txXfrm>
    </dsp:sp>
    <dsp:sp modelId="{596E06AE-AFFB-4B45-B3C5-F5492A521837}">
      <dsp:nvSpPr>
        <dsp:cNvPr id="0" name=""/>
        <dsp:cNvSpPr/>
      </dsp:nvSpPr>
      <dsp:spPr>
        <a:xfrm>
          <a:off x="204" y="1233522"/>
          <a:ext cx="3934008" cy="11730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You’re Not Alone</a:t>
          </a:r>
        </a:p>
      </dsp:txBody>
      <dsp:txXfrm>
        <a:off x="57470" y="1290788"/>
        <a:ext cx="3819476" cy="1058559"/>
      </dsp:txXfrm>
    </dsp:sp>
    <dsp:sp modelId="{5A22C5F8-DB9F-4825-AA0B-BCF559A504BD}">
      <dsp:nvSpPr>
        <dsp:cNvPr id="0" name=""/>
        <dsp:cNvSpPr/>
      </dsp:nvSpPr>
      <dsp:spPr>
        <a:xfrm rot="5400000">
          <a:off x="6450479" y="44808"/>
          <a:ext cx="938472" cy="60140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tx2"/>
              </a:solidFill>
              <a:latin typeface="Tofino Personal Medium" panose="02000000000000000000" pitchFamily="50" charset="0"/>
            </a:rPr>
            <a:t>We offer the information, support and guidance to help Iowans get their life back to a good place</a:t>
          </a:r>
          <a:endParaRPr lang="en-US" sz="1200" kern="1200" dirty="0">
            <a:solidFill>
              <a:schemeClr val="tx2"/>
            </a:solidFill>
          </a:endParaRPr>
        </a:p>
      </dsp:txBody>
      <dsp:txXfrm rot="-5400000">
        <a:off x="3912710" y="2628389"/>
        <a:ext cx="5968199" cy="846848"/>
      </dsp:txXfrm>
    </dsp:sp>
    <dsp:sp modelId="{324CEAA4-B203-4C81-9611-D152B8728D16}">
      <dsp:nvSpPr>
        <dsp:cNvPr id="0" name=""/>
        <dsp:cNvSpPr/>
      </dsp:nvSpPr>
      <dsp:spPr>
        <a:xfrm>
          <a:off x="204" y="2465268"/>
          <a:ext cx="3912505" cy="11730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t>Guide to Better Health</a:t>
          </a:r>
        </a:p>
      </dsp:txBody>
      <dsp:txXfrm>
        <a:off x="57470" y="2522534"/>
        <a:ext cx="3797973" cy="105855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1A5D0-87F9-104A-8500-9BF40AB0528C}" type="datetimeFigureOut">
              <a:rPr lang="en-US" smtClean="0"/>
              <a:t>9/18/2025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84602-1A67-B84E-B5AD-844EB9E2D6FA}" type="slidenum">
              <a:rPr lang="en-US" smtClean="0"/>
              <a:t>‹#›</a:t>
            </a:fld>
            <a:endParaRPr lang="en-US" dirty="0"/>
          </a:p>
        </p:txBody>
      </p:sp>
    </p:spTree>
    <p:extLst>
      <p:ext uri="{BB962C8B-B14F-4D97-AF65-F5344CB8AC3E}">
        <p14:creationId xmlns:p14="http://schemas.microsoft.com/office/powerpoint/2010/main" val="29198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rlifeiowa.or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yourlifeiowa.suppor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rlifeiowa.org/resource-center/hom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 the Presenter:</a:t>
            </a:r>
          </a:p>
          <a:p>
            <a:pPr marL="171450" indent="-171450">
              <a:buFont typeface="Arial" panose="020B0604020202020204" pitchFamily="34" charset="0"/>
              <a:buChar char="•"/>
            </a:pPr>
            <a:r>
              <a:rPr lang="en-US" dirty="0"/>
              <a:t>Introduce yourself and what you do to the audience.</a:t>
            </a:r>
          </a:p>
          <a:p>
            <a:pPr marL="171450" indent="-171450">
              <a:buFont typeface="Arial" panose="020B0604020202020204" pitchFamily="34" charset="0"/>
              <a:buChar char="•"/>
            </a:pPr>
            <a:r>
              <a:rPr lang="en-US" dirty="0"/>
              <a:t>Maybe ask them how many have heard of YLI?  Generally about 25-50% of individuals have heard, sometimes less, sometimes more.   What is important that they know that YLI is here for each and everyone of them.  Life eventually will go sideways for most of us, and YLI is here to help.</a:t>
            </a:r>
          </a:p>
          <a:p>
            <a:pPr marL="171450" indent="-171450">
              <a:buFont typeface="Arial" panose="020B0604020202020204" pitchFamily="34" charset="0"/>
              <a:buChar char="•"/>
            </a:pPr>
            <a:r>
              <a:rPr lang="en-US" dirty="0"/>
              <a:t>If a smaller group, you could do an icebreaker 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following slides are scripted, but feel free to add your own experiences and how you’ve used YLI, if appropriate for the audience.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a:t>
            </a:fld>
            <a:endParaRPr lang="en-US" dirty="0"/>
          </a:p>
        </p:txBody>
      </p:sp>
    </p:spTree>
    <p:extLst>
      <p:ext uri="{BB962C8B-B14F-4D97-AF65-F5344CB8AC3E}">
        <p14:creationId xmlns:p14="http://schemas.microsoft.com/office/powerpoint/2010/main" val="809336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the time when someone contacts YLI, more than one thing is going on their lives that they are seeking help for.   As you can see from the numbers, social determinants of health also play a role from </a:t>
            </a:r>
            <a:r>
              <a:rPr lang="en-US" baseline="0" dirty="0"/>
              <a:t>basic needs (housing, food, physical health), family/interpersonal relationship concerns, sexual assault, workforce, loss/grief, family/elder concerns, natural disaster and world events, all come into play as well.  </a:t>
            </a: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11</a:t>
            </a:fld>
            <a:endParaRPr lang="en-US" dirty="0"/>
          </a:p>
        </p:txBody>
      </p:sp>
    </p:spTree>
    <p:extLst>
      <p:ext uri="{BB962C8B-B14F-4D97-AF65-F5344CB8AC3E}">
        <p14:creationId xmlns:p14="http://schemas.microsoft.com/office/powerpoint/2010/main" val="139151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CCD45-0C19-5B45-D26F-9C845E454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D16A8-A882-85F2-036B-5F28AE478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14359-5E8A-5CF8-7836-F339981F92FA}"/>
              </a:ext>
            </a:extLst>
          </p:cNvPr>
          <p:cNvSpPr>
            <a:spLocks noGrp="1"/>
          </p:cNvSpPr>
          <p:nvPr>
            <p:ph type="body" idx="1"/>
          </p:nvPr>
        </p:nvSpPr>
        <p:spPr/>
        <p:txBody>
          <a:bodyPr/>
          <a:lstStyle/>
          <a:p>
            <a:pPr marL="0" marR="0">
              <a:lnSpc>
                <a:spcPct val="110000"/>
              </a:lnSpc>
              <a:spcAft>
                <a:spcPts val="600"/>
              </a:spcAft>
            </a:pPr>
            <a:r>
              <a:rPr lang="en-US" dirty="0"/>
              <a:t>The YLI website, yourlifeiowa.org, since July of 2017 </a:t>
            </a:r>
            <a:r>
              <a:rPr lang="en-US"/>
              <a:t>has recorded </a:t>
            </a:r>
            <a:r>
              <a:rPr lang="en-US" sz="1200">
                <a:effectLst/>
                <a:latin typeface="Tofino Personal Book" panose="02000000000000000000" pitchFamily="50" charset="0"/>
                <a:ea typeface="Calibri" panose="020F0502020204030204" pitchFamily="34" charset="0"/>
                <a:cs typeface="Calibri" panose="020F0502020204030204" pitchFamily="34" charset="0"/>
              </a:rPr>
              <a:t>almost </a:t>
            </a:r>
            <a:r>
              <a:rPr lang="en-US" sz="1200" dirty="0">
                <a:effectLst/>
                <a:latin typeface="Tofino Personal Book" panose="02000000000000000000" pitchFamily="50" charset="0"/>
                <a:ea typeface="Calibri" panose="020F0502020204030204" pitchFamily="34" charset="0"/>
                <a:cs typeface="Calibri" panose="020F0502020204030204" pitchFamily="34" charset="0"/>
              </a:rPr>
              <a:t>3.3 million visits by 2.2 million users.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a:p>
            <a:r>
              <a:rPr lang="en-US" dirty="0"/>
              <a:t>The YLI website and concept has become a model for other states to mimic a “one stop shop” for behavioral health. </a:t>
            </a:r>
          </a:p>
          <a:p>
            <a:endParaRPr lang="en-US" dirty="0"/>
          </a:p>
        </p:txBody>
      </p:sp>
      <p:sp>
        <p:nvSpPr>
          <p:cNvPr id="4" name="Slide Number Placeholder 3">
            <a:extLst>
              <a:ext uri="{FF2B5EF4-FFF2-40B4-BE49-F238E27FC236}">
                <a16:creationId xmlns:a16="http://schemas.microsoft.com/office/drawing/2014/main" id="{EC72A850-C327-48DB-9F56-7528FF6D2415}"/>
              </a:ext>
            </a:extLst>
          </p:cNvPr>
          <p:cNvSpPr>
            <a:spLocks noGrp="1"/>
          </p:cNvSpPr>
          <p:nvPr>
            <p:ph type="sldNum" sz="quarter" idx="5"/>
          </p:nvPr>
        </p:nvSpPr>
        <p:spPr/>
        <p:txBody>
          <a:bodyPr/>
          <a:lstStyle/>
          <a:p>
            <a:fld id="{41B84602-1A67-B84E-B5AD-844EB9E2D6FA}" type="slidenum">
              <a:rPr lang="en-US" smtClean="0"/>
              <a:t>12</a:t>
            </a:fld>
            <a:endParaRPr lang="en-US" dirty="0"/>
          </a:p>
        </p:txBody>
      </p:sp>
    </p:spTree>
    <p:extLst>
      <p:ext uri="{BB962C8B-B14F-4D97-AF65-F5344CB8AC3E}">
        <p14:creationId xmlns:p14="http://schemas.microsoft.com/office/powerpoint/2010/main" val="2392034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Aft>
                <a:spcPts val="600"/>
              </a:spcAft>
            </a:pPr>
            <a:r>
              <a:rPr lang="en-US" sz="1200" dirty="0">
                <a:solidFill>
                  <a:srgbClr val="1155CC"/>
                </a:solidFill>
                <a:effectLst/>
                <a:latin typeface="Tofino Personal Book" panose="02000000000000000000" pitchFamily="50" charset="0"/>
                <a:ea typeface="Calibri" panose="020F0502020204030204" pitchFamily="34" charset="0"/>
                <a:cs typeface="Calibri" panose="020F0502020204030204" pitchFamily="34" charset="0"/>
                <a:hlinkClick r:id="rId3"/>
              </a:rPr>
              <a:t>YourLifeiowa.org</a:t>
            </a:r>
            <a:r>
              <a:rPr lang="en-US" sz="1200" dirty="0">
                <a:effectLst/>
                <a:latin typeface="Tofino Personal Book" panose="02000000000000000000" pitchFamily="50" charset="0"/>
                <a:ea typeface="Calibri" panose="020F0502020204030204" pitchFamily="34" charset="0"/>
                <a:cs typeface="Calibri" panose="020F0502020204030204" pitchFamily="34" charset="0"/>
              </a:rPr>
              <a:t> is a website offering Iowans easy access to reliable information, resources and treatment options for gambling, mental health, substance use, suicide and related concerns.  The website content, including calls to action, pictures, text and messaging were intentionally chosen to show trust, professionalism, respect and sensitivity, while providing helpful, quality and clear information.   During SFY 2024, over 211,000 Iowans recorded almost 353,000 visits (sessions) to the website.  Also, each month 185 individuals received motivational and supportive text messages each month at </a:t>
            </a:r>
            <a:r>
              <a:rPr lang="en-US" sz="1200" dirty="0">
                <a:solidFill>
                  <a:srgbClr val="1155CC"/>
                </a:solidFill>
                <a:effectLst/>
                <a:latin typeface="Tofino Personal Book" panose="02000000000000000000" pitchFamily="50" charset="0"/>
                <a:ea typeface="Calibri" panose="020F0502020204030204" pitchFamily="34" charset="0"/>
                <a:cs typeface="Calibri" panose="020F0502020204030204" pitchFamily="34" charset="0"/>
                <a:hlinkClick r:id="rId4"/>
              </a:rPr>
              <a:t>https://yourlifeiowa.support</a:t>
            </a:r>
            <a:r>
              <a:rPr lang="en-US" sz="1200" dirty="0">
                <a:effectLst/>
                <a:latin typeface="Tofino Personal Book" panose="02000000000000000000" pitchFamily="50" charset="0"/>
                <a:ea typeface="Calibri" panose="020F0502020204030204" pitchFamily="34" charset="0"/>
                <a:cs typeface="Calibri" panose="020F0502020204030204" pitchFamily="34" charset="0"/>
              </a:rPr>
              <a:t>.  Almost 45,000 motivational texts were sent during the year.</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br>
              <a:rPr lang="en-US" dirty="0"/>
            </a:br>
            <a:r>
              <a:rPr lang="en-US" dirty="0"/>
              <a:t>Feedback is always welcomed and can be provided via yli@idph.iowa.gov, or using the contact form found at https://yourlifeiowa.org/contact.  HHS and the YLI team is currently working on the next rendition of the website.  Look for announcements in the summer of 2025!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13</a:t>
            </a:fld>
            <a:endParaRPr lang="en-US" dirty="0"/>
          </a:p>
        </p:txBody>
      </p:sp>
    </p:spTree>
    <p:extLst>
      <p:ext uri="{BB962C8B-B14F-4D97-AF65-F5344CB8AC3E}">
        <p14:creationId xmlns:p14="http://schemas.microsoft.com/office/powerpoint/2010/main" val="3750283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BE664-D9E6-0B80-1EF3-EECC4FA5C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BFCE0-230C-EF03-EEFA-2AF3C08B5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A1D75-B62D-641D-E4FF-0F5EF8958434}"/>
              </a:ext>
            </a:extLst>
          </p:cNvPr>
          <p:cNvSpPr>
            <a:spLocks noGrp="1"/>
          </p:cNvSpPr>
          <p:nvPr>
            <p:ph type="body" idx="1"/>
          </p:nvPr>
        </p:nvSpPr>
        <p:spPr/>
        <p:txBody>
          <a:bodyPr/>
          <a:lstStyle/>
          <a:p>
            <a:pPr marL="0" marR="0">
              <a:lnSpc>
                <a:spcPct val="110000"/>
              </a:lnSpc>
              <a:spcAft>
                <a:spcPts val="600"/>
              </a:spcAft>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Connecting with help in your community is now simpler than ever!  The YLI Find Help Near You locator is free, confidential and available 24/7.  Its now </a:t>
            </a:r>
            <a:r>
              <a:rPr lang="en-US" sz="1200" dirty="0" err="1">
                <a:effectLst/>
                <a:latin typeface="Tofino Personal Book" panose="02000000000000000000" pitchFamily="50" charset="0"/>
                <a:ea typeface="Calibri" panose="020F0502020204030204" pitchFamily="34" charset="0"/>
                <a:cs typeface="Calibri" panose="020F0502020204030204" pitchFamily="34" charset="0"/>
              </a:rPr>
              <a:t>aasy</a:t>
            </a:r>
            <a:r>
              <a:rPr lang="en-US" sz="1200" dirty="0">
                <a:effectLst/>
                <a:latin typeface="Tofino Personal Book" panose="02000000000000000000" pitchFamily="50" charset="0"/>
                <a:ea typeface="Calibri" panose="020F0502020204030204" pitchFamily="34" charset="0"/>
                <a:cs typeface="Calibri" panose="020F0502020204030204" pitchFamily="34" charset="0"/>
              </a:rPr>
              <a:t> for Iowans to find the support they need—whenever they need it.</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sz="1200" dirty="0">
              <a:effectLst/>
              <a:latin typeface="Tofino Personal Book" panose="02000000000000000000" pitchFamily="50" charset="0"/>
              <a:ea typeface="Arial" panose="020B0604020202020204" pitchFamily="34" charset="0"/>
              <a:cs typeface="Times New Roman" panose="02020603050405020304" pitchFamily="18" charset="0"/>
            </a:endParaRPr>
          </a:p>
          <a:p>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The Find Help Near you is a searchable database featuring hundreds of Iowa-based providers specializing in substance use and mental health care. You can filter results by location, type of service, age group and payment assistance options, ensuring you find the right support for your situation</a:t>
            </a:r>
          </a:p>
          <a:p>
            <a:endParaRPr lang="en-US" sz="1200" dirty="0">
              <a:effectLst/>
              <a:latin typeface="Tofino Personal Book" panose="02000000000000000000" pitchFamily="50" charset="0"/>
              <a:cs typeface="Times New Roman" panose="02020603050405020304" pitchFamily="18" charset="0"/>
            </a:endParaRPr>
          </a:p>
          <a:p>
            <a:pPr marL="0" marR="0">
              <a:lnSpc>
                <a:spcPct val="110000"/>
              </a:lnSpc>
              <a:spcAft>
                <a:spcPts val="600"/>
              </a:spcAf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Services Available in the Locator: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Drinking driver education programs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Prevention programs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Substance use and gambling disorder treatment programs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Mental health providers, including CMHCs, CCBHCs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Recovery Community Organizations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Peer Recovery Organizations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Opioid treatment programs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0000"/>
              </a:lnSpc>
              <a:spcAft>
                <a:spcPts val="600"/>
              </a:spcAft>
              <a:buSzPts val="1000"/>
              <a:buFont typeface="Symbol" panose="05050102010706020507" pitchFamily="18" charset="2"/>
              <a:buChar char=""/>
              <a:tabLst>
                <a:tab pos="457200" algn="l"/>
              </a:tabLs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Medication therapy</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600"/>
              </a:spcAf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600"/>
              </a:spcAft>
            </a:pPr>
            <a:r>
              <a:rPr lang="en-US" sz="1200" dirty="0">
                <a:effectLst/>
                <a:latin typeface="Tofino Personal Book" panose="02000000000000000000" pitchFamily="50" charset="0"/>
                <a:ea typeface="Arial" panose="020B0604020202020204" pitchFamily="34" charset="0"/>
                <a:cs typeface="Times New Roman" panose="02020603050405020304" pitchFamily="18" charset="0"/>
              </a:rPr>
              <a:t>In addition to connecting you with care, the locator also provides educational resources on seeking help, understanding addiction and finding additional support. If you're a service provider and would like to be listed, you can fill out the YLI Contact Form and a YLI team member will walk you through the process.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C91BB9C-A68D-B6E5-F2E1-B25EF0FA4570}"/>
              </a:ext>
            </a:extLst>
          </p:cNvPr>
          <p:cNvSpPr>
            <a:spLocks noGrp="1"/>
          </p:cNvSpPr>
          <p:nvPr>
            <p:ph type="sldNum" sz="quarter" idx="5"/>
          </p:nvPr>
        </p:nvSpPr>
        <p:spPr/>
        <p:txBody>
          <a:bodyPr/>
          <a:lstStyle/>
          <a:p>
            <a:fld id="{41B84602-1A67-B84E-B5AD-844EB9E2D6FA}" type="slidenum">
              <a:rPr lang="en-US" smtClean="0"/>
              <a:t>14</a:t>
            </a:fld>
            <a:endParaRPr lang="en-US" dirty="0"/>
          </a:p>
        </p:txBody>
      </p:sp>
    </p:spTree>
    <p:extLst>
      <p:ext uri="{BB962C8B-B14F-4D97-AF65-F5344CB8AC3E}">
        <p14:creationId xmlns:p14="http://schemas.microsoft.com/office/powerpoint/2010/main" val="2464221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1DCD0-FA0F-8B18-DA5B-D549FDD77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DAE14-F28F-CFD9-0D80-D59D98D4B2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921D3-2821-ED83-1465-563CE583644B}"/>
              </a:ext>
            </a:extLst>
          </p:cNvPr>
          <p:cNvSpPr>
            <a:spLocks noGrp="1"/>
          </p:cNvSpPr>
          <p:nvPr>
            <p:ph type="body" idx="1"/>
          </p:nvPr>
        </p:nvSpPr>
        <p:spPr/>
        <p:txBody>
          <a:bodyPr/>
          <a:lstStyle/>
          <a:p>
            <a:pPr marL="0" marR="0">
              <a:lnSpc>
                <a:spcPct val="110000"/>
              </a:lnSpc>
              <a:spcAft>
                <a:spcPts val="600"/>
              </a:spcAft>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The new Your Life Iowa Resource Center  (</a:t>
            </a:r>
            <a:r>
              <a:rPr lang="en-US" sz="1200" u="sng" dirty="0">
                <a:solidFill>
                  <a:srgbClr val="0563C1"/>
                </a:solidFill>
                <a:effectLst/>
                <a:latin typeface="Tofino Personal Book" panose="02000000000000000000" pitchFamily="50" charset="0"/>
                <a:ea typeface="Calibri" panose="020F0502020204030204" pitchFamily="34" charset="0"/>
                <a:cs typeface="Calibri" panose="020F0502020204030204" pitchFamily="34" charset="0"/>
                <a:hlinkClick r:id="rId3"/>
              </a:rPr>
              <a:t>https://yourlifeiowa.org/resource-center/home</a:t>
            </a:r>
            <a:r>
              <a:rPr lang="en-US" sz="1200" dirty="0">
                <a:effectLst/>
                <a:latin typeface="Tofino Personal Book" panose="02000000000000000000" pitchFamily="50" charset="0"/>
                <a:ea typeface="Calibri" panose="020F0502020204030204" pitchFamily="34" charset="0"/>
                <a:cs typeface="Calibri" panose="020F0502020204030204" pitchFamily="34" charset="0"/>
              </a:rPr>
              <a:t>) has over 350+ items (including 30+ Spanish items) to assist efforts to educate and inform the public. There is also a helpful tutorial on how to use the YLI Resource Center.</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600"/>
              </a:spcAft>
            </a:pPr>
            <a:endParaRPr lang="en-US" sz="1200" dirty="0">
              <a:effectLst/>
              <a:latin typeface="Tofino Personal Book" panose="02000000000000000000" pitchFamily="50" charset="0"/>
              <a:ea typeface="Calibri" panose="020F0502020204030204" pitchFamily="34" charset="0"/>
              <a:cs typeface="Calibri" panose="020F0502020204030204" pitchFamily="34" charset="0"/>
            </a:endParaRPr>
          </a:p>
          <a:p>
            <a:pPr marL="0" marR="0">
              <a:lnSpc>
                <a:spcPct val="110000"/>
              </a:lnSpc>
              <a:spcAft>
                <a:spcPts val="600"/>
              </a:spcAft>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All items on the Your Life Iowa Resource Center are free.  You'll find the following items available for personal and professional use: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Aft>
                <a:spcPts val="600"/>
              </a:spcAft>
            </a:pPr>
            <a:endParaRPr lang="en-US" sz="1200" dirty="0">
              <a:effectLst/>
              <a:latin typeface="Tofino Personal Book" panose="02000000000000000000" pitchFamily="50" charset="0"/>
              <a:ea typeface="Calibri" panose="020F0502020204030204" pitchFamily="34" charset="0"/>
              <a:cs typeface="Calibri" panose="020F0502020204030204" pitchFamily="34" charset="0"/>
            </a:endParaRPr>
          </a:p>
          <a:p>
            <a:pPr marL="0" marR="0">
              <a:lnSpc>
                <a:spcPct val="115000"/>
              </a:lnSpc>
              <a:spcAft>
                <a:spcPts val="600"/>
              </a:spcAft>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Media Campaign Items: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Banner ads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Billboards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Campaign Overviews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Flyers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Posters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Radio and TV spots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spcAft>
                <a:spcPts val="600"/>
              </a:spcAft>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Social media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Aft>
                <a:spcPts val="600"/>
              </a:spcAft>
            </a:pPr>
            <a:endParaRPr lang="en-US" sz="1200" dirty="0">
              <a:effectLst/>
              <a:latin typeface="Tofino Personal Book" panose="02000000000000000000" pitchFamily="50" charset="0"/>
              <a:ea typeface="Calibri" panose="020F0502020204030204" pitchFamily="34" charset="0"/>
              <a:cs typeface="Calibri" panose="020F0502020204030204" pitchFamily="34" charset="0"/>
            </a:endParaRPr>
          </a:p>
          <a:p>
            <a:pPr marL="0" marR="0">
              <a:lnSpc>
                <a:spcPct val="115000"/>
              </a:lnSpc>
              <a:spcAft>
                <a:spcPts val="600"/>
              </a:spcAft>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Other items: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Brochures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Business Card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Magnets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15000"/>
              </a:lnSpc>
              <a:spcAft>
                <a:spcPts val="600"/>
              </a:spcAft>
              <a:buFont typeface="Symbol" panose="05050102010706020507" pitchFamily="18" charset="2"/>
              <a:buChar cha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Toolkits</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228600" marR="0">
              <a:lnSpc>
                <a:spcPct val="115000"/>
              </a:lnSpc>
              <a:spcAft>
                <a:spcPts val="600"/>
              </a:spcAft>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Aft>
                <a:spcPts val="600"/>
              </a:spcAft>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Digital and “print-ready” files are available for download. Some items are available for ordering and free shipping. </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A972D55-8DD6-7B23-6895-2BAA45D3A61F}"/>
              </a:ext>
            </a:extLst>
          </p:cNvPr>
          <p:cNvSpPr>
            <a:spLocks noGrp="1"/>
          </p:cNvSpPr>
          <p:nvPr>
            <p:ph type="sldNum" sz="quarter" idx="5"/>
          </p:nvPr>
        </p:nvSpPr>
        <p:spPr/>
        <p:txBody>
          <a:bodyPr/>
          <a:lstStyle/>
          <a:p>
            <a:fld id="{41B84602-1A67-B84E-B5AD-844EB9E2D6FA}" type="slidenum">
              <a:rPr lang="en-US" smtClean="0"/>
              <a:t>15</a:t>
            </a:fld>
            <a:endParaRPr lang="en-US" dirty="0"/>
          </a:p>
        </p:txBody>
      </p:sp>
    </p:spTree>
    <p:extLst>
      <p:ext uri="{BB962C8B-B14F-4D97-AF65-F5344CB8AC3E}">
        <p14:creationId xmlns:p14="http://schemas.microsoft.com/office/powerpoint/2010/main" val="404215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988 Suicide &amp; Crisis Lifeline launch in July 2022 and has seen their phone and text volume increase since the launch.  Between YLI and 988 about 300 contacts are made every day for help for behavioral health related concerns.  Foundation 2 and </a:t>
            </a:r>
            <a:r>
              <a:rPr lang="en-US" dirty="0" err="1"/>
              <a:t>CommUnity</a:t>
            </a:r>
            <a:r>
              <a:rPr lang="en-US" dirty="0"/>
              <a:t> are the 988 Crisis Centers in Iowa that answer the 988 phone, text and chat lines.  One of the advantages of the 988 system in Iowa, is that if a call, text or chat to 988 is not able to be answered by Iowa’s two call centers, the contact is routed to a national back up, assuring that every call will get responded to.  At Foundation 2, the YLI call center, the counselors that answer YLI, also answer 988 and vice versa.  This ensures Iowa has the capacity to respond to each contact.  Our goal is that 100% of the YLI and 988 calls, text and chats are answered right here in Iowa.  As of July 1, 2025, 988 is now Iowa’s statewide crisis line and access to mobile crisis response.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17</a:t>
            </a:fld>
            <a:endParaRPr lang="en-US" dirty="0"/>
          </a:p>
        </p:txBody>
      </p:sp>
    </p:spTree>
    <p:extLst>
      <p:ext uri="{BB962C8B-B14F-4D97-AF65-F5344CB8AC3E}">
        <p14:creationId xmlns:p14="http://schemas.microsoft.com/office/powerpoint/2010/main" val="505108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you or someone you care about is struggling, it can be hard to find support.  In July 2025, a new behavioral health system service is now available for free to all Iowans.  It’s called System Navigation.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Your Life Iowa is your access point to work with a </a:t>
            </a:r>
            <a:r>
              <a:rPr lang="en-US" sz="1200" b="1" i="0" kern="1200" dirty="0">
                <a:solidFill>
                  <a:schemeClr val="tx1"/>
                </a:solidFill>
                <a:effectLst/>
                <a:latin typeface="+mn-lt"/>
                <a:ea typeface="+mn-ea"/>
                <a:cs typeface="+mn-cs"/>
              </a:rPr>
              <a:t>Behavioral Health System Navigator</a:t>
            </a:r>
            <a:r>
              <a:rPr lang="en-US" sz="1200" b="0" i="0" kern="1200" dirty="0">
                <a:solidFill>
                  <a:schemeClr val="tx1"/>
                </a:solidFill>
                <a:effectLst/>
                <a:latin typeface="+mn-lt"/>
                <a:ea typeface="+mn-ea"/>
                <a:cs typeface="+mn-cs"/>
              </a:rPr>
              <a:t> who will help you quickly find the services that can help you. </a:t>
            </a:r>
          </a:p>
          <a:p>
            <a:r>
              <a:rPr lang="en-US" sz="1200" b="1"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What is Behavioral Health? </a:t>
            </a:r>
            <a:r>
              <a:rPr lang="en-US" sz="1200" b="0" i="0" kern="1200" dirty="0">
                <a:solidFill>
                  <a:schemeClr val="tx1"/>
                </a:solidFill>
                <a:effectLst/>
                <a:latin typeface="+mn-lt"/>
                <a:ea typeface="+mn-ea"/>
                <a:cs typeface="+mn-cs"/>
              </a:rPr>
              <a:t>“Behavioral health” means mental health, and addictive disorders like gambling and substance use, including tobacco and nicotine.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What does a System Navigator do? </a:t>
            </a:r>
            <a:r>
              <a:rPr lang="en-US" sz="1200" b="0" i="0" kern="1200" dirty="0">
                <a:solidFill>
                  <a:schemeClr val="tx1"/>
                </a:solidFill>
                <a:effectLst/>
                <a:latin typeface="+mn-lt"/>
                <a:ea typeface="+mn-ea"/>
                <a:cs typeface="+mn-cs"/>
              </a:rPr>
              <a:t>System Navigators are trained to help you find the right behavioral health care and services. They give free, private support to all Iowans. </a:t>
            </a:r>
          </a:p>
          <a:p>
            <a:r>
              <a:rPr lang="en-US" sz="1200" b="0" i="0" kern="1200" dirty="0">
                <a:solidFill>
                  <a:schemeClr val="tx1"/>
                </a:solidFill>
                <a:effectLst/>
                <a:latin typeface="+mn-lt"/>
                <a:ea typeface="+mn-ea"/>
                <a:cs typeface="+mn-cs"/>
              </a:rPr>
              <a:t>When you contact Your Life Iowa, a System Navigator can: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Talk with you on the phone or help you online.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Listen and learn about your needs.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Connect you with providers who can get you the right care.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Find inpatient psychiatric care beds or crisis care services, if needed.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Find services to help you with money, housing or job problems.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System Navigators do </a:t>
            </a:r>
            <a:r>
              <a:rPr lang="en-US" sz="1200" b="0" i="1"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give treatment, medicine, or counseling.   Instead, your System Navigator will help you find the right people who offer the services you need.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19</a:t>
            </a:fld>
            <a:endParaRPr lang="en-US" dirty="0"/>
          </a:p>
        </p:txBody>
      </p:sp>
    </p:spTree>
    <p:extLst>
      <p:ext uri="{BB962C8B-B14F-4D97-AF65-F5344CB8AC3E}">
        <p14:creationId xmlns:p14="http://schemas.microsoft.com/office/powerpoint/2010/main" val="3732377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Brightly lit front door; all Iowans call Your Life Iowa; and other entities listed on the right will have a direct line to system navigators via System Navigation Line which will be available on our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21ED13-174B-4D68-8E9F-BB1756BD9C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6738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It’s likely you know someone who has a behavioral health condition, even if you don’t realize it. That’s why it’s important we’re careful with the words we </a:t>
            </a:r>
            <a:r>
              <a:rPr lang="en-US" sz="1200" b="0" i="0" u="none" strike="noStrike" kern="1200" baseline="0" dirty="0" err="1">
                <a:solidFill>
                  <a:schemeClr val="tx1"/>
                </a:solidFill>
                <a:latin typeface="+mn-lt"/>
                <a:ea typeface="+mn-ea"/>
                <a:cs typeface="+mn-cs"/>
              </a:rPr>
              <a:t>choos</a:t>
            </a:r>
            <a:r>
              <a:rPr lang="en-US" sz="1200" b="0" i="0" u="none" strike="noStrike" kern="1200" baseline="0" dirty="0">
                <a:solidFill>
                  <a:schemeClr val="tx1"/>
                </a:solidFill>
                <a:latin typeface="+mn-lt"/>
                <a:ea typeface="+mn-ea"/>
                <a:cs typeface="+mn-cs"/>
              </a:rPr>
              <a:t>. Language can further the stigma around behavioral health conditions and even affect how people get care.   </a:t>
            </a:r>
            <a:r>
              <a:rPr lang="en-US" dirty="0"/>
              <a:t>From the research conducted back in 2019, Iowans told us about the barriers to accessing help for themselves or a family member or friend.   How do you think the words we use may impact or be behind the reasons listed here?  Can you put yourself in each of these situations?  Gambling? Substance Use? Mental Health? Tobacco/Nicotine?   What stands out?  What comes to mind?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21</a:t>
            </a:fld>
            <a:endParaRPr lang="en-US" dirty="0"/>
          </a:p>
        </p:txBody>
      </p:sp>
    </p:spTree>
    <p:extLst>
      <p:ext uri="{BB962C8B-B14F-4D97-AF65-F5344CB8AC3E}">
        <p14:creationId xmlns:p14="http://schemas.microsoft.com/office/powerpoint/2010/main" val="409715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is stigma?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Stigma is a set of negative beliefs and stereotypes about people that belong to a specific group.</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Stigma can lead to shame and discriminatory behavior.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There are three main types of stigma:</a:t>
            </a:r>
          </a:p>
          <a:p>
            <a:pPr marL="228600" indent="-228600">
              <a:buFont typeface="+mj-lt"/>
              <a:buAutoNum type="arabicPeriod"/>
            </a:pPr>
            <a:r>
              <a:rPr lang="en-US" sz="1200" b="1" i="0" u="none" strike="noStrike" kern="1200" baseline="0" dirty="0">
                <a:solidFill>
                  <a:schemeClr val="tx1"/>
                </a:solidFill>
                <a:latin typeface="+mn-lt"/>
                <a:ea typeface="+mn-ea"/>
                <a:cs typeface="+mn-cs"/>
              </a:rPr>
              <a:t>Public/Social </a:t>
            </a:r>
            <a:r>
              <a:rPr lang="en-US" sz="1200" b="0" i="0" u="none" strike="noStrike" kern="1200" baseline="0" dirty="0">
                <a:solidFill>
                  <a:schemeClr val="tx1"/>
                </a:solidFill>
                <a:latin typeface="+mn-lt"/>
                <a:ea typeface="+mn-ea"/>
                <a:cs typeface="+mn-cs"/>
              </a:rPr>
              <a:t>– The negative attitudes and beliefs others have for a group of people.</a:t>
            </a:r>
          </a:p>
          <a:p>
            <a:pPr marL="228600" indent="-228600">
              <a:buFont typeface="+mj-lt"/>
              <a:buAutoNum type="arabicPeriod"/>
            </a:pPr>
            <a:r>
              <a:rPr lang="en-US" sz="1200" b="1" i="0" u="none" strike="noStrike" kern="1200" baseline="0" dirty="0">
                <a:solidFill>
                  <a:schemeClr val="tx1"/>
                </a:solidFill>
                <a:latin typeface="+mn-lt"/>
                <a:ea typeface="+mn-ea"/>
                <a:cs typeface="+mn-cs"/>
              </a:rPr>
              <a:t>Structural </a:t>
            </a:r>
            <a:r>
              <a:rPr lang="en-US" sz="1200" b="0" i="0" u="none" strike="noStrike" kern="1200" baseline="0" dirty="0">
                <a:solidFill>
                  <a:schemeClr val="tx1"/>
                </a:solidFill>
                <a:latin typeface="+mn-lt"/>
                <a:ea typeface="+mn-ea"/>
                <a:cs typeface="+mn-cs"/>
              </a:rPr>
              <a:t>– Policies that restrict (intentionally or not) the opportunities of targeted groups.</a:t>
            </a:r>
          </a:p>
          <a:p>
            <a:pPr marL="228600" indent="-228600">
              <a:buFont typeface="+mj-lt"/>
              <a:buAutoNum type="arabicPeriod"/>
            </a:pPr>
            <a:r>
              <a:rPr lang="en-US" sz="1200" b="1" i="0" u="none" strike="noStrike" kern="1200" baseline="0" dirty="0">
                <a:solidFill>
                  <a:schemeClr val="tx1"/>
                </a:solidFill>
                <a:latin typeface="+mn-lt"/>
                <a:ea typeface="+mn-ea"/>
                <a:cs typeface="+mn-cs"/>
              </a:rPr>
              <a:t>Self </a:t>
            </a:r>
            <a:r>
              <a:rPr lang="en-US" sz="1200" b="0" i="0" u="none" strike="noStrike" kern="1200" baseline="0" dirty="0">
                <a:solidFill>
                  <a:schemeClr val="tx1"/>
                </a:solidFill>
                <a:latin typeface="+mn-lt"/>
                <a:ea typeface="+mn-ea"/>
                <a:cs typeface="+mn-cs"/>
              </a:rPr>
              <a:t>– This happens when people start believing the negative stereotypes, they hear about themselves. It increases shame and reduces self-worth.</a:t>
            </a: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22</a:t>
            </a:fld>
            <a:endParaRPr lang="en-US" dirty="0"/>
          </a:p>
        </p:txBody>
      </p:sp>
    </p:spTree>
    <p:extLst>
      <p:ext uri="{BB962C8B-B14F-4D97-AF65-F5344CB8AC3E}">
        <p14:creationId xmlns:p14="http://schemas.microsoft.com/office/powerpoint/2010/main" val="85176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r>
              <a:rPr lang="en-US" dirty="0"/>
              <a:t>Your Life Iowa (YLI) is funded by the Iowa Department of Health and Human Services (Iowa HHS) and supports the Iowa HHS mission by providing high quality services that protect and improve the health and resiliency of individuals, families and communities , and uniquely tailoring our efforts to advance optimal and equitable health outcomes for all Iowans.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YLI is the trusted 24/7 resource for all Iowans when they have a question or concern about gambling, mental health, substance use or suicidal thoughts or other related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YLI is a beacon of hope.  YLI respects the courage taken to reach out, no judgement, just help. YLI is committed to normalizing social perceptions and reducing the societal stigma towards gambling, mental health, substance use and suicide.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Launched in October 2017 for gambling, substance use and suicide prevention and expanded in December 2019 to include Adult and Children’s Mental Health, Your Life Iowa is the result of three distinct projects, their websites and helplines, being integrated into the YLI project.  The three projects were: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Problem Gambling: 1-800-BETS OFF helpline and 1800BETSOFF.org, including online chat function</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Alcohol/Drug use: DrugFreeInfo.org  and help line (866-242-4111)</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Suicide and Bullying Prevention: Helpline (855-581-8111), Text Line (855-898-8398) and yourlifeiowa.org with online chat feature</a:t>
            </a: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3</a:t>
            </a:fld>
            <a:endParaRPr lang="en-US" dirty="0"/>
          </a:p>
        </p:txBody>
      </p:sp>
    </p:spTree>
    <p:extLst>
      <p:ext uri="{BB962C8B-B14F-4D97-AF65-F5344CB8AC3E}">
        <p14:creationId xmlns:p14="http://schemas.microsoft.com/office/powerpoint/2010/main" val="3055981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Why does stigma matter?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Stigma matters because it places blame on a person. This can make it hard for others to understand the complex factors related to substance use. It’s one of the biggest barriers for people who use substances to get the care they need and deserve.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Here’s some statements from 2022 when Shatterproof came to Iowa to find out how Iowans have been impacted by Stigma.</a:t>
            </a: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23</a:t>
            </a:fld>
            <a:endParaRPr lang="en-US" dirty="0"/>
          </a:p>
        </p:txBody>
      </p:sp>
    </p:spTree>
    <p:extLst>
      <p:ext uri="{BB962C8B-B14F-4D97-AF65-F5344CB8AC3E}">
        <p14:creationId xmlns:p14="http://schemas.microsoft.com/office/powerpoint/2010/main" val="186106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57585B"/>
                </a:solidFill>
                <a:latin typeface="Tofino Personal Book" panose="02000000000000000000" pitchFamily="50" charset="0"/>
              </a:rPr>
              <a:t>It’s likely we all know or interact with someone who has a behavioral health situation.   When looking at substance use specifically, about 50% of know someone who uses substances or has a substance use disorder.  This means our words when in conversation with a friend or family member may unknowingly affect someone we know and care about. In fact, the </a:t>
            </a:r>
            <a:r>
              <a:rPr lang="en-US" sz="1200" b="0" i="0" u="none" strike="noStrike" baseline="0" dirty="0">
                <a:solidFill>
                  <a:srgbClr val="0000FF"/>
                </a:solidFill>
                <a:latin typeface="Tofino Personal Book" panose="02000000000000000000" pitchFamily="50" charset="0"/>
              </a:rPr>
              <a:t>Iowa Baseline Stigma Survey </a:t>
            </a:r>
            <a:r>
              <a:rPr lang="en-US" sz="1200" b="0" i="0" u="none" strike="noStrike" baseline="0" dirty="0">
                <a:solidFill>
                  <a:srgbClr val="57585B"/>
                </a:solidFill>
                <a:latin typeface="Tofino Personal Book" panose="02000000000000000000" pitchFamily="50" charset="0"/>
              </a:rPr>
              <a:t>in 2022 showed over half of survey participants knew someone with an opioid use disorder (OUD). Words matter when it comes to speaking about substance use. </a:t>
            </a:r>
          </a:p>
          <a:p>
            <a:endParaRPr lang="en-US" sz="1200" b="0" i="0" u="none" strike="noStrike" baseline="0" dirty="0">
              <a:solidFill>
                <a:srgbClr val="57585B"/>
              </a:solidFill>
              <a:latin typeface="Tofino Personal Book" panose="02000000000000000000" pitchFamily="50" charset="0"/>
            </a:endParaRPr>
          </a:p>
          <a:p>
            <a:r>
              <a:rPr lang="en-US" sz="1200" b="1" i="0" u="none" strike="noStrike" baseline="0" dirty="0">
                <a:solidFill>
                  <a:srgbClr val="6C4B5F"/>
                </a:solidFill>
                <a:latin typeface="Tofino Personal Bold" panose="02000000000000000000" pitchFamily="50" charset="0"/>
              </a:rPr>
              <a:t>Why do words matter? </a:t>
            </a:r>
          </a:p>
          <a:p>
            <a:r>
              <a:rPr lang="en-US" sz="1200" b="0" i="0" u="none" strike="noStrike" baseline="0" dirty="0">
                <a:solidFill>
                  <a:srgbClr val="57585B"/>
                </a:solidFill>
                <a:latin typeface="Tofino Personal Book" panose="02000000000000000000" pitchFamily="50" charset="0"/>
              </a:rPr>
              <a:t>Research shows that using negative labels and stereotypes hurts people who have substance use disorder by furthering the stigma around the disorder.</a:t>
            </a:r>
          </a:p>
          <a:p>
            <a:endParaRPr lang="en-US" sz="1200" b="0" i="0" u="none" strike="noStrike" baseline="0" dirty="0">
              <a:solidFill>
                <a:srgbClr val="57585B"/>
              </a:solidFill>
              <a:latin typeface="Tofino Personal Book" panose="02000000000000000000" pitchFamily="50" charset="0"/>
            </a:endParaRPr>
          </a:p>
          <a:p>
            <a:pPr algn="l"/>
            <a:endParaRPr lang="en-US" sz="1200" b="0" i="0" u="none" strike="noStrike" baseline="0" dirty="0">
              <a:solidFill>
                <a:srgbClr val="000000"/>
              </a:solidFill>
              <a:latin typeface="Tofino Personal Bold" panose="02000000000000000000" pitchFamily="50" charset="0"/>
            </a:endParaRPr>
          </a:p>
          <a:p>
            <a:r>
              <a:rPr lang="en-US" sz="1200" b="1" i="0" u="none" strike="noStrike" baseline="0" dirty="0">
                <a:solidFill>
                  <a:srgbClr val="6C4B5F"/>
                </a:solidFill>
                <a:latin typeface="Tofino Personal Bold" panose="02000000000000000000" pitchFamily="50" charset="0"/>
              </a:rPr>
              <a:t>What is person-first language? </a:t>
            </a:r>
          </a:p>
          <a:p>
            <a:r>
              <a:rPr lang="en-US" sz="1200" b="0" i="0" u="none" strike="noStrike" baseline="0" dirty="0">
                <a:solidFill>
                  <a:srgbClr val="57585B"/>
                </a:solidFill>
                <a:latin typeface="Tofino Personal Book" panose="02000000000000000000" pitchFamily="50" charset="0"/>
              </a:rPr>
              <a:t>Person first language focuses on the whole person rather than their behavior or condition. It respects the value and dignity of people by placing them before their condition. This type of language helps break down stereotypes, fosters understanding and promotes a more inclusive and supportive environment for people who use substances. </a:t>
            </a:r>
          </a:p>
          <a:p>
            <a:endParaRPr lang="en-US" sz="1200" b="0" i="0" u="none" strike="noStrike" baseline="0" dirty="0">
              <a:solidFill>
                <a:srgbClr val="57585B"/>
              </a:solidFill>
              <a:latin typeface="Tofino Personal Book" panose="02000000000000000000" pitchFamily="50" charset="0"/>
            </a:endParaRP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24</a:t>
            </a:fld>
            <a:endParaRPr lang="en-US" dirty="0"/>
          </a:p>
        </p:txBody>
      </p:sp>
    </p:spTree>
    <p:extLst>
      <p:ext uri="{BB962C8B-B14F-4D97-AF65-F5344CB8AC3E}">
        <p14:creationId xmlns:p14="http://schemas.microsoft.com/office/powerpoint/2010/main" val="3043069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1B86C-6C9E-099D-6462-676E64A88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294CC-47AA-493B-5F29-E0FC4AFD3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4D0DC-C3AC-8200-BD17-D39F8041EB4B}"/>
              </a:ext>
            </a:extLst>
          </p:cNvPr>
          <p:cNvSpPr>
            <a:spLocks noGrp="1"/>
          </p:cNvSpPr>
          <p:nvPr>
            <p:ph type="body" idx="1"/>
          </p:nvPr>
        </p:nvSpPr>
        <p:spPr/>
        <p:txBody>
          <a:bodyPr/>
          <a:lstStyle/>
          <a:p>
            <a:r>
              <a:rPr lang="en-US" sz="1200" b="1" i="0" u="none" strike="noStrike" baseline="0" dirty="0">
                <a:solidFill>
                  <a:srgbClr val="6C4B5F"/>
                </a:solidFill>
                <a:latin typeface="Tofino Personal Bold" panose="02000000000000000000" pitchFamily="50" charset="0"/>
              </a:rPr>
              <a:t>Should everyone use person-first language? </a:t>
            </a:r>
          </a:p>
          <a:p>
            <a:r>
              <a:rPr lang="en-US" sz="1200" b="0" i="0" u="none" strike="noStrike" baseline="0" dirty="0">
                <a:solidFill>
                  <a:srgbClr val="57585B"/>
                </a:solidFill>
                <a:latin typeface="Tofino Personal Book" panose="02000000000000000000" pitchFamily="50" charset="0"/>
              </a:rPr>
              <a:t>Yes. This includes us, family members, community members, healthcare and service providers, law enforcement, employers and people in the media</a:t>
            </a:r>
          </a:p>
          <a:p>
            <a:endParaRPr lang="en-US" sz="1200" b="0" i="0" u="none" strike="noStrike" baseline="0" dirty="0">
              <a:solidFill>
                <a:srgbClr val="57585B"/>
              </a:solidFill>
              <a:latin typeface="Tofino Personal Book" panose="02000000000000000000" pitchFamily="50" charset="0"/>
            </a:endParaRPr>
          </a:p>
          <a:p>
            <a:r>
              <a:rPr lang="en-US" sz="1200" b="0" i="0" u="none" strike="noStrike" baseline="0" dirty="0">
                <a:solidFill>
                  <a:srgbClr val="57585B"/>
                </a:solidFill>
                <a:latin typeface="Tofino Personal Book" panose="02000000000000000000" pitchFamily="50" charset="0"/>
              </a:rPr>
              <a:t>What are other labels that you hear everyday?   How do you feel about these labels?   If I say “alcoholic”, what comes to mind?   If I say, “I’m a person in long term recovery from alcohol use”, what comes to mind?</a:t>
            </a:r>
            <a:endParaRPr lang="en-US" dirty="0"/>
          </a:p>
          <a:p>
            <a:endParaRPr lang="en-US" dirty="0"/>
          </a:p>
        </p:txBody>
      </p:sp>
      <p:sp>
        <p:nvSpPr>
          <p:cNvPr id="4" name="Slide Number Placeholder 3">
            <a:extLst>
              <a:ext uri="{FF2B5EF4-FFF2-40B4-BE49-F238E27FC236}">
                <a16:creationId xmlns:a16="http://schemas.microsoft.com/office/drawing/2014/main" id="{2D9F1D4B-9978-0694-9076-270C5F0D8CCB}"/>
              </a:ext>
            </a:extLst>
          </p:cNvPr>
          <p:cNvSpPr>
            <a:spLocks noGrp="1"/>
          </p:cNvSpPr>
          <p:nvPr>
            <p:ph type="sldNum" sz="quarter" idx="5"/>
          </p:nvPr>
        </p:nvSpPr>
        <p:spPr/>
        <p:txBody>
          <a:bodyPr/>
          <a:lstStyle/>
          <a:p>
            <a:fld id="{41B84602-1A67-B84E-B5AD-844EB9E2D6FA}" type="slidenum">
              <a:rPr lang="en-US" smtClean="0"/>
              <a:t>25</a:t>
            </a:fld>
            <a:endParaRPr lang="en-US" dirty="0"/>
          </a:p>
        </p:txBody>
      </p:sp>
    </p:spTree>
    <p:extLst>
      <p:ext uri="{BB962C8B-B14F-4D97-AF65-F5344CB8AC3E}">
        <p14:creationId xmlns:p14="http://schemas.microsoft.com/office/powerpoint/2010/main" val="504830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6C4B5F"/>
                </a:solidFill>
                <a:latin typeface="Tofino Personal Bold" panose="02000000000000000000" pitchFamily="50" charset="0"/>
              </a:rPr>
              <a:t>What can you do? </a:t>
            </a:r>
          </a:p>
          <a:p>
            <a:r>
              <a:rPr lang="en-US" sz="1800" b="0" i="0" u="none" strike="noStrike" baseline="0" dirty="0">
                <a:solidFill>
                  <a:srgbClr val="57585B"/>
                </a:solidFill>
                <a:latin typeface="Tofino Personal Bold" panose="02000000000000000000" pitchFamily="50" charset="0"/>
              </a:rPr>
              <a:t>Use person-first language in all communications. </a:t>
            </a:r>
          </a:p>
          <a:p>
            <a:pPr marL="285750"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Stay informed about best practices. Accepted language can change over time. </a:t>
            </a:r>
          </a:p>
          <a:p>
            <a:pPr marL="285750"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Review organizational or personal materials and remove any stigmatizing language. </a:t>
            </a:r>
          </a:p>
          <a:p>
            <a:pPr marL="742950" lvl="1"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Learn person-first language and model changes in front of others. </a:t>
            </a:r>
          </a:p>
          <a:p>
            <a:pPr marL="742950" lvl="1"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Review all organizational communications including forms, presentations, brochures, etc. to ensure person-first language is used. </a:t>
            </a:r>
          </a:p>
          <a:p>
            <a:pPr marL="742950" lvl="1"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Stay informed and up-to-date about best practices related to language. Accepted language can change over time. </a:t>
            </a:r>
          </a:p>
          <a:p>
            <a:pPr marL="742950" lvl="1" indent="-285750">
              <a:buFont typeface="Arial" panose="020B0604020202020204" pitchFamily="34" charset="0"/>
              <a:buChar char="•"/>
            </a:pPr>
            <a:r>
              <a:rPr lang="en-US" sz="1800" b="0" i="0" u="none" strike="noStrike" baseline="0" dirty="0">
                <a:solidFill>
                  <a:srgbClr val="57585B"/>
                </a:solidFill>
                <a:latin typeface="Tofino Personal Medium" panose="02000000000000000000" pitchFamily="50" charset="0"/>
              </a:rPr>
              <a:t>Remove stigmatizing language or imagery from materials - from presentations to intake forms. </a:t>
            </a:r>
          </a:p>
          <a:p>
            <a:endParaRPr lang="en-US" sz="1800" b="0" i="0" u="none" strike="noStrike" baseline="0" dirty="0">
              <a:solidFill>
                <a:srgbClr val="57585B"/>
              </a:solidFill>
              <a:latin typeface="Tofino Personal Bold" panose="02000000000000000000" pitchFamily="50" charset="0"/>
            </a:endParaRPr>
          </a:p>
          <a:p>
            <a:r>
              <a:rPr lang="en-US" sz="1800" b="1" i="0" u="none" strike="noStrike" baseline="0" dirty="0">
                <a:solidFill>
                  <a:srgbClr val="57585B"/>
                </a:solidFill>
                <a:latin typeface="Tofino Personal Bold" panose="02000000000000000000" pitchFamily="50" charset="0"/>
              </a:rPr>
              <a:t>Ask questions and be curious. </a:t>
            </a:r>
          </a:p>
          <a:p>
            <a:r>
              <a:rPr lang="en-US" sz="1800" b="0" i="0" u="none" strike="noStrike" baseline="0" dirty="0">
                <a:solidFill>
                  <a:srgbClr val="57585B"/>
                </a:solidFill>
                <a:latin typeface="Tofino Personal Medium" panose="02000000000000000000" pitchFamily="50" charset="0"/>
              </a:rPr>
              <a:t>People who use or used substances may use what would be considered stigmatizing language in certain situations. (Example: In 12-step meetings, the term addict or alcoholic may be used to introduce oneself.)⁴ </a:t>
            </a:r>
          </a:p>
          <a:p>
            <a:endParaRPr lang="en-US" sz="1800" b="0" i="0" u="none" strike="noStrike" baseline="0" dirty="0">
              <a:solidFill>
                <a:srgbClr val="57585B"/>
              </a:solidFill>
              <a:latin typeface="Tofino Personal Medium" panose="02000000000000000000" pitchFamily="50" charset="0"/>
            </a:endParaRPr>
          </a:p>
          <a:p>
            <a:r>
              <a:rPr lang="en-US" sz="1800" b="0" i="0" u="none" strike="noStrike" baseline="0" dirty="0">
                <a:solidFill>
                  <a:srgbClr val="57585B"/>
                </a:solidFill>
                <a:latin typeface="Tofino Personal Medium" panose="02000000000000000000" pitchFamily="50" charset="0"/>
              </a:rPr>
              <a:t>Respect people’s right to self-identity within their comfort zone and ask how you can support them.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26</a:t>
            </a:fld>
            <a:endParaRPr lang="en-US" dirty="0"/>
          </a:p>
        </p:txBody>
      </p:sp>
    </p:spTree>
    <p:extLst>
      <p:ext uri="{BB962C8B-B14F-4D97-AF65-F5344CB8AC3E}">
        <p14:creationId xmlns:p14="http://schemas.microsoft.com/office/powerpoint/2010/main" val="157050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57585B"/>
                </a:solidFill>
                <a:latin typeface="Tofino Personal Bold" panose="02000000000000000000" pitchFamily="50" charset="0"/>
              </a:rPr>
              <a:t>Pause before sharing. </a:t>
            </a:r>
          </a:p>
          <a:p>
            <a:pPr marL="285750" indent="-285750">
              <a:buFont typeface="Arial" panose="020B0604020202020204" pitchFamily="34" charset="0"/>
              <a:buChar char="•"/>
            </a:pPr>
            <a:r>
              <a:rPr lang="en-US" sz="1200" b="0" i="0" u="none" strike="noStrike" baseline="0" dirty="0">
                <a:solidFill>
                  <a:srgbClr val="57585B"/>
                </a:solidFill>
                <a:latin typeface="Tofino Personal Medium" panose="02000000000000000000" pitchFamily="50" charset="0"/>
              </a:rPr>
              <a:t>Some materials and media resources use stigmatizing language. </a:t>
            </a:r>
          </a:p>
          <a:p>
            <a:pPr marL="285750" indent="-285750">
              <a:buFont typeface="Arial" panose="020B0604020202020204" pitchFamily="34" charset="0"/>
              <a:buChar char="•"/>
            </a:pPr>
            <a:r>
              <a:rPr lang="en-US" sz="1200" b="0" i="0" u="none" strike="noStrike" baseline="0" dirty="0">
                <a:solidFill>
                  <a:srgbClr val="57585B"/>
                </a:solidFill>
                <a:latin typeface="Tofino Personal Medium" panose="02000000000000000000" pitchFamily="50" charset="0"/>
              </a:rPr>
              <a:t>Be sure to review materials before sharing with others to avoid causing any harm. </a:t>
            </a:r>
          </a:p>
          <a:p>
            <a:pPr marL="285750" indent="-285750">
              <a:buFont typeface="Arial" panose="020B0604020202020204" pitchFamily="34" charset="0"/>
              <a:buChar char="•"/>
            </a:pPr>
            <a:r>
              <a:rPr lang="en-US" sz="1200" b="0" i="0" u="none" strike="noStrike" baseline="0" dirty="0">
                <a:solidFill>
                  <a:srgbClr val="57585B"/>
                </a:solidFill>
                <a:latin typeface="Tofino Personal Medium" panose="02000000000000000000" pitchFamily="50" charset="0"/>
              </a:rPr>
              <a:t>Be open to respectfully correcting yourself and others. </a:t>
            </a:r>
          </a:p>
          <a:p>
            <a:pPr marL="0" indent="0">
              <a:buFont typeface="Arial" panose="020B0604020202020204" pitchFamily="34" charset="0"/>
              <a:buNone/>
            </a:pPr>
            <a:endParaRPr lang="en-US" sz="1200" b="0" i="0" u="none" strike="noStrike" baseline="0" dirty="0">
              <a:solidFill>
                <a:srgbClr val="57585B"/>
              </a:solidFill>
              <a:latin typeface="Tofino Personal Bold" panose="02000000000000000000" pitchFamily="50" charset="0"/>
            </a:endParaRPr>
          </a:p>
          <a:p>
            <a:pPr marL="0" indent="0">
              <a:buFont typeface="Arial" panose="020B0604020202020204" pitchFamily="34" charset="0"/>
              <a:buNone/>
            </a:pPr>
            <a:r>
              <a:rPr lang="en-US" sz="1200" b="1" i="0" u="none" strike="noStrike" baseline="0" dirty="0">
                <a:solidFill>
                  <a:srgbClr val="57585B"/>
                </a:solidFill>
                <a:latin typeface="Tofino Personal Bold" panose="02000000000000000000" pitchFamily="50" charset="0"/>
              </a:rPr>
              <a:t>Ensure clear language. </a:t>
            </a:r>
          </a:p>
          <a:p>
            <a:pPr marL="171450" indent="-171450">
              <a:buFont typeface="Arial" panose="020B0604020202020204" pitchFamily="34" charset="0"/>
              <a:buChar char="•"/>
            </a:pPr>
            <a:r>
              <a:rPr lang="en-US" sz="1200" b="0" i="0" u="none" strike="noStrike" baseline="0" dirty="0">
                <a:solidFill>
                  <a:srgbClr val="57585B"/>
                </a:solidFill>
                <a:latin typeface="Tofino Personal Medium" panose="02000000000000000000" pitchFamily="50" charset="0"/>
              </a:rPr>
              <a:t>Ensure the language you use is clear and accurate. </a:t>
            </a:r>
          </a:p>
          <a:p>
            <a:pPr marL="171450" indent="-171450">
              <a:buFont typeface="Arial" panose="020B0604020202020204" pitchFamily="34" charset="0"/>
              <a:buChar char="•"/>
            </a:pPr>
            <a:r>
              <a:rPr lang="en-US" sz="1200" b="0" i="0" u="none" strike="noStrike" baseline="0" dirty="0">
                <a:solidFill>
                  <a:srgbClr val="57585B"/>
                </a:solidFill>
                <a:latin typeface="Tofino Personal Medium" panose="02000000000000000000" pitchFamily="50" charset="0"/>
              </a:rPr>
              <a:t>Respect a person’s right to self-identify within their comfort zone and learn ways you can support them. </a:t>
            </a: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27</a:t>
            </a:fld>
            <a:endParaRPr lang="en-US" dirty="0"/>
          </a:p>
        </p:txBody>
      </p:sp>
    </p:spTree>
    <p:extLst>
      <p:ext uri="{BB962C8B-B14F-4D97-AF65-F5344CB8AC3E}">
        <p14:creationId xmlns:p14="http://schemas.microsoft.com/office/powerpoint/2010/main" val="2916182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mn-lt"/>
                <a:ea typeface="Calibri"/>
                <a:cs typeface="Calibri"/>
                <a:sym typeface="Calibri"/>
              </a:rPr>
              <a:t>YLI has embarked is in the middle of a five-year initiative to expand the YLI brand awareness across Iowa and increase the number Iowans seeking and accessing information and care for substance use, gambling, mental health and suicide.  This deliberate approach and the corresponding operational activities outlines the effort that will be needed to achieve the operational goals and proposed growth in awareness and corresponding services with a bold goal of achieving 85% unaided brand awareness of Iowans and 85% engagement of those referred to services.</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mn-lt"/>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mn-lt"/>
                <a:ea typeface="Calibri"/>
                <a:cs typeface="Calibri"/>
                <a:sym typeface="Calibri"/>
              </a:rPr>
              <a:t>The potential is</a:t>
            </a:r>
            <a:r>
              <a:rPr lang="en-US" sz="1200" b="0" i="0" u="none" strike="noStrike" cap="none" baseline="0" dirty="0">
                <a:solidFill>
                  <a:schemeClr val="dk1"/>
                </a:solidFill>
                <a:effectLst/>
                <a:latin typeface="+mn-lt"/>
                <a:ea typeface="Calibri"/>
                <a:cs typeface="Calibri"/>
                <a:sym typeface="Calibri"/>
              </a:rPr>
              <a:t> out before use. We can accomplish great things with a coordinated effort, to increase access to and the availability of care for substance use, gambling, mental health, suicide and more. Educating on and normalizing social views and uplift those who seek services and walk with them till they engage in services. Let’s continue to facilitate change to remove barriers that Iowans experience in accessing and engaging in care; and making sure we support Iowans across the entire care continuum.</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28</a:t>
            </a:fld>
            <a:endParaRPr lang="en-US" dirty="0"/>
          </a:p>
        </p:txBody>
      </p:sp>
    </p:spTree>
    <p:extLst>
      <p:ext uri="{BB962C8B-B14F-4D97-AF65-F5344CB8AC3E}">
        <p14:creationId xmlns:p14="http://schemas.microsoft.com/office/powerpoint/2010/main" val="919618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YLI is here for you.  The feedback received about experience using YLI help inform next steps.   As you can see from the list, there have been some great ideas that came to the YLI team that they were able to make happen.  And now the YLI team has launched a new version of the website to better serve Iowans.  Visit yourlifeiowa.org and take it for a test ride and let use know what you think!  Your feedback has been what has shaped YLI to what it is today!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29</a:t>
            </a:fld>
            <a:endParaRPr lang="en-US" dirty="0"/>
          </a:p>
        </p:txBody>
      </p:sp>
    </p:spTree>
    <p:extLst>
      <p:ext uri="{BB962C8B-B14F-4D97-AF65-F5344CB8AC3E}">
        <p14:creationId xmlns:p14="http://schemas.microsoft.com/office/powerpoint/2010/main" val="3671714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96B85-6A0C-FB76-3CA1-0FC5D7080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D6A07-8659-2F5A-01D3-CDC59422F5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4FF9D7-F447-7B43-B7C6-08AECDFF60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Feedback and ideas are always welcomed by YLI!  It’s how we continue improve and better serve Iowans.  If you have feedback, use the Contact Us form on the YLI website or email YLI at YLI@hhs.iowa.gov.  Let us know how we can help!   Let us know how you can help!  If you’d like a YLI presentation to a group in your community, you can reach out using the Contact Us form on the YLI website, or YLI@hhs.iowa.gov.</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If you’d like to be kept up to date on YLI happenings, you can scan the QR code on the screen to sign up to be on the YLI list serve. </a:t>
            </a:r>
          </a:p>
          <a:p>
            <a:endParaRPr lang="en-US" dirty="0"/>
          </a:p>
        </p:txBody>
      </p:sp>
      <p:sp>
        <p:nvSpPr>
          <p:cNvPr id="4" name="Slide Number Placeholder 3">
            <a:extLst>
              <a:ext uri="{FF2B5EF4-FFF2-40B4-BE49-F238E27FC236}">
                <a16:creationId xmlns:a16="http://schemas.microsoft.com/office/drawing/2014/main" id="{77D826BC-F294-8D14-4B42-9FF3D3C02711}"/>
              </a:ext>
            </a:extLst>
          </p:cNvPr>
          <p:cNvSpPr>
            <a:spLocks noGrp="1"/>
          </p:cNvSpPr>
          <p:nvPr>
            <p:ph type="sldNum" sz="quarter" idx="5"/>
          </p:nvPr>
        </p:nvSpPr>
        <p:spPr/>
        <p:txBody>
          <a:bodyPr/>
          <a:lstStyle/>
          <a:p>
            <a:fld id="{41B84602-1A67-B84E-B5AD-844EB9E2D6FA}" type="slidenum">
              <a:rPr lang="en-US" smtClean="0"/>
              <a:t>30</a:t>
            </a:fld>
            <a:endParaRPr lang="en-US" dirty="0"/>
          </a:p>
        </p:txBody>
      </p:sp>
    </p:spTree>
    <p:extLst>
      <p:ext uri="{BB962C8B-B14F-4D97-AF65-F5344CB8AC3E}">
        <p14:creationId xmlns:p14="http://schemas.microsoft.com/office/powerpoint/2010/main" val="3177173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again for the opportunity to be with you today.  I hope that each of you will take something away from the presentation to help you with your overall wellbeing and relationships at school and home.  Here’s is my contact information if you’d lie to get a hold of me, as well as the contact information for YLI.   Thank you!</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32</a:t>
            </a:fld>
            <a:endParaRPr lang="en-US" dirty="0"/>
          </a:p>
        </p:txBody>
      </p:sp>
    </p:spTree>
    <p:extLst>
      <p:ext uri="{BB962C8B-B14F-4D97-AF65-F5344CB8AC3E}">
        <p14:creationId xmlns:p14="http://schemas.microsoft.com/office/powerpoint/2010/main" val="384399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You can see from the data on this slide (feel free to reference some of the data points) many adult Iowans 18 and older have been impacted by either gambling, mental health, substance use, suicide, or a combination.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Do any of these data points surprise you?  Which ones?  What stands out to you?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YLI is committed to continue to grow the “Helped” part of the circle and help remove any of the barriers to accessing behavioral health or related care and support.</a:t>
            </a:r>
          </a:p>
          <a:p>
            <a:pPr marL="0" lvl="0" indent="0">
              <a:buFont typeface="Arial" panose="020B0604020202020204" pitchFamily="34" charset="0"/>
              <a:buNone/>
            </a:pPr>
            <a:r>
              <a:rPr lang="en-US" sz="1200"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pPr marL="0" lvl="0" indent="0">
              <a:buFont typeface="Arial" panose="020B0604020202020204" pitchFamily="34" charset="0"/>
              <a:buNone/>
            </a:pPr>
            <a:r>
              <a:rPr lang="en-US" sz="1200" u="none" strike="noStrike" kern="1200" dirty="0">
                <a:solidFill>
                  <a:schemeClr val="tx1"/>
                </a:solidFill>
                <a:effectLst/>
                <a:latin typeface="+mn-lt"/>
                <a:ea typeface="+mn-ea"/>
                <a:cs typeface="+mn-cs"/>
              </a:rPr>
              <a:t>No matter the complexity, Your Life is here to help, 24/7.  Help is always just a phone, text, chat away.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4</a:t>
            </a:fld>
            <a:endParaRPr lang="en-US" dirty="0"/>
          </a:p>
        </p:txBody>
      </p:sp>
    </p:spTree>
    <p:extLst>
      <p:ext uri="{BB962C8B-B14F-4D97-AF65-F5344CB8AC3E}">
        <p14:creationId xmlns:p14="http://schemas.microsoft.com/office/powerpoint/2010/main" val="107406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mn-lt"/>
                <a:ea typeface="Calibri"/>
                <a:cs typeface="Calibri"/>
                <a:sym typeface="Calibri"/>
              </a:rPr>
              <a:t>Research was conducted by IDPH back in 2019 to assess relevance, awareness and overall appeal of using YLI to access information and support resources. </a:t>
            </a:r>
          </a:p>
          <a:p>
            <a:endParaRPr lang="en-US" sz="1200" b="0" i="0" u="none" strike="noStrike" cap="none" dirty="0">
              <a:solidFill>
                <a:schemeClr val="dk1"/>
              </a:solidFill>
              <a:effectLst/>
              <a:latin typeface="+mn-lt"/>
              <a:ea typeface="Calibri"/>
              <a:cs typeface="Calibri"/>
              <a:sym typeface="Calibri"/>
            </a:endParaRPr>
          </a:p>
          <a:p>
            <a:r>
              <a:rPr lang="en-US" sz="1200" b="0" i="0" u="none" strike="noStrike" cap="none" dirty="0">
                <a:solidFill>
                  <a:schemeClr val="dk1"/>
                </a:solidFill>
                <a:effectLst/>
                <a:latin typeface="+mn-lt"/>
                <a:ea typeface="Calibri"/>
                <a:cs typeface="Calibri"/>
                <a:sym typeface="Calibri"/>
              </a:rPr>
              <a:t>Research revealed the following key learnings and validated the value of YLI.  When faced with an alcohol, drug, gambling, suicide or related concern, individuals and their families don’t know where to start to seek help.  They often feel like they’re alone on getting help and that people don’t care.</a:t>
            </a:r>
          </a:p>
          <a:p>
            <a:pPr lvl="0"/>
            <a:endParaRPr lang="en-US" sz="1200" b="0" i="0" u="none" strike="noStrike" cap="none" dirty="0">
              <a:solidFill>
                <a:schemeClr val="dk1"/>
              </a:solidFill>
              <a:effectLst/>
              <a:latin typeface="+mn-lt"/>
              <a:ea typeface="Calibri"/>
              <a:cs typeface="Calibri"/>
              <a:sym typeface="Calibri"/>
            </a:endParaRPr>
          </a:p>
          <a:p>
            <a:pPr lvl="0"/>
            <a:r>
              <a:rPr lang="en-US" sz="1200" b="0" i="0" u="none" strike="noStrike" cap="none" dirty="0">
                <a:solidFill>
                  <a:schemeClr val="dk1"/>
                </a:solidFill>
                <a:effectLst/>
                <a:latin typeface="+mn-lt"/>
                <a:ea typeface="Calibri"/>
                <a:cs typeface="Calibri"/>
                <a:sym typeface="Calibri"/>
              </a:rPr>
              <a:t>Some of the suggestions we heard to overcome the barriers or challenges to accessing help included:</a:t>
            </a:r>
          </a:p>
          <a:p>
            <a:pPr marL="628650" lvl="1" indent="-171450">
              <a:buFont typeface="Arial" panose="020B0604020202020204" pitchFamily="34" charset="0"/>
              <a:buChar char="•"/>
            </a:pPr>
            <a:r>
              <a:rPr lang="en-US" sz="1200" b="0" i="0" u="none" strike="noStrike" cap="none" dirty="0">
                <a:solidFill>
                  <a:schemeClr val="dk1"/>
                </a:solidFill>
                <a:effectLst/>
                <a:latin typeface="+mn-lt"/>
                <a:ea typeface="Calibri"/>
                <a:cs typeface="Calibri"/>
                <a:sym typeface="Calibri"/>
              </a:rPr>
              <a:t>Create a one-stop resource that’s simple and easy to access</a:t>
            </a:r>
          </a:p>
          <a:p>
            <a:pPr marL="628650" lvl="1" indent="-171450">
              <a:buFont typeface="Arial" panose="020B0604020202020204" pitchFamily="34" charset="0"/>
              <a:buChar char="•"/>
            </a:pPr>
            <a:r>
              <a:rPr lang="en-US" sz="1200" b="0" i="0" u="none" strike="noStrike" cap="none" dirty="0">
                <a:solidFill>
                  <a:schemeClr val="dk1"/>
                </a:solidFill>
                <a:effectLst/>
                <a:latin typeface="+mn-lt"/>
                <a:ea typeface="Calibri"/>
                <a:cs typeface="Calibri"/>
                <a:sym typeface="Calibri"/>
              </a:rPr>
              <a:t>Increase awareness of the opportunities/tools to get help</a:t>
            </a:r>
          </a:p>
          <a:p>
            <a:pPr marL="628650" lvl="1" indent="-171450">
              <a:buFont typeface="Arial" panose="020B0604020202020204" pitchFamily="34" charset="0"/>
              <a:buChar char="•"/>
            </a:pPr>
            <a:r>
              <a:rPr lang="en-US" sz="1200" b="0" i="0" u="none" strike="noStrike" cap="none" dirty="0">
                <a:solidFill>
                  <a:schemeClr val="dk1"/>
                </a:solidFill>
                <a:effectLst/>
                <a:latin typeface="+mn-lt"/>
                <a:ea typeface="Calibri"/>
                <a:cs typeface="Calibri"/>
                <a:sym typeface="Calibri"/>
              </a:rPr>
              <a:t>Reduce stigma/discuss topics/normalize these problems so more and more people can come forward without feeling shame</a:t>
            </a:r>
          </a:p>
          <a:p>
            <a:pPr marL="628650" lvl="1" indent="-171450">
              <a:buFont typeface="Arial" panose="020B0604020202020204" pitchFamily="34" charset="0"/>
              <a:buChar char="•"/>
            </a:pPr>
            <a:r>
              <a:rPr lang="en-US" sz="1200" b="0" i="0" u="none" strike="noStrike" cap="none" dirty="0">
                <a:solidFill>
                  <a:schemeClr val="dk1"/>
                </a:solidFill>
                <a:effectLst/>
                <a:latin typeface="+mn-lt"/>
                <a:ea typeface="Calibri"/>
                <a:cs typeface="Calibri"/>
                <a:sym typeface="Calibri"/>
              </a:rPr>
              <a:t>Be aware these issues are often intertwined and individuals seeking help may be struggling with more than one issue</a:t>
            </a:r>
          </a:p>
          <a:p>
            <a:pPr lvl="1">
              <a:buFont typeface="Arial" panose="020B0604020202020204" pitchFamily="34" charset="0"/>
              <a:buChar char="•"/>
            </a:pPr>
            <a:endParaRPr lang="en-US" sz="1200" b="0" i="0" u="none" strike="noStrike" cap="none" dirty="0">
              <a:solidFill>
                <a:schemeClr val="dk1"/>
              </a:solidFill>
              <a:effectLst/>
              <a:latin typeface="+mn-lt"/>
              <a:ea typeface="Calibri"/>
              <a:cs typeface="Calibri"/>
              <a:sym typeface="Calibri"/>
            </a:endParaRPr>
          </a:p>
          <a:p>
            <a:pPr lvl="0">
              <a:buFont typeface="Arial" panose="020B0604020202020204" pitchFamily="34" charset="0"/>
              <a:buNone/>
            </a:pPr>
            <a:r>
              <a:rPr lang="en-US" sz="1200" b="0" i="0" u="none" strike="noStrike" cap="none" dirty="0">
                <a:solidFill>
                  <a:schemeClr val="dk1"/>
                </a:solidFill>
                <a:effectLst/>
                <a:latin typeface="+mn-lt"/>
                <a:ea typeface="Calibri"/>
                <a:cs typeface="Calibri"/>
                <a:sym typeface="Calibri"/>
              </a:rPr>
              <a:t>YLI has been committed to addressing these recommendations, by being the go-to resource for individuals and their families to access when they or loved ones are struggling with gambling, mental health, substance use, or suicidal thoughts. </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5</a:t>
            </a:fld>
            <a:endParaRPr lang="en-US" dirty="0"/>
          </a:p>
        </p:txBody>
      </p:sp>
    </p:spTree>
    <p:extLst>
      <p:ext uri="{BB962C8B-B14F-4D97-AF65-F5344CB8AC3E}">
        <p14:creationId xmlns:p14="http://schemas.microsoft.com/office/powerpoint/2010/main" val="15718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YLI has grown up, a sense of mission and vision has developed as part of YLI’s </a:t>
            </a:r>
            <a:r>
              <a:rPr lang="en-US" b="0" dirty="0" err="1"/>
              <a:t>indentity</a:t>
            </a:r>
            <a:r>
              <a:rPr lang="en-US" b="0" dirty="0"/>
              <a:t>.  </a:t>
            </a:r>
          </a:p>
          <a:p>
            <a:endParaRPr lang="en-US" b="1" dirty="0"/>
          </a:p>
          <a:p>
            <a:r>
              <a:rPr lang="en-US" b="1" dirty="0"/>
              <a:t>Mission: </a:t>
            </a:r>
          </a:p>
          <a:p>
            <a:r>
              <a:rPr lang="en-US" dirty="0"/>
              <a:t>Be the go-to resource for Iowans seeking information or help for gambling, mental health, substance use, suicide or related concerns.</a:t>
            </a:r>
          </a:p>
          <a:p>
            <a:endParaRPr lang="en-US" b="1" dirty="0"/>
          </a:p>
          <a:p>
            <a:r>
              <a:rPr lang="en-US" b="1" dirty="0"/>
              <a:t>Vision:</a:t>
            </a:r>
          </a:p>
          <a:p>
            <a:r>
              <a:rPr lang="en-US" dirty="0"/>
              <a:t>Connecting services and support to Iowans and promoting healing and wellbeing.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a:t>
            </a:r>
            <a:r>
              <a:rPr lang="en-US" baseline="0" dirty="0"/>
              <a:t> only about 7% of the original focus group participants had heard of YLI back in 2019, they overwhelming endorsed </a:t>
            </a:r>
            <a:r>
              <a:rPr lang="en-US" sz="1200" b="0" i="0" u="none" strike="noStrike" cap="none" dirty="0">
                <a:solidFill>
                  <a:schemeClr val="dk1"/>
                </a:solidFill>
                <a:effectLst/>
                <a:latin typeface="+mn-lt"/>
                <a:ea typeface="Calibri"/>
                <a:cs typeface="Calibri"/>
                <a:sym typeface="Calibri"/>
              </a:rPr>
              <a:t>Your Life Iowa concept</a:t>
            </a:r>
            <a:r>
              <a:rPr lang="en-US" sz="1200" b="0" i="0" u="none" strike="noStrike" cap="none" baseline="0" dirty="0">
                <a:solidFill>
                  <a:schemeClr val="dk1"/>
                </a:solidFill>
                <a:effectLst/>
                <a:latin typeface="+mn-lt"/>
                <a:ea typeface="Calibri"/>
                <a:cs typeface="Calibri"/>
                <a:sym typeface="Calibri"/>
              </a:rPr>
              <a:t> of a single place</a:t>
            </a:r>
            <a:r>
              <a:rPr lang="en-US" sz="1200" b="0" i="0" u="none" strike="noStrike" cap="none" dirty="0">
                <a:solidFill>
                  <a:schemeClr val="dk1"/>
                </a:solidFill>
                <a:effectLst/>
                <a:latin typeface="+mn-lt"/>
                <a:ea typeface="Calibri"/>
                <a:cs typeface="Calibri"/>
                <a:sym typeface="Calibri"/>
              </a:rPr>
              <a:t> where Iowans can turn to when facing a problem with substance use, gambling, mental health, suicide and more.  We continue to make progress (you’ll see some data coming up soon!). The numbers grow each year, and your help is needed, as you may never know who you might meet or be in conversation with, and you can provide information about Your Life Iowa, and potentially, change a life.   As part of YLI’s Strategic Foundation, our goal by 2027 is that 85% of Iowans will be aware of YLI and know they can reach out for the help or information they seek.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u="none" strike="noStrike" cap="none" dirty="0">
                <a:solidFill>
                  <a:schemeClr val="dk1"/>
                </a:solidFill>
                <a:effectLst/>
                <a:latin typeface="+mn-lt"/>
                <a:cs typeface="Calibri"/>
                <a:sym typeface="Calibri"/>
              </a:rPr>
            </a:b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6</a:t>
            </a:fld>
            <a:endParaRPr lang="en-US" dirty="0"/>
          </a:p>
        </p:txBody>
      </p:sp>
    </p:spTree>
    <p:extLst>
      <p:ext uri="{BB962C8B-B14F-4D97-AF65-F5344CB8AC3E}">
        <p14:creationId xmlns:p14="http://schemas.microsoft.com/office/powerpoint/2010/main" val="291948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During the initial focus group sessions YLI conducted in 2019, several key barriers were identified by participants to accessing help: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Did not know where to start to get help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Feared being judged or shamed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Did not recognize a resource for help that is top-of-mind (outside of 1-800-BETS OFF)</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often struggled with more than one issue or concern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 response to this feedback, the YLI team created three core messages that have become the foundation of the work YLI does. </a:t>
            </a:r>
            <a:endParaRPr lang="en-US" sz="1200" b="1" i="0" u="none" strike="noStrike" cap="none" dirty="0">
              <a:solidFill>
                <a:schemeClr val="dk1"/>
              </a:solidFill>
              <a:effectLst/>
              <a:latin typeface="+mn-lt"/>
              <a:ea typeface="Calibri"/>
              <a:cs typeface="Calibri"/>
              <a:sym typeface="Calibri"/>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US" b="1" dirty="0">
                <a:solidFill>
                  <a:schemeClr val="tx2"/>
                </a:solidFill>
                <a:latin typeface="Tofino Personal Bold" panose="02000000000000000000" pitchFamily="2" charset="77"/>
              </a:rPr>
              <a:t>Judgment Free </a:t>
            </a:r>
            <a:r>
              <a:rPr lang="en-US" sz="1200" kern="1200" dirty="0">
                <a:solidFill>
                  <a:schemeClr val="tx1"/>
                </a:solidFill>
                <a:effectLst/>
                <a:latin typeface="+mn-lt"/>
                <a:ea typeface="+mn-ea"/>
                <a:cs typeface="+mn-cs"/>
              </a:rPr>
              <a:t>We want to make sure you’re put on the right path to have a successful future. That’s why we leave our judgment at the door. It makes it easier to help put you on the right path to recovery.</a:t>
            </a: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endParaRPr lang="en-US" sz="1200" b="1" kern="1200" dirty="0">
              <a:solidFill>
                <a:schemeClr val="tx1"/>
              </a:solidFill>
              <a:effectLst/>
              <a:latin typeface="+mn-lt"/>
              <a:ea typeface="+mn-ea"/>
              <a:cs typeface="+mn-cs"/>
            </a:endParaRPr>
          </a:p>
          <a:p>
            <a:pPr marL="342900" marR="0" lvl="0" indent="-342900" algn="l" defTabSz="914400" rtl="0" eaLnBrk="1" fontAlgn="auto" latinLnBrk="0" hangingPunct="1">
              <a:lnSpc>
                <a:spcPct val="120000"/>
              </a:lnSpc>
              <a:spcBef>
                <a:spcPts val="0"/>
              </a:spcBef>
              <a:spcAft>
                <a:spcPts val="0"/>
              </a:spcAft>
              <a:buClrTx/>
              <a:buSzTx/>
              <a:buFont typeface="+mj-lt"/>
              <a:buAutoNum type="arabicPeriod"/>
              <a:tabLst/>
              <a:defRPr/>
            </a:pPr>
            <a:r>
              <a:rPr lang="en-US" b="1" dirty="0">
                <a:solidFill>
                  <a:schemeClr val="tx2"/>
                </a:solidFill>
                <a:latin typeface="Tofino Personal Bold" panose="02000000000000000000" pitchFamily="2" charset="77"/>
              </a:rPr>
              <a:t>You’re Not Alone  </a:t>
            </a:r>
            <a:r>
              <a:rPr lang="en-US" sz="1200" kern="1200" dirty="0">
                <a:solidFill>
                  <a:schemeClr val="tx1"/>
                </a:solidFill>
                <a:effectLst/>
                <a:latin typeface="+mn-lt"/>
                <a:ea typeface="+mn-ea"/>
                <a:cs typeface="+mn-cs"/>
              </a:rPr>
              <a:t>We know it can be hard to reach out, but when you have someone there for you every step of the way it helps. Many of us face the same challenges every day. When you’re struggling. We’re here. When you’re tempted. We’re here. When you just need someone to talk to. We’re always here.</a:t>
            </a:r>
            <a:br>
              <a:rPr lang="en-US" dirty="0"/>
            </a:br>
            <a:endParaRPr lang="en-US" dirty="0"/>
          </a:p>
          <a:p>
            <a:pPr marL="342900" indent="-342900">
              <a:lnSpc>
                <a:spcPct val="120000"/>
              </a:lnSpc>
              <a:buFont typeface="+mj-lt"/>
              <a:buAutoNum type="arabicPeriod"/>
            </a:pPr>
            <a:r>
              <a:rPr lang="en-US" b="1" dirty="0">
                <a:solidFill>
                  <a:schemeClr val="tx2"/>
                </a:solidFill>
                <a:latin typeface="Tofino Personal Bold" panose="02000000000000000000" pitchFamily="2" charset="77"/>
              </a:rPr>
              <a:t>Guide to Better Health </a:t>
            </a:r>
            <a:r>
              <a:rPr lang="en-US" sz="1200" kern="1200" dirty="0">
                <a:solidFill>
                  <a:schemeClr val="tx1"/>
                </a:solidFill>
                <a:effectLst/>
                <a:latin typeface="+mn-lt"/>
                <a:ea typeface="+mn-ea"/>
                <a:cs typeface="+mn-cs"/>
              </a:rPr>
              <a:t>Having access to a one-stop resource for information, care and support is important to healthy living. It's important to YLI too. We'll walk beside you, providing tools, guidance and hope for better health. </a:t>
            </a: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7</a:t>
            </a:fld>
            <a:endParaRPr lang="en-US" dirty="0"/>
          </a:p>
        </p:txBody>
      </p:sp>
    </p:spTree>
    <p:extLst>
      <p:ext uri="{BB962C8B-B14F-4D97-AF65-F5344CB8AC3E}">
        <p14:creationId xmlns:p14="http://schemas.microsoft.com/office/powerpoint/2010/main" val="84676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077CA-8DF1-D51E-4749-D83B50A08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12E25-74ED-ED6B-1B0B-67CD42A27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D2437-031B-F30E-3F33-6AA6C95E6AC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solidFill>
                  <a:schemeClr val="dk1"/>
                </a:solidFill>
                <a:effectLst/>
                <a:latin typeface="+mn-lt"/>
                <a:ea typeface="Calibri"/>
                <a:cs typeface="Calibri"/>
                <a:sym typeface="Calibri"/>
              </a:rPr>
              <a:t>YLI aims to serve all Iowans no matter where they might fall on the care continuum.  Whether raising awareness of Your Life Iowa or providing target messaging.  Whether it’s addressing adult and children’s mental health, or the importance of asking a friend who might be contemplating thoughts of hurting themselves or others.  Or whether it is providing parents, healthcare providers, and employers with tools to assist Iowans being impacted by their or someone else's substance use, gambling, or mental health related behaviors.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a:solidFill>
                <a:schemeClr val="dk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solidFill>
                  <a:schemeClr val="dk1"/>
                </a:solidFill>
                <a:effectLst/>
                <a:latin typeface="+mn-lt"/>
                <a:ea typeface="Calibri"/>
                <a:cs typeface="Calibri"/>
                <a:sym typeface="Calibri"/>
              </a:rPr>
              <a:t>Then there are those Iowans who have identified they want help, and then YLI quickly linking them to services.   Or it could be an individual who is in care or in recovery and desires to touch base with a supportive person.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baseline="0" dirty="0">
              <a:solidFill>
                <a:schemeClr val="dk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a:solidFill>
                  <a:schemeClr val="dk1"/>
                </a:solidFill>
                <a:effectLst/>
                <a:latin typeface="+mn-lt"/>
                <a:ea typeface="Calibri"/>
                <a:cs typeface="Calibri"/>
                <a:sym typeface="Calibri"/>
              </a:rPr>
              <a:t>It’s been important to YLI to make sure they develop targeted messaging to </a:t>
            </a:r>
            <a:r>
              <a:rPr lang="en-US" sz="1200" b="0" i="0" u="none" strike="noStrike" cap="none" dirty="0">
                <a:solidFill>
                  <a:schemeClr val="dk1"/>
                </a:solidFill>
                <a:effectLst/>
                <a:latin typeface="+mn-lt"/>
                <a:ea typeface="Calibri"/>
                <a:cs typeface="Calibri"/>
                <a:sym typeface="Calibri"/>
              </a:rPr>
              <a:t>ensure YLI is effectively providing information, resources and help, to each segment of the continuum.  So, no matter where an Iowan might be on the continuum, YLI is there to help. </a:t>
            </a:r>
            <a:endParaRPr lang="en-US" sz="1200" b="1" i="0" u="sng" strike="noStrike" cap="none" dirty="0">
              <a:solidFill>
                <a:schemeClr val="dk1"/>
              </a:solidFill>
              <a:effectLst/>
              <a:latin typeface="+mn-lt"/>
              <a:ea typeface="Calibri"/>
              <a:cs typeface="Calibri"/>
              <a:sym typeface="Calibri"/>
            </a:endParaRPr>
          </a:p>
          <a:p>
            <a:endParaRPr lang="en-US" dirty="0"/>
          </a:p>
        </p:txBody>
      </p:sp>
      <p:sp>
        <p:nvSpPr>
          <p:cNvPr id="4" name="Slide Number Placeholder 3">
            <a:extLst>
              <a:ext uri="{FF2B5EF4-FFF2-40B4-BE49-F238E27FC236}">
                <a16:creationId xmlns:a16="http://schemas.microsoft.com/office/drawing/2014/main" id="{F8F2D967-8BB7-0641-CEAC-1B193C47B0BA}"/>
              </a:ext>
            </a:extLst>
          </p:cNvPr>
          <p:cNvSpPr>
            <a:spLocks noGrp="1"/>
          </p:cNvSpPr>
          <p:nvPr>
            <p:ph type="sldNum" sz="quarter" idx="5"/>
          </p:nvPr>
        </p:nvSpPr>
        <p:spPr/>
        <p:txBody>
          <a:bodyPr/>
          <a:lstStyle/>
          <a:p>
            <a:fld id="{41B84602-1A67-B84E-B5AD-844EB9E2D6FA}" type="slidenum">
              <a:rPr lang="en-US" smtClean="0"/>
              <a:t>8</a:t>
            </a:fld>
            <a:endParaRPr lang="en-US" dirty="0"/>
          </a:p>
        </p:txBody>
      </p:sp>
    </p:spTree>
    <p:extLst>
      <p:ext uri="{BB962C8B-B14F-4D97-AF65-F5344CB8AC3E}">
        <p14:creationId xmlns:p14="http://schemas.microsoft.com/office/powerpoint/2010/main" val="206841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ask, “So what happens when I call, text or chat to YLI?”   Well, YLI created a short video that helps explain what happens.   You can find the video at the YLI website, yourlifeiowa.org. </a:t>
            </a:r>
          </a:p>
          <a:p>
            <a:endParaRPr lang="en-US" dirty="0"/>
          </a:p>
          <a:p>
            <a:r>
              <a:rPr lang="en-US" b="1" dirty="0"/>
              <a:t>&lt;Here’s the script for the video to read, if the video does not play&gt;</a:t>
            </a:r>
          </a:p>
          <a:p>
            <a:endParaRPr lang="en-US" dirty="0"/>
          </a:p>
          <a:p>
            <a:r>
              <a:rPr lang="en-US" sz="1200" i="1" kern="1200" dirty="0">
                <a:solidFill>
                  <a:schemeClr val="tx1"/>
                </a:solidFill>
                <a:effectLst/>
                <a:latin typeface="+mn-lt"/>
                <a:ea typeface="+mn-ea"/>
                <a:cs typeface="+mn-cs"/>
              </a:rPr>
              <a:t>We know reaching out to Your Life Iowa for a concern with alcohol, drugs, gambling, mental health or suicidal thoughts can be hard. But our hope is that once you know what to expect when you contact us, you’ll see there’s nothing to be nervous about.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This is Emily. She has a problem that’s been keeping her up at night, but she wasn’t sure who to turn to. Until she found Your Life Iowa. </a:t>
            </a:r>
          </a:p>
          <a:p>
            <a:r>
              <a:rPr lang="en-US" sz="1200" i="1" kern="1200" dirty="0">
                <a:solidFill>
                  <a:schemeClr val="tx1"/>
                </a:solidFill>
                <a:effectLst/>
                <a:latin typeface="+mn-lt"/>
                <a:ea typeface="+mn-ea"/>
                <a:cs typeface="+mn-cs"/>
              </a:rPr>
              <a:t>When Emily calls, she’s connected to Tammy, one of Your Life Iowa’s compassionate counselors. Tammy lets Emily know she’s here for her and can connect her to help.  Tammy’s role is to listen and offer confidential and immediate support without any form of judgment.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Soon, Emily talks to Tammy openly and honestly about her concerns. Tammy lets her know that what she is experiencing is common and, based on what Emily is experiencing, Tammy offers a variety of support. Like “in-the-moment” crisis counseling, information, or connecting her to nearby help.</a:t>
            </a:r>
          </a:p>
          <a:p>
            <a:r>
              <a:rPr lang="en-US" sz="1200" i="1" kern="1200" dirty="0">
                <a:solidFill>
                  <a:schemeClr val="tx1"/>
                </a:solidFill>
                <a:effectLst/>
                <a:latin typeface="+mn-lt"/>
                <a:ea typeface="+mn-ea"/>
                <a:cs typeface="+mn-cs"/>
              </a:rPr>
              <a:t>Together, Emily and Tammy come up with the next steps that Emily will take.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Already, Emily’s starting to feel supported and less alone. After just one phone call because she now knows she can call again at any time.</a:t>
            </a:r>
          </a:p>
          <a:p>
            <a:r>
              <a:rPr lang="en-US" sz="1200" i="1" kern="1200" dirty="0">
                <a:solidFill>
                  <a:schemeClr val="tx1"/>
                </a:solidFill>
                <a:effectLst/>
                <a:latin typeface="+mn-lt"/>
                <a:ea typeface="+mn-ea"/>
                <a:cs typeface="+mn-cs"/>
              </a:rPr>
              <a:t>Prefer to text or live chat? We offer those options, too. When you text or chat with us online, you’ll connect to a counselor who can offer immediate crisis counseling, support or connect you to nearby help.</a:t>
            </a:r>
          </a:p>
          <a:p>
            <a:r>
              <a:rPr lang="en-US" sz="1200" i="1"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No matter how you connect with Your Life Iowa, one thing’s the same – you can find support for whatever challenge you’re facing. No judging. Just helping. </a:t>
            </a:r>
          </a:p>
          <a:p>
            <a:r>
              <a:rPr lang="en-US" sz="1200" i="1" kern="1200" dirty="0">
                <a:solidFill>
                  <a:schemeClr val="tx1"/>
                </a:solidFill>
                <a:effectLst/>
                <a:latin typeface="+mn-lt"/>
                <a:ea typeface="+mn-ea"/>
                <a:cs typeface="+mn-cs"/>
              </a:rPr>
              <a:t>When you are ready, we are here for you.  You can call us, text us or chat with us online. 24 hours a day, 7 days a week. We’re your everyday life support.</a:t>
            </a:r>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9</a:t>
            </a:fld>
            <a:endParaRPr lang="en-US" dirty="0"/>
          </a:p>
        </p:txBody>
      </p:sp>
    </p:spTree>
    <p:extLst>
      <p:ext uri="{BB962C8B-B14F-4D97-AF65-F5344CB8AC3E}">
        <p14:creationId xmlns:p14="http://schemas.microsoft.com/office/powerpoint/2010/main" val="98415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ofino Personal Book" panose="02000000000000000000" pitchFamily="50" charset="0"/>
                <a:ea typeface="Calibri" panose="020F0502020204030204" pitchFamily="34" charset="0"/>
                <a:cs typeface="Calibri" panose="020F0502020204030204" pitchFamily="34" charset="0"/>
              </a:rPr>
              <a:t>The utilization of YLI has grown steadily, as you can see on this chart.  In SFY 2024, almost 51,000 contacts (phone, text, chat) were made to Your Life Iowa, more than a six-fold increase since SFY 2018.  We saw a decline in contacts to YLI in SFY 2025.  We expect an increase for SFY 2026 with YLI now being the “brightly lit front door” to access behavioral health services and system navigation, which will talk on a bit later. </a:t>
            </a:r>
            <a:endParaRPr lang="en-US" dirty="0"/>
          </a:p>
          <a:p>
            <a:endParaRPr lang="en-US" dirty="0"/>
          </a:p>
        </p:txBody>
      </p:sp>
      <p:sp>
        <p:nvSpPr>
          <p:cNvPr id="4" name="Slide Number Placeholder 3"/>
          <p:cNvSpPr>
            <a:spLocks noGrp="1"/>
          </p:cNvSpPr>
          <p:nvPr>
            <p:ph type="sldNum" sz="quarter" idx="5"/>
          </p:nvPr>
        </p:nvSpPr>
        <p:spPr/>
        <p:txBody>
          <a:bodyPr/>
          <a:lstStyle/>
          <a:p>
            <a:fld id="{41B84602-1A67-B84E-B5AD-844EB9E2D6FA}" type="slidenum">
              <a:rPr lang="en-US" smtClean="0"/>
              <a:t>10</a:t>
            </a:fld>
            <a:endParaRPr lang="en-US" dirty="0"/>
          </a:p>
        </p:txBody>
      </p:sp>
    </p:spTree>
    <p:extLst>
      <p:ext uri="{BB962C8B-B14F-4D97-AF65-F5344CB8AC3E}">
        <p14:creationId xmlns:p14="http://schemas.microsoft.com/office/powerpoint/2010/main" val="4073682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rgbClr val="57757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6804CA-EACC-9241-97C3-A3234FE70A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FDF67D0-0E67-0248-86C8-7857E1FBB20A}"/>
              </a:ext>
            </a:extLst>
          </p:cNvPr>
          <p:cNvSpPr>
            <a:spLocks noGrp="1"/>
          </p:cNvSpPr>
          <p:nvPr>
            <p:ph type="ctrTitle" hasCustomPrompt="1"/>
          </p:nvPr>
        </p:nvSpPr>
        <p:spPr>
          <a:xfrm>
            <a:off x="1598142" y="1122363"/>
            <a:ext cx="9144000" cy="2387600"/>
          </a:xfrm>
        </p:spPr>
        <p:txBody>
          <a:bodyPr anchor="b">
            <a:normAutofit/>
          </a:bodyPr>
          <a:lstStyle>
            <a:lvl1pPr algn="l">
              <a:defRPr sz="6600" b="1" i="0" spc="0" baseline="0">
                <a:solidFill>
                  <a:schemeClr val="bg1"/>
                </a:solidFill>
                <a:latin typeface="Tofino Personal Bold" panose="02000000000000000000" pitchFamily="2" charset="77"/>
              </a:defRPr>
            </a:lvl1pPr>
          </a:lstStyle>
          <a:p>
            <a:r>
              <a:rPr lang="en-US" dirty="0"/>
              <a:t>Title Goes Here</a:t>
            </a:r>
          </a:p>
        </p:txBody>
      </p:sp>
      <p:sp>
        <p:nvSpPr>
          <p:cNvPr id="3" name="Subtitle 2">
            <a:extLst>
              <a:ext uri="{FF2B5EF4-FFF2-40B4-BE49-F238E27FC236}">
                <a16:creationId xmlns:a16="http://schemas.microsoft.com/office/drawing/2014/main" id="{E2DC3A5F-CDCC-C845-AA15-6FEED343A4DF}"/>
              </a:ext>
            </a:extLst>
          </p:cNvPr>
          <p:cNvSpPr>
            <a:spLocks noGrp="1"/>
          </p:cNvSpPr>
          <p:nvPr>
            <p:ph type="subTitle" idx="1" hasCustomPrompt="1"/>
          </p:nvPr>
        </p:nvSpPr>
        <p:spPr>
          <a:xfrm>
            <a:off x="1659927" y="3466757"/>
            <a:ext cx="9144000" cy="1655762"/>
          </a:xfrm>
        </p:spPr>
        <p:txBody>
          <a:bodyPr/>
          <a:lstStyle>
            <a:lvl1pPr marL="0" indent="0" algn="l">
              <a:buNone/>
              <a:defRPr sz="2400" b="0" i="0">
                <a:solidFill>
                  <a:schemeClr val="bg1"/>
                </a:solidFill>
                <a:latin typeface="Tofino Personal Regular"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pic>
        <p:nvPicPr>
          <p:cNvPr id="5" name="Picture 4" descr="Text&#10;&#10;Description automatically generated">
            <a:extLst>
              <a:ext uri="{FF2B5EF4-FFF2-40B4-BE49-F238E27FC236}">
                <a16:creationId xmlns:a16="http://schemas.microsoft.com/office/drawing/2014/main" id="{11898E06-F426-93D8-6D10-C531AB5E1517}"/>
              </a:ext>
            </a:extLst>
          </p:cNvPr>
          <p:cNvPicPr>
            <a:picLocks noChangeAspect="1"/>
          </p:cNvPicPr>
          <p:nvPr userDrawn="1"/>
        </p:nvPicPr>
        <p:blipFill>
          <a:blip r:embed="rId3"/>
          <a:stretch>
            <a:fillRect/>
          </a:stretch>
        </p:blipFill>
        <p:spPr>
          <a:xfrm>
            <a:off x="9162502" y="4079875"/>
            <a:ext cx="1550967" cy="1655762"/>
          </a:xfrm>
          <a:prstGeom prst="rect">
            <a:avLst/>
          </a:prstGeom>
        </p:spPr>
      </p:pic>
    </p:spTree>
    <p:extLst>
      <p:ext uri="{BB962C8B-B14F-4D97-AF65-F5344CB8AC3E}">
        <p14:creationId xmlns:p14="http://schemas.microsoft.com/office/powerpoint/2010/main" val="301512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Body">
    <p:bg>
      <p:bgPr>
        <a:solidFill>
          <a:schemeClr val="tx1">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B2990A-3D77-90A1-155C-8E747F13AA33}"/>
              </a:ext>
            </a:extLst>
          </p:cNvPr>
          <p:cNvSpPr/>
          <p:nvPr userDrawn="1"/>
        </p:nvSpPr>
        <p:spPr>
          <a:xfrm>
            <a:off x="11370612" y="1"/>
            <a:ext cx="821388" cy="5986130"/>
          </a:xfrm>
          <a:custGeom>
            <a:avLst/>
            <a:gdLst>
              <a:gd name="connsiteX0" fmla="*/ 0 w 1170433"/>
              <a:gd name="connsiteY0" fmla="*/ 0 h 6858000"/>
              <a:gd name="connsiteX1" fmla="*/ 1170433 w 1170433"/>
              <a:gd name="connsiteY1" fmla="*/ 0 h 6858000"/>
              <a:gd name="connsiteX2" fmla="*/ 1170433 w 1170433"/>
              <a:gd name="connsiteY2" fmla="*/ 6858000 h 6858000"/>
              <a:gd name="connsiteX3" fmla="*/ 0 w 1170433"/>
              <a:gd name="connsiteY3" fmla="*/ 6858000 h 6858000"/>
              <a:gd name="connsiteX4" fmla="*/ 0 w 1170433"/>
              <a:gd name="connsiteY4" fmla="*/ 0 h 6858000"/>
              <a:gd name="connsiteX0" fmla="*/ 6932 w 1177365"/>
              <a:gd name="connsiteY0" fmla="*/ 0 h 6858000"/>
              <a:gd name="connsiteX1" fmla="*/ 1177365 w 1177365"/>
              <a:gd name="connsiteY1" fmla="*/ 0 h 6858000"/>
              <a:gd name="connsiteX2" fmla="*/ 1177365 w 1177365"/>
              <a:gd name="connsiteY2" fmla="*/ 6858000 h 6858000"/>
              <a:gd name="connsiteX3" fmla="*/ 6932 w 1177365"/>
              <a:gd name="connsiteY3" fmla="*/ 6858000 h 6858000"/>
              <a:gd name="connsiteX4" fmla="*/ 0 w 1177365"/>
              <a:gd name="connsiteY4" fmla="*/ 6406776 h 6858000"/>
              <a:gd name="connsiteX5" fmla="*/ 6932 w 1177365"/>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35 w 1170668"/>
              <a:gd name="connsiteY3" fmla="*/ 6858000 h 6858000"/>
              <a:gd name="connsiteX4" fmla="*/ 11232 w 1170668"/>
              <a:gd name="connsiteY4" fmla="*/ 6072094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35 w 1170668"/>
              <a:gd name="connsiteY3" fmla="*/ 6858000 h 6858000"/>
              <a:gd name="connsiteX4" fmla="*/ 11232 w 1170668"/>
              <a:gd name="connsiteY4" fmla="*/ 6060141 h 6858000"/>
              <a:gd name="connsiteX5" fmla="*/ 235 w 1170668"/>
              <a:gd name="connsiteY5" fmla="*/ 0 h 6858000"/>
              <a:gd name="connsiteX0" fmla="*/ 353 w 1170786"/>
              <a:gd name="connsiteY0" fmla="*/ 0 h 6858000"/>
              <a:gd name="connsiteX1" fmla="*/ 1170786 w 1170786"/>
              <a:gd name="connsiteY1" fmla="*/ 0 h 6858000"/>
              <a:gd name="connsiteX2" fmla="*/ 1170786 w 1170786"/>
              <a:gd name="connsiteY2" fmla="*/ 6858000 h 6858000"/>
              <a:gd name="connsiteX3" fmla="*/ 353 w 1170786"/>
              <a:gd name="connsiteY3" fmla="*/ 6858000 h 6858000"/>
              <a:gd name="connsiteX4" fmla="*/ 11350 w 1170786"/>
              <a:gd name="connsiteY4" fmla="*/ 6060141 h 6858000"/>
              <a:gd name="connsiteX5" fmla="*/ 353 w 1170786"/>
              <a:gd name="connsiteY5" fmla="*/ 0 h 6858000"/>
              <a:gd name="connsiteX0" fmla="*/ 353 w 1170786"/>
              <a:gd name="connsiteY0" fmla="*/ 0 h 6858000"/>
              <a:gd name="connsiteX1" fmla="*/ 1170786 w 1170786"/>
              <a:gd name="connsiteY1" fmla="*/ 0 h 6858000"/>
              <a:gd name="connsiteX2" fmla="*/ 1170786 w 1170786"/>
              <a:gd name="connsiteY2" fmla="*/ 6858000 h 6858000"/>
              <a:gd name="connsiteX3" fmla="*/ 353 w 1170786"/>
              <a:gd name="connsiteY3" fmla="*/ 6858000 h 6858000"/>
              <a:gd name="connsiteX4" fmla="*/ 11350 w 1170786"/>
              <a:gd name="connsiteY4" fmla="*/ 6060141 h 6858000"/>
              <a:gd name="connsiteX5" fmla="*/ 353 w 1170786"/>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167576 w 1170668"/>
              <a:gd name="connsiteY3" fmla="*/ 673249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167576 w 1170668"/>
              <a:gd name="connsiteY3" fmla="*/ 6732494 h 6858000"/>
              <a:gd name="connsiteX4" fmla="*/ 11232 w 1170668"/>
              <a:gd name="connsiteY4" fmla="*/ 6060141 h 6858000"/>
              <a:gd name="connsiteX5" fmla="*/ 235 w 1170668"/>
              <a:gd name="connsiteY5" fmla="*/ 0 h 6858000"/>
              <a:gd name="connsiteX0" fmla="*/ 235 w 1170668"/>
              <a:gd name="connsiteY0" fmla="*/ 0 h 6860057"/>
              <a:gd name="connsiteX1" fmla="*/ 1170668 w 1170668"/>
              <a:gd name="connsiteY1" fmla="*/ 0 h 6860057"/>
              <a:gd name="connsiteX2" fmla="*/ 1170668 w 1170668"/>
              <a:gd name="connsiteY2" fmla="*/ 6858000 h 6860057"/>
              <a:gd name="connsiteX3" fmla="*/ 167576 w 1170668"/>
              <a:gd name="connsiteY3" fmla="*/ 6732494 h 6860057"/>
              <a:gd name="connsiteX4" fmla="*/ 11232 w 1170668"/>
              <a:gd name="connsiteY4" fmla="*/ 6060141 h 6860057"/>
              <a:gd name="connsiteX5" fmla="*/ 235 w 1170668"/>
              <a:gd name="connsiteY5" fmla="*/ 0 h 6860057"/>
              <a:gd name="connsiteX0" fmla="*/ 174 w 1170607"/>
              <a:gd name="connsiteY0" fmla="*/ 0 h 6860057"/>
              <a:gd name="connsiteX1" fmla="*/ 1170607 w 1170607"/>
              <a:gd name="connsiteY1" fmla="*/ 0 h 6860057"/>
              <a:gd name="connsiteX2" fmla="*/ 1170607 w 1170607"/>
              <a:gd name="connsiteY2" fmla="*/ 6858000 h 6860057"/>
              <a:gd name="connsiteX3" fmla="*/ 167515 w 1170607"/>
              <a:gd name="connsiteY3" fmla="*/ 6732494 h 6860057"/>
              <a:gd name="connsiteX4" fmla="*/ 17148 w 1170607"/>
              <a:gd name="connsiteY4" fmla="*/ 6000376 h 6860057"/>
              <a:gd name="connsiteX5" fmla="*/ 174 w 1170607"/>
              <a:gd name="connsiteY5" fmla="*/ 0 h 6860057"/>
              <a:gd name="connsiteX0" fmla="*/ 360 w 1170793"/>
              <a:gd name="connsiteY0" fmla="*/ 0 h 6860057"/>
              <a:gd name="connsiteX1" fmla="*/ 1170793 w 1170793"/>
              <a:gd name="connsiteY1" fmla="*/ 0 h 6860057"/>
              <a:gd name="connsiteX2" fmla="*/ 1170793 w 1170793"/>
              <a:gd name="connsiteY2" fmla="*/ 6858000 h 6860057"/>
              <a:gd name="connsiteX3" fmla="*/ 167701 w 1170793"/>
              <a:gd name="connsiteY3" fmla="*/ 6732494 h 6860057"/>
              <a:gd name="connsiteX4" fmla="*/ 5381 w 1170793"/>
              <a:gd name="connsiteY4" fmla="*/ 5958540 h 6860057"/>
              <a:gd name="connsiteX5" fmla="*/ 360 w 1170793"/>
              <a:gd name="connsiteY5" fmla="*/ 0 h 6860057"/>
              <a:gd name="connsiteX0" fmla="*/ 360 w 1170793"/>
              <a:gd name="connsiteY0" fmla="*/ 0 h 6860057"/>
              <a:gd name="connsiteX1" fmla="*/ 1170793 w 1170793"/>
              <a:gd name="connsiteY1" fmla="*/ 0 h 6860057"/>
              <a:gd name="connsiteX2" fmla="*/ 1170793 w 1170793"/>
              <a:gd name="connsiteY2" fmla="*/ 6858000 h 6860057"/>
              <a:gd name="connsiteX3" fmla="*/ 167701 w 1170793"/>
              <a:gd name="connsiteY3" fmla="*/ 6732494 h 6860057"/>
              <a:gd name="connsiteX4" fmla="*/ 5381 w 1170793"/>
              <a:gd name="connsiteY4" fmla="*/ 5958540 h 6860057"/>
              <a:gd name="connsiteX5" fmla="*/ 360 w 1170793"/>
              <a:gd name="connsiteY5" fmla="*/ 0 h 6860057"/>
              <a:gd name="connsiteX0" fmla="*/ 360 w 1170793"/>
              <a:gd name="connsiteY0" fmla="*/ 0 h 6858287"/>
              <a:gd name="connsiteX1" fmla="*/ 1170793 w 1170793"/>
              <a:gd name="connsiteY1" fmla="*/ 0 h 6858287"/>
              <a:gd name="connsiteX2" fmla="*/ 1170793 w 1170793"/>
              <a:gd name="connsiteY2" fmla="*/ 6858000 h 6858287"/>
              <a:gd name="connsiteX3" fmla="*/ 299183 w 1170793"/>
              <a:gd name="connsiteY3" fmla="*/ 6583083 h 6858287"/>
              <a:gd name="connsiteX4" fmla="*/ 5381 w 1170793"/>
              <a:gd name="connsiteY4" fmla="*/ 5958540 h 6858287"/>
              <a:gd name="connsiteX5" fmla="*/ 360 w 1170793"/>
              <a:gd name="connsiteY5" fmla="*/ 0 h 6858287"/>
              <a:gd name="connsiteX0" fmla="*/ 6999 w 1177432"/>
              <a:gd name="connsiteY0" fmla="*/ 0 h 6858287"/>
              <a:gd name="connsiteX1" fmla="*/ 1177432 w 1177432"/>
              <a:gd name="connsiteY1" fmla="*/ 0 h 6858287"/>
              <a:gd name="connsiteX2" fmla="*/ 1177432 w 1177432"/>
              <a:gd name="connsiteY2" fmla="*/ 6858000 h 6858287"/>
              <a:gd name="connsiteX3" fmla="*/ 305822 w 1177432"/>
              <a:gd name="connsiteY3" fmla="*/ 6583083 h 6858287"/>
              <a:gd name="connsiteX4" fmla="*/ 67 w 1177432"/>
              <a:gd name="connsiteY4" fmla="*/ 5809128 h 6858287"/>
              <a:gd name="connsiteX5" fmla="*/ 6999 w 1177432"/>
              <a:gd name="connsiteY5" fmla="*/ 0 h 6858287"/>
              <a:gd name="connsiteX0" fmla="*/ 6999 w 1177432"/>
              <a:gd name="connsiteY0" fmla="*/ 0 h 6858287"/>
              <a:gd name="connsiteX1" fmla="*/ 1177432 w 1177432"/>
              <a:gd name="connsiteY1" fmla="*/ 0 h 6858287"/>
              <a:gd name="connsiteX2" fmla="*/ 1177432 w 1177432"/>
              <a:gd name="connsiteY2" fmla="*/ 6858000 h 6858287"/>
              <a:gd name="connsiteX3" fmla="*/ 305822 w 1177432"/>
              <a:gd name="connsiteY3" fmla="*/ 6583083 h 6858287"/>
              <a:gd name="connsiteX4" fmla="*/ 67 w 1177432"/>
              <a:gd name="connsiteY4" fmla="*/ 5809128 h 6858287"/>
              <a:gd name="connsiteX5" fmla="*/ 6999 w 1177432"/>
              <a:gd name="connsiteY5" fmla="*/ 0 h 685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432" h="6858287">
                <a:moveTo>
                  <a:pt x="6999" y="0"/>
                </a:moveTo>
                <a:lnTo>
                  <a:pt x="1177432" y="0"/>
                </a:lnTo>
                <a:lnTo>
                  <a:pt x="1177432" y="6858000"/>
                </a:lnTo>
                <a:cubicBezTo>
                  <a:pt x="707602" y="6865969"/>
                  <a:pt x="458899" y="6706596"/>
                  <a:pt x="305822" y="6583083"/>
                </a:cubicBezTo>
                <a:cubicBezTo>
                  <a:pt x="142147" y="6430683"/>
                  <a:pt x="-3599" y="6134845"/>
                  <a:pt x="67" y="5809128"/>
                </a:cubicBezTo>
                <a:cubicBezTo>
                  <a:pt x="2378" y="3673536"/>
                  <a:pt x="4688" y="2135592"/>
                  <a:pt x="6999" y="0"/>
                </a:cubicBezTo>
                <a:close/>
              </a:path>
            </a:pathLst>
          </a:cu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606E5BA3-0952-A047-8A7D-A7F702283C86}"/>
              </a:ext>
            </a:extLst>
          </p:cNvPr>
          <p:cNvSpPr>
            <a:spLocks noGrp="1"/>
          </p:cNvSpPr>
          <p:nvPr>
            <p:ph type="sldNum" sz="quarter" idx="12"/>
          </p:nvPr>
        </p:nvSpPr>
        <p:spPr>
          <a:xfrm>
            <a:off x="11370612" y="6343641"/>
            <a:ext cx="621631" cy="365125"/>
          </a:xfrm>
        </p:spPr>
        <p:txBody>
          <a:bodyPr/>
          <a:lstStyle>
            <a:lvl1pPr>
              <a:defRPr lang="en-US" sz="1200" b="0" i="0" kern="1200" smtClean="0">
                <a:solidFill>
                  <a:schemeClr val="bg2"/>
                </a:solidFill>
                <a:latin typeface="Tofino Personal Regular" panose="02000000000000000000" pitchFamily="2" charset="77"/>
                <a:ea typeface="+mn-ea"/>
                <a:cs typeface="+mn-cs"/>
              </a:defRPr>
            </a:lvl1pPr>
          </a:lstStyle>
          <a:p>
            <a:fld id="{FFA9F4D9-7FFE-014C-806F-7CCB0404A41B}" type="slidenum">
              <a:rPr lang="en-US" smtClean="0"/>
              <a:pPr/>
              <a:t>‹#›</a:t>
            </a:fld>
            <a:endParaRPr lang="en-US" dirty="0"/>
          </a:p>
        </p:txBody>
      </p:sp>
      <p:sp>
        <p:nvSpPr>
          <p:cNvPr id="24" name="Text Placeholder 23">
            <a:extLst>
              <a:ext uri="{FF2B5EF4-FFF2-40B4-BE49-F238E27FC236}">
                <a16:creationId xmlns:a16="http://schemas.microsoft.com/office/drawing/2014/main" id="{F15CFBB9-9F94-F146-A96E-67194B5B4DF9}"/>
              </a:ext>
            </a:extLst>
          </p:cNvPr>
          <p:cNvSpPr>
            <a:spLocks noGrp="1"/>
          </p:cNvSpPr>
          <p:nvPr>
            <p:ph type="body" sz="quarter" idx="13" hasCustomPrompt="1"/>
          </p:nvPr>
        </p:nvSpPr>
        <p:spPr>
          <a:xfrm>
            <a:off x="1515463" y="1892594"/>
            <a:ext cx="8708664" cy="3821217"/>
          </a:xfrm>
        </p:spPr>
        <p:txBody>
          <a:bodyPr anchor="t"/>
          <a:lstStyle>
            <a:lvl1pPr marL="0" indent="0">
              <a:lnSpc>
                <a:spcPct val="114000"/>
              </a:lnSpc>
              <a:buFont typeface="Arial" panose="020B0604020202020204" pitchFamily="34" charset="0"/>
              <a:buNone/>
              <a:defRPr baseline="0">
                <a:solidFill>
                  <a:schemeClr val="accent6"/>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a:p>
            <a:pPr lvl="0"/>
            <a:r>
              <a:rPr lang="en-US" dirty="0"/>
              <a:t>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a:t>
            </a:r>
          </a:p>
          <a:p>
            <a:pPr lvl="0"/>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Proin pharetra </a:t>
            </a:r>
            <a:r>
              <a:rPr lang="en-US" dirty="0" err="1"/>
              <a:t>nonummy</a:t>
            </a:r>
            <a:r>
              <a:rPr lang="en-US" dirty="0"/>
              <a:t> </a:t>
            </a:r>
            <a:r>
              <a:rPr lang="en-US" dirty="0" err="1"/>
              <a:t>pede</a:t>
            </a:r>
            <a:r>
              <a:rPr lang="en-US" dirty="0"/>
              <a:t>. </a:t>
            </a:r>
            <a:r>
              <a:rPr lang="en-US" dirty="0" err="1"/>
              <a:t>Mauris</a:t>
            </a:r>
            <a:r>
              <a:rPr lang="en-US" dirty="0"/>
              <a:t> et </a:t>
            </a:r>
            <a:r>
              <a:rPr lang="en-US" dirty="0" err="1"/>
              <a:t>orci</a:t>
            </a:r>
            <a:r>
              <a:rPr lang="en-US" dirty="0"/>
              <a:t>.</a:t>
            </a:r>
          </a:p>
        </p:txBody>
      </p:sp>
      <p:sp>
        <p:nvSpPr>
          <p:cNvPr id="9" name="TextBox 8">
            <a:extLst>
              <a:ext uri="{FF2B5EF4-FFF2-40B4-BE49-F238E27FC236}">
                <a16:creationId xmlns:a16="http://schemas.microsoft.com/office/drawing/2014/main" id="{5273C9F6-B204-9440-9F4D-BCC860EE2D9D}"/>
              </a:ext>
            </a:extLst>
          </p:cNvPr>
          <p:cNvSpPr txBox="1"/>
          <p:nvPr userDrawn="1"/>
        </p:nvSpPr>
        <p:spPr>
          <a:xfrm>
            <a:off x="9539399" y="6368513"/>
            <a:ext cx="1922756" cy="307777"/>
          </a:xfrm>
          <a:prstGeom prst="rect">
            <a:avLst/>
          </a:prstGeom>
          <a:noFill/>
        </p:spPr>
        <p:txBody>
          <a:bodyPr wrap="square" rtlCol="0">
            <a:spAutoFit/>
          </a:bodyPr>
          <a:lstStyle/>
          <a:p>
            <a:pPr algn="r"/>
            <a:r>
              <a:rPr lang="en-US" sz="1400" b="0" i="0" dirty="0">
                <a:solidFill>
                  <a:schemeClr val="bg2"/>
                </a:solidFill>
                <a:latin typeface="Tofino Personal Regular" panose="02000000000000000000" pitchFamily="2" charset="77"/>
              </a:rPr>
              <a:t>YourLifeIowa.org</a:t>
            </a:r>
          </a:p>
        </p:txBody>
      </p:sp>
      <p:pic>
        <p:nvPicPr>
          <p:cNvPr id="3" name="Picture 2" descr="Text&#10;&#10;Description automatically generated">
            <a:extLst>
              <a:ext uri="{FF2B5EF4-FFF2-40B4-BE49-F238E27FC236}">
                <a16:creationId xmlns:a16="http://schemas.microsoft.com/office/drawing/2014/main" id="{47D60F66-AE51-23CB-9A16-1B866299A877}"/>
              </a:ext>
            </a:extLst>
          </p:cNvPr>
          <p:cNvPicPr>
            <a:picLocks noChangeAspect="1"/>
          </p:cNvPicPr>
          <p:nvPr userDrawn="1"/>
        </p:nvPicPr>
        <p:blipFill>
          <a:blip r:embed="rId2"/>
          <a:stretch>
            <a:fillRect/>
          </a:stretch>
        </p:blipFill>
        <p:spPr>
          <a:xfrm>
            <a:off x="622430" y="5594684"/>
            <a:ext cx="754732" cy="805728"/>
          </a:xfrm>
          <a:prstGeom prst="rect">
            <a:avLst/>
          </a:prstGeom>
        </p:spPr>
      </p:pic>
      <p:sp>
        <p:nvSpPr>
          <p:cNvPr id="8" name="Rectangle 1">
            <a:extLst>
              <a:ext uri="{FF2B5EF4-FFF2-40B4-BE49-F238E27FC236}">
                <a16:creationId xmlns:a16="http://schemas.microsoft.com/office/drawing/2014/main" id="{A3371CD5-9C2F-FC31-46A5-B30F10DE1556}"/>
              </a:ext>
            </a:extLst>
          </p:cNvPr>
          <p:cNvSpPr/>
          <p:nvPr userDrawn="1"/>
        </p:nvSpPr>
        <p:spPr>
          <a:xfrm>
            <a:off x="11232312" y="-527497"/>
            <a:ext cx="991587" cy="6241309"/>
          </a:xfrm>
          <a:custGeom>
            <a:avLst/>
            <a:gdLst>
              <a:gd name="connsiteX0" fmla="*/ 0 w 1170433"/>
              <a:gd name="connsiteY0" fmla="*/ 0 h 6858000"/>
              <a:gd name="connsiteX1" fmla="*/ 1170433 w 1170433"/>
              <a:gd name="connsiteY1" fmla="*/ 0 h 6858000"/>
              <a:gd name="connsiteX2" fmla="*/ 1170433 w 1170433"/>
              <a:gd name="connsiteY2" fmla="*/ 6858000 h 6858000"/>
              <a:gd name="connsiteX3" fmla="*/ 0 w 1170433"/>
              <a:gd name="connsiteY3" fmla="*/ 6858000 h 6858000"/>
              <a:gd name="connsiteX4" fmla="*/ 0 w 1170433"/>
              <a:gd name="connsiteY4" fmla="*/ 0 h 6858000"/>
              <a:gd name="connsiteX0" fmla="*/ 6932 w 1177365"/>
              <a:gd name="connsiteY0" fmla="*/ 0 h 6858000"/>
              <a:gd name="connsiteX1" fmla="*/ 1177365 w 1177365"/>
              <a:gd name="connsiteY1" fmla="*/ 0 h 6858000"/>
              <a:gd name="connsiteX2" fmla="*/ 1177365 w 1177365"/>
              <a:gd name="connsiteY2" fmla="*/ 6858000 h 6858000"/>
              <a:gd name="connsiteX3" fmla="*/ 6932 w 1177365"/>
              <a:gd name="connsiteY3" fmla="*/ 6858000 h 6858000"/>
              <a:gd name="connsiteX4" fmla="*/ 0 w 1177365"/>
              <a:gd name="connsiteY4" fmla="*/ 6406776 h 6858000"/>
              <a:gd name="connsiteX5" fmla="*/ 6932 w 1177365"/>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35 w 1170668"/>
              <a:gd name="connsiteY3" fmla="*/ 6858000 h 6858000"/>
              <a:gd name="connsiteX4" fmla="*/ 11232 w 1170668"/>
              <a:gd name="connsiteY4" fmla="*/ 6072094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35 w 1170668"/>
              <a:gd name="connsiteY3" fmla="*/ 6858000 h 6858000"/>
              <a:gd name="connsiteX4" fmla="*/ 11232 w 1170668"/>
              <a:gd name="connsiteY4" fmla="*/ 6060141 h 6858000"/>
              <a:gd name="connsiteX5" fmla="*/ 235 w 1170668"/>
              <a:gd name="connsiteY5" fmla="*/ 0 h 6858000"/>
              <a:gd name="connsiteX0" fmla="*/ 353 w 1170786"/>
              <a:gd name="connsiteY0" fmla="*/ 0 h 6858000"/>
              <a:gd name="connsiteX1" fmla="*/ 1170786 w 1170786"/>
              <a:gd name="connsiteY1" fmla="*/ 0 h 6858000"/>
              <a:gd name="connsiteX2" fmla="*/ 1170786 w 1170786"/>
              <a:gd name="connsiteY2" fmla="*/ 6858000 h 6858000"/>
              <a:gd name="connsiteX3" fmla="*/ 353 w 1170786"/>
              <a:gd name="connsiteY3" fmla="*/ 6858000 h 6858000"/>
              <a:gd name="connsiteX4" fmla="*/ 11350 w 1170786"/>
              <a:gd name="connsiteY4" fmla="*/ 6060141 h 6858000"/>
              <a:gd name="connsiteX5" fmla="*/ 353 w 1170786"/>
              <a:gd name="connsiteY5" fmla="*/ 0 h 6858000"/>
              <a:gd name="connsiteX0" fmla="*/ 353 w 1170786"/>
              <a:gd name="connsiteY0" fmla="*/ 0 h 6858000"/>
              <a:gd name="connsiteX1" fmla="*/ 1170786 w 1170786"/>
              <a:gd name="connsiteY1" fmla="*/ 0 h 6858000"/>
              <a:gd name="connsiteX2" fmla="*/ 1170786 w 1170786"/>
              <a:gd name="connsiteY2" fmla="*/ 6858000 h 6858000"/>
              <a:gd name="connsiteX3" fmla="*/ 353 w 1170786"/>
              <a:gd name="connsiteY3" fmla="*/ 6858000 h 6858000"/>
              <a:gd name="connsiteX4" fmla="*/ 11350 w 1170786"/>
              <a:gd name="connsiteY4" fmla="*/ 6060141 h 6858000"/>
              <a:gd name="connsiteX5" fmla="*/ 353 w 1170786"/>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227341 w 1170668"/>
              <a:gd name="connsiteY3" fmla="*/ 664882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167576 w 1170668"/>
              <a:gd name="connsiteY3" fmla="*/ 6732494 h 6858000"/>
              <a:gd name="connsiteX4" fmla="*/ 11232 w 1170668"/>
              <a:gd name="connsiteY4" fmla="*/ 6060141 h 6858000"/>
              <a:gd name="connsiteX5" fmla="*/ 235 w 1170668"/>
              <a:gd name="connsiteY5" fmla="*/ 0 h 6858000"/>
              <a:gd name="connsiteX0" fmla="*/ 235 w 1170668"/>
              <a:gd name="connsiteY0" fmla="*/ 0 h 6858000"/>
              <a:gd name="connsiteX1" fmla="*/ 1170668 w 1170668"/>
              <a:gd name="connsiteY1" fmla="*/ 0 h 6858000"/>
              <a:gd name="connsiteX2" fmla="*/ 1170668 w 1170668"/>
              <a:gd name="connsiteY2" fmla="*/ 6858000 h 6858000"/>
              <a:gd name="connsiteX3" fmla="*/ 167576 w 1170668"/>
              <a:gd name="connsiteY3" fmla="*/ 6732494 h 6858000"/>
              <a:gd name="connsiteX4" fmla="*/ 11232 w 1170668"/>
              <a:gd name="connsiteY4" fmla="*/ 6060141 h 6858000"/>
              <a:gd name="connsiteX5" fmla="*/ 235 w 1170668"/>
              <a:gd name="connsiteY5" fmla="*/ 0 h 6858000"/>
              <a:gd name="connsiteX0" fmla="*/ 235 w 1170668"/>
              <a:gd name="connsiteY0" fmla="*/ 0 h 6860057"/>
              <a:gd name="connsiteX1" fmla="*/ 1170668 w 1170668"/>
              <a:gd name="connsiteY1" fmla="*/ 0 h 6860057"/>
              <a:gd name="connsiteX2" fmla="*/ 1170668 w 1170668"/>
              <a:gd name="connsiteY2" fmla="*/ 6858000 h 6860057"/>
              <a:gd name="connsiteX3" fmla="*/ 167576 w 1170668"/>
              <a:gd name="connsiteY3" fmla="*/ 6732494 h 6860057"/>
              <a:gd name="connsiteX4" fmla="*/ 11232 w 1170668"/>
              <a:gd name="connsiteY4" fmla="*/ 6060141 h 6860057"/>
              <a:gd name="connsiteX5" fmla="*/ 235 w 1170668"/>
              <a:gd name="connsiteY5" fmla="*/ 0 h 6860057"/>
              <a:gd name="connsiteX0" fmla="*/ 174 w 1170607"/>
              <a:gd name="connsiteY0" fmla="*/ 0 h 6860057"/>
              <a:gd name="connsiteX1" fmla="*/ 1170607 w 1170607"/>
              <a:gd name="connsiteY1" fmla="*/ 0 h 6860057"/>
              <a:gd name="connsiteX2" fmla="*/ 1170607 w 1170607"/>
              <a:gd name="connsiteY2" fmla="*/ 6858000 h 6860057"/>
              <a:gd name="connsiteX3" fmla="*/ 167515 w 1170607"/>
              <a:gd name="connsiteY3" fmla="*/ 6732494 h 6860057"/>
              <a:gd name="connsiteX4" fmla="*/ 17148 w 1170607"/>
              <a:gd name="connsiteY4" fmla="*/ 6000376 h 6860057"/>
              <a:gd name="connsiteX5" fmla="*/ 174 w 1170607"/>
              <a:gd name="connsiteY5" fmla="*/ 0 h 6860057"/>
              <a:gd name="connsiteX0" fmla="*/ 360 w 1170793"/>
              <a:gd name="connsiteY0" fmla="*/ 0 h 6860057"/>
              <a:gd name="connsiteX1" fmla="*/ 1170793 w 1170793"/>
              <a:gd name="connsiteY1" fmla="*/ 0 h 6860057"/>
              <a:gd name="connsiteX2" fmla="*/ 1170793 w 1170793"/>
              <a:gd name="connsiteY2" fmla="*/ 6858000 h 6860057"/>
              <a:gd name="connsiteX3" fmla="*/ 167701 w 1170793"/>
              <a:gd name="connsiteY3" fmla="*/ 6732494 h 6860057"/>
              <a:gd name="connsiteX4" fmla="*/ 5381 w 1170793"/>
              <a:gd name="connsiteY4" fmla="*/ 5958540 h 6860057"/>
              <a:gd name="connsiteX5" fmla="*/ 360 w 1170793"/>
              <a:gd name="connsiteY5" fmla="*/ 0 h 6860057"/>
              <a:gd name="connsiteX0" fmla="*/ 360 w 1170793"/>
              <a:gd name="connsiteY0" fmla="*/ 0 h 6860057"/>
              <a:gd name="connsiteX1" fmla="*/ 1170793 w 1170793"/>
              <a:gd name="connsiteY1" fmla="*/ 0 h 6860057"/>
              <a:gd name="connsiteX2" fmla="*/ 1170793 w 1170793"/>
              <a:gd name="connsiteY2" fmla="*/ 6858000 h 6860057"/>
              <a:gd name="connsiteX3" fmla="*/ 167701 w 1170793"/>
              <a:gd name="connsiteY3" fmla="*/ 6732494 h 6860057"/>
              <a:gd name="connsiteX4" fmla="*/ 5381 w 1170793"/>
              <a:gd name="connsiteY4" fmla="*/ 5958540 h 6860057"/>
              <a:gd name="connsiteX5" fmla="*/ 360 w 1170793"/>
              <a:gd name="connsiteY5" fmla="*/ 0 h 6860057"/>
              <a:gd name="connsiteX0" fmla="*/ 360 w 1170793"/>
              <a:gd name="connsiteY0" fmla="*/ 0 h 6858287"/>
              <a:gd name="connsiteX1" fmla="*/ 1170793 w 1170793"/>
              <a:gd name="connsiteY1" fmla="*/ 0 h 6858287"/>
              <a:gd name="connsiteX2" fmla="*/ 1170793 w 1170793"/>
              <a:gd name="connsiteY2" fmla="*/ 6858000 h 6858287"/>
              <a:gd name="connsiteX3" fmla="*/ 299183 w 1170793"/>
              <a:gd name="connsiteY3" fmla="*/ 6583083 h 6858287"/>
              <a:gd name="connsiteX4" fmla="*/ 5381 w 1170793"/>
              <a:gd name="connsiteY4" fmla="*/ 5958540 h 6858287"/>
              <a:gd name="connsiteX5" fmla="*/ 360 w 1170793"/>
              <a:gd name="connsiteY5" fmla="*/ 0 h 6858287"/>
              <a:gd name="connsiteX0" fmla="*/ 6999 w 1177432"/>
              <a:gd name="connsiteY0" fmla="*/ 0 h 6858287"/>
              <a:gd name="connsiteX1" fmla="*/ 1177432 w 1177432"/>
              <a:gd name="connsiteY1" fmla="*/ 0 h 6858287"/>
              <a:gd name="connsiteX2" fmla="*/ 1177432 w 1177432"/>
              <a:gd name="connsiteY2" fmla="*/ 6858000 h 6858287"/>
              <a:gd name="connsiteX3" fmla="*/ 305822 w 1177432"/>
              <a:gd name="connsiteY3" fmla="*/ 6583083 h 6858287"/>
              <a:gd name="connsiteX4" fmla="*/ 67 w 1177432"/>
              <a:gd name="connsiteY4" fmla="*/ 5809128 h 6858287"/>
              <a:gd name="connsiteX5" fmla="*/ 6999 w 1177432"/>
              <a:gd name="connsiteY5" fmla="*/ 0 h 6858287"/>
              <a:gd name="connsiteX0" fmla="*/ 6999 w 1177432"/>
              <a:gd name="connsiteY0" fmla="*/ 0 h 6858287"/>
              <a:gd name="connsiteX1" fmla="*/ 1177432 w 1177432"/>
              <a:gd name="connsiteY1" fmla="*/ 0 h 6858287"/>
              <a:gd name="connsiteX2" fmla="*/ 1177432 w 1177432"/>
              <a:gd name="connsiteY2" fmla="*/ 6858000 h 6858287"/>
              <a:gd name="connsiteX3" fmla="*/ 305822 w 1177432"/>
              <a:gd name="connsiteY3" fmla="*/ 6583083 h 6858287"/>
              <a:gd name="connsiteX4" fmla="*/ 67 w 1177432"/>
              <a:gd name="connsiteY4" fmla="*/ 5809128 h 6858287"/>
              <a:gd name="connsiteX5" fmla="*/ 6999 w 1177432"/>
              <a:gd name="connsiteY5" fmla="*/ 0 h 685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432" h="6858287">
                <a:moveTo>
                  <a:pt x="6999" y="0"/>
                </a:moveTo>
                <a:lnTo>
                  <a:pt x="1177432" y="0"/>
                </a:lnTo>
                <a:lnTo>
                  <a:pt x="1177432" y="6858000"/>
                </a:lnTo>
                <a:cubicBezTo>
                  <a:pt x="707602" y="6865969"/>
                  <a:pt x="458899" y="6706596"/>
                  <a:pt x="305822" y="6583083"/>
                </a:cubicBezTo>
                <a:cubicBezTo>
                  <a:pt x="142147" y="6430683"/>
                  <a:pt x="-3599" y="6134845"/>
                  <a:pt x="67" y="5809128"/>
                </a:cubicBezTo>
                <a:cubicBezTo>
                  <a:pt x="2378" y="3673536"/>
                  <a:pt x="4688" y="2135592"/>
                  <a:pt x="6999" y="0"/>
                </a:cubicBezTo>
                <a:close/>
              </a:path>
            </a:pathLst>
          </a:custGeom>
          <a:no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18AAB98B-8B8E-9C92-567B-2A443C9DA975}"/>
              </a:ext>
            </a:extLst>
          </p:cNvPr>
          <p:cNvSpPr>
            <a:spLocks noGrp="1"/>
          </p:cNvSpPr>
          <p:nvPr>
            <p:ph type="body" sz="quarter" idx="14" hasCustomPrompt="1"/>
          </p:nvPr>
        </p:nvSpPr>
        <p:spPr>
          <a:xfrm>
            <a:off x="1531413" y="674822"/>
            <a:ext cx="8708664" cy="781838"/>
          </a:xfrm>
        </p:spPr>
        <p:txBody>
          <a:bodyPr anchor="t">
            <a:normAutofit/>
          </a:bodyPr>
          <a:lstStyle>
            <a:lvl1pPr marL="0" indent="0">
              <a:lnSpc>
                <a:spcPct val="114000"/>
              </a:lnSpc>
              <a:buFont typeface="Arial" panose="020B0604020202020204" pitchFamily="34" charset="0"/>
              <a:buNone/>
              <a:defRPr sz="2800" baseline="0">
                <a:solidFill>
                  <a:schemeClr val="accent2"/>
                </a:solidFill>
                <a:latin typeface="+mj-lt"/>
              </a:defRPr>
            </a:lvl1pPr>
          </a:lstStyle>
          <a:p>
            <a:pPr lvl="0"/>
            <a:r>
              <a:rPr lang="en-US" dirty="0"/>
              <a:t>Lorem ipsum dolor</a:t>
            </a:r>
          </a:p>
        </p:txBody>
      </p:sp>
    </p:spTree>
    <p:extLst>
      <p:ext uri="{BB962C8B-B14F-4D97-AF65-F5344CB8AC3E}">
        <p14:creationId xmlns:p14="http://schemas.microsoft.com/office/powerpoint/2010/main" val="206912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4CE7-9A26-C940-BB2E-CCCA00EC4806}"/>
              </a:ext>
            </a:extLst>
          </p:cNvPr>
          <p:cNvSpPr>
            <a:spLocks noGrp="1"/>
          </p:cNvSpPr>
          <p:nvPr>
            <p:ph type="title" hasCustomPrompt="1"/>
          </p:nvPr>
        </p:nvSpPr>
        <p:spPr>
          <a:xfrm>
            <a:off x="838200" y="2533135"/>
            <a:ext cx="10515600" cy="1325563"/>
          </a:xfrm>
        </p:spPr>
        <p:txBody>
          <a:bodyPr>
            <a:normAutofit/>
          </a:bodyPr>
          <a:lstStyle>
            <a:lvl1pPr algn="ctr">
              <a:defRPr sz="2500" b="1" i="0" cap="none" baseline="0">
                <a:solidFill>
                  <a:schemeClr val="bg1"/>
                </a:solidFill>
                <a:latin typeface="Tofino Personal Bold" panose="02000000000000000000" pitchFamily="2" charset="77"/>
              </a:defRPr>
            </a:lvl1pPr>
          </a:lstStyle>
          <a:p>
            <a:r>
              <a:rPr lang="en-US" dirty="0"/>
              <a:t>This is a divider slide</a:t>
            </a:r>
          </a:p>
        </p:txBody>
      </p:sp>
      <p:pic>
        <p:nvPicPr>
          <p:cNvPr id="4" name="Picture 3" descr="Text&#10;&#10;Description automatically generated">
            <a:extLst>
              <a:ext uri="{FF2B5EF4-FFF2-40B4-BE49-F238E27FC236}">
                <a16:creationId xmlns:a16="http://schemas.microsoft.com/office/drawing/2014/main" id="{32B9BDA8-5D9A-EFBE-CD4F-8E0EA61936FA}"/>
              </a:ext>
            </a:extLst>
          </p:cNvPr>
          <p:cNvPicPr>
            <a:picLocks noChangeAspect="1"/>
          </p:cNvPicPr>
          <p:nvPr userDrawn="1"/>
        </p:nvPicPr>
        <p:blipFill>
          <a:blip r:embed="rId2"/>
          <a:stretch>
            <a:fillRect/>
          </a:stretch>
        </p:blipFill>
        <p:spPr>
          <a:xfrm>
            <a:off x="5557594" y="4586067"/>
            <a:ext cx="1076812" cy="1149569"/>
          </a:xfrm>
          <a:prstGeom prst="rect">
            <a:avLst/>
          </a:prstGeom>
        </p:spPr>
      </p:pic>
    </p:spTree>
    <p:extLst>
      <p:ext uri="{BB962C8B-B14F-4D97-AF65-F5344CB8AC3E}">
        <p14:creationId xmlns:p14="http://schemas.microsoft.com/office/powerpoint/2010/main" val="181231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034195-6960-2548-BC2A-1ABB88F13819}"/>
              </a:ext>
            </a:extLst>
          </p:cNvPr>
          <p:cNvPicPr>
            <a:picLocks noChangeAspect="1"/>
          </p:cNvPicPr>
          <p:nvPr userDrawn="1"/>
        </p:nvPicPr>
        <p:blipFill rotWithShape="1">
          <a:blip r:embed="rId3"/>
          <a:srcRect r="80982"/>
          <a:stretch/>
        </p:blipFill>
        <p:spPr>
          <a:xfrm>
            <a:off x="0" y="0"/>
            <a:ext cx="2318657" cy="6858000"/>
          </a:xfrm>
          <a:prstGeom prst="rect">
            <a:avLst/>
          </a:prstGeom>
        </p:spPr>
      </p:pic>
      <p:sp>
        <p:nvSpPr>
          <p:cNvPr id="7" name="Text Placeholder 8">
            <a:extLst>
              <a:ext uri="{FF2B5EF4-FFF2-40B4-BE49-F238E27FC236}">
                <a16:creationId xmlns:a16="http://schemas.microsoft.com/office/drawing/2014/main" id="{38663FDE-73B5-A44C-90F0-2C7B8F300068}"/>
              </a:ext>
            </a:extLst>
          </p:cNvPr>
          <p:cNvSpPr>
            <a:spLocks noGrp="1"/>
          </p:cNvSpPr>
          <p:nvPr>
            <p:ph type="body" sz="quarter" idx="13" hasCustomPrompt="1"/>
          </p:nvPr>
        </p:nvSpPr>
        <p:spPr>
          <a:xfrm>
            <a:off x="5785756" y="5399203"/>
            <a:ext cx="4931225" cy="453075"/>
          </a:xfrm>
        </p:spPr>
        <p:txBody>
          <a:bodyPr/>
          <a:lstStyle>
            <a:lvl1pPr>
              <a:buNone/>
              <a:defRPr lang="en-US" sz="2000" b="1" i="0" kern="1200" cap="all" baseline="0" dirty="0">
                <a:solidFill>
                  <a:schemeClr val="bg1"/>
                </a:solidFill>
                <a:latin typeface="Tofino Personal Bold" panose="02000000000000000000" pitchFamily="2" charset="77"/>
                <a:ea typeface="+mj-ea"/>
                <a:cs typeface="+mj-cs"/>
              </a:defRPr>
            </a:lvl1pPr>
            <a:lvl2pPr>
              <a:buNone/>
              <a:defRPr/>
            </a:lvl2pPr>
            <a:lvl3pPr>
              <a:buNone/>
              <a:defRPr/>
            </a:lvl3pPr>
            <a:lvl4pPr>
              <a:buNone/>
              <a:defRPr/>
            </a:lvl4pPr>
            <a:lvl5pPr>
              <a:buNone/>
              <a:defRPr/>
            </a:lvl5pPr>
          </a:lstStyle>
          <a:p>
            <a:pPr lvl="0"/>
            <a:r>
              <a:rPr lang="en-US" dirty="0"/>
              <a:t>quote attribution</a:t>
            </a:r>
          </a:p>
        </p:txBody>
      </p:sp>
      <p:sp>
        <p:nvSpPr>
          <p:cNvPr id="8" name="Content Placeholder 8">
            <a:extLst>
              <a:ext uri="{FF2B5EF4-FFF2-40B4-BE49-F238E27FC236}">
                <a16:creationId xmlns:a16="http://schemas.microsoft.com/office/drawing/2014/main" id="{399D59F7-7EF1-9541-94A6-47B94FA6752F}"/>
              </a:ext>
            </a:extLst>
          </p:cNvPr>
          <p:cNvSpPr>
            <a:spLocks noGrp="1"/>
          </p:cNvSpPr>
          <p:nvPr>
            <p:ph sz="quarter" idx="14" hasCustomPrompt="1"/>
          </p:nvPr>
        </p:nvSpPr>
        <p:spPr>
          <a:xfrm>
            <a:off x="2705094" y="1984468"/>
            <a:ext cx="8011887" cy="2979418"/>
          </a:xfrm>
        </p:spPr>
        <p:txBody>
          <a:bodyPr anchor="t">
            <a:normAutofit/>
          </a:bodyPr>
          <a:lstStyle>
            <a:lvl1pPr marL="0" indent="0">
              <a:lnSpc>
                <a:spcPct val="150000"/>
              </a:lnSpc>
              <a:buNone/>
              <a:defRPr sz="1800" b="0" i="0" spc="40" baseline="0">
                <a:solidFill>
                  <a:schemeClr val="bg1"/>
                </a:solidFill>
                <a:latin typeface="Tofino Personal Medium" panose="02000000000000000000" pitchFamily="2" charset="77"/>
              </a:defRPr>
            </a:lvl1pPr>
            <a:lvl2pPr>
              <a:buNone/>
              <a:defRPr/>
            </a:lvl2pPr>
            <a:lvl3pPr>
              <a:buNone/>
              <a:defRPr/>
            </a:lvl3pPr>
            <a:lvl4pPr>
              <a:buNone/>
              <a:defRPr/>
            </a:lvl4pPr>
            <a:lvl5pPr>
              <a:buNone/>
              <a:defRPr/>
            </a:lvl5pPr>
          </a:lstStyle>
          <a:p>
            <a:pPr lvl="0"/>
            <a:r>
              <a:rPr lang="en-US" dirty="0"/>
              <a:t>Volo </a:t>
            </a:r>
            <a:r>
              <a:rPr lang="en-US" dirty="0" err="1"/>
              <a:t>quias</a:t>
            </a:r>
            <a:r>
              <a:rPr lang="en-US" dirty="0"/>
              <a:t> </a:t>
            </a:r>
            <a:r>
              <a:rPr lang="en-US" dirty="0" err="1"/>
              <a:t>enda</a:t>
            </a:r>
            <a:r>
              <a:rPr lang="en-US" dirty="0"/>
              <a:t> </a:t>
            </a:r>
            <a:r>
              <a:rPr lang="en-US" dirty="0" err="1"/>
              <a:t>inihil</a:t>
            </a:r>
            <a:r>
              <a:rPr lang="en-US" dirty="0"/>
              <a:t> </a:t>
            </a:r>
            <a:r>
              <a:rPr lang="en-US" dirty="0" err="1"/>
              <a:t>estiisseque</a:t>
            </a:r>
            <a:r>
              <a:rPr lang="en-US" dirty="0"/>
              <a:t> nus </a:t>
            </a:r>
            <a:r>
              <a:rPr lang="en-US" dirty="0" err="1"/>
              <a:t>consequi</a:t>
            </a:r>
            <a:r>
              <a:rPr lang="en-US" dirty="0"/>
              <a:t> cum, </a:t>
            </a:r>
            <a:r>
              <a:rPr lang="en-US" dirty="0" err="1"/>
              <a:t>incid</a:t>
            </a:r>
            <a:r>
              <a:rPr lang="en-US" dirty="0"/>
              <a:t> </a:t>
            </a:r>
            <a:r>
              <a:rPr lang="en-US" dirty="0" err="1"/>
              <a:t>eium</a:t>
            </a:r>
            <a:r>
              <a:rPr lang="en-US" dirty="0"/>
              <a:t> nis </a:t>
            </a:r>
            <a:r>
              <a:rPr lang="en-US" dirty="0" err="1"/>
              <a:t>doluptat</a:t>
            </a:r>
            <a:r>
              <a:rPr lang="en-US" dirty="0"/>
              <a:t>.</a:t>
            </a:r>
          </a:p>
          <a:p>
            <a:pPr lvl="0"/>
            <a:r>
              <a:rPr lang="en-US" dirty="0"/>
              <a:t>Genest </a:t>
            </a:r>
            <a:r>
              <a:rPr lang="en-US" dirty="0" err="1"/>
              <a:t>ent</a:t>
            </a:r>
            <a:r>
              <a:rPr lang="en-US" dirty="0"/>
              <a:t> </a:t>
            </a:r>
            <a:r>
              <a:rPr lang="en-US" dirty="0" err="1"/>
              <a:t>ipsuntu</a:t>
            </a:r>
            <a:r>
              <a:rPr lang="en-US" dirty="0"/>
              <a:t> </a:t>
            </a:r>
            <a:r>
              <a:rPr lang="en-US" dirty="0" err="1"/>
              <a:t>santur</a:t>
            </a:r>
            <a:r>
              <a:rPr lang="en-US" dirty="0"/>
              <a:t>, </a:t>
            </a:r>
            <a:r>
              <a:rPr lang="en-US" dirty="0" err="1"/>
              <a:t>officime</a:t>
            </a:r>
            <a:r>
              <a:rPr lang="en-US" dirty="0"/>
              <a:t> </a:t>
            </a:r>
            <a:r>
              <a:rPr lang="en-US" dirty="0" err="1"/>
              <a:t>verferovitas</a:t>
            </a:r>
            <a:r>
              <a:rPr lang="en-US" dirty="0"/>
              <a:t> maximus il es </a:t>
            </a:r>
            <a:r>
              <a:rPr lang="en-US" dirty="0" err="1"/>
              <a:t>veliquis</a:t>
            </a:r>
            <a:r>
              <a:rPr lang="en-US" dirty="0"/>
              <a:t> </a:t>
            </a:r>
            <a:r>
              <a:rPr lang="en-US" dirty="0" err="1"/>
              <a:t>eumquo</a:t>
            </a:r>
            <a:r>
              <a:rPr lang="en-US" dirty="0"/>
              <a:t> </a:t>
            </a:r>
            <a:r>
              <a:rPr lang="en-US" dirty="0" err="1"/>
              <a:t>iditature</a:t>
            </a:r>
            <a:r>
              <a:rPr lang="en-US" dirty="0"/>
              <a:t> </a:t>
            </a:r>
            <a:r>
              <a:rPr lang="en-US" dirty="0" err="1"/>
              <a:t>nem</a:t>
            </a:r>
            <a:r>
              <a:rPr lang="en-US" dirty="0"/>
              <a:t> nobis </a:t>
            </a:r>
            <a:r>
              <a:rPr lang="en-US" dirty="0" err="1"/>
              <a:t>derciam</a:t>
            </a:r>
            <a:r>
              <a:rPr lang="en-US" dirty="0"/>
              <a:t> </a:t>
            </a:r>
            <a:r>
              <a:rPr lang="en-US" dirty="0" err="1"/>
              <a:t>sequis</a:t>
            </a:r>
            <a:r>
              <a:rPr lang="en-US" dirty="0"/>
              <a:t> </a:t>
            </a:r>
            <a:r>
              <a:rPr lang="en-US" dirty="0" err="1"/>
              <a:t>secum</a:t>
            </a:r>
            <a:r>
              <a:rPr lang="en-US" dirty="0"/>
              <a:t> </a:t>
            </a:r>
            <a:r>
              <a:rPr lang="en-US" dirty="0" err="1"/>
              <a:t>quodign</a:t>
            </a:r>
            <a:r>
              <a:rPr lang="en-US" dirty="0"/>
              <a:t> </a:t>
            </a:r>
            <a:r>
              <a:rPr lang="en-US" dirty="0" err="1"/>
              <a:t>amustis</a:t>
            </a:r>
            <a:r>
              <a:rPr lang="en-US" dirty="0"/>
              <a:t> </a:t>
            </a:r>
            <a:r>
              <a:rPr lang="en-US" dirty="0" err="1"/>
              <a:t>tibusapidel</a:t>
            </a:r>
            <a:r>
              <a:rPr lang="en-US" dirty="0"/>
              <a:t> et </a:t>
            </a:r>
            <a:r>
              <a:rPr lang="en-US" dirty="0" err="1"/>
              <a:t>officab</a:t>
            </a:r>
            <a:r>
              <a:rPr lang="en-US" dirty="0"/>
              <a:t> </a:t>
            </a:r>
            <a:r>
              <a:rPr lang="en-US" dirty="0" err="1"/>
              <a:t>oraeces</a:t>
            </a:r>
            <a:r>
              <a:rPr lang="en-US" dirty="0"/>
              <a:t> </a:t>
            </a:r>
            <a:r>
              <a:rPr lang="en-US" dirty="0" err="1"/>
              <a:t>toribusdae</a:t>
            </a:r>
            <a:r>
              <a:rPr lang="en-US" dirty="0"/>
              <a:t> et quid </a:t>
            </a:r>
            <a:r>
              <a:rPr lang="en-US" dirty="0" err="1"/>
              <a:t>quiae</a:t>
            </a:r>
            <a:r>
              <a:rPr lang="en-US" dirty="0"/>
              <a:t> et </a:t>
            </a:r>
            <a:r>
              <a:rPr lang="en-US" dirty="0" err="1"/>
              <a:t>eicab</a:t>
            </a:r>
            <a:r>
              <a:rPr lang="en-US" dirty="0"/>
              <a:t> </a:t>
            </a:r>
            <a:r>
              <a:rPr lang="en-US" dirty="0" err="1"/>
              <a:t>idi</a:t>
            </a:r>
            <a:r>
              <a:rPr lang="en-US" dirty="0"/>
              <a:t> </a:t>
            </a:r>
            <a:r>
              <a:rPr lang="en-US" dirty="0" err="1"/>
              <a:t>corpossus</a:t>
            </a:r>
            <a:r>
              <a:rPr lang="en-US" dirty="0"/>
              <a:t>, sit </a:t>
            </a:r>
            <a:r>
              <a:rPr lang="en-US" dirty="0" err="1"/>
              <a:t>idipsust</a:t>
            </a:r>
            <a:r>
              <a:rPr lang="en-US" dirty="0"/>
              <a:t>, qui </a:t>
            </a:r>
            <a:r>
              <a:rPr lang="en-US" dirty="0" err="1"/>
              <a:t>tem</a:t>
            </a:r>
            <a:r>
              <a:rPr lang="en-US" dirty="0"/>
              <a:t>. </a:t>
            </a:r>
            <a:r>
              <a:rPr lang="en-US" dirty="0" err="1"/>
              <a:t>Itaturi</a:t>
            </a:r>
            <a:r>
              <a:rPr lang="en-US" dirty="0"/>
              <a:t> </a:t>
            </a:r>
            <a:r>
              <a:rPr lang="en-US" dirty="0" err="1"/>
              <a:t>busant</a:t>
            </a:r>
            <a:r>
              <a:rPr lang="en-US" dirty="0"/>
              <a:t> </a:t>
            </a:r>
            <a:r>
              <a:rPr lang="en-US" dirty="0" err="1"/>
              <a:t>latur</a:t>
            </a:r>
            <a:r>
              <a:rPr lang="en-US" dirty="0"/>
              <a:t> </a:t>
            </a:r>
            <a:r>
              <a:rPr lang="en-US" dirty="0" err="1"/>
              <a:t>rehenimpor</a:t>
            </a:r>
            <a:r>
              <a:rPr lang="en-US" dirty="0"/>
              <a:t>.</a:t>
            </a:r>
          </a:p>
        </p:txBody>
      </p:sp>
      <p:sp>
        <p:nvSpPr>
          <p:cNvPr id="2" name="Slide Number Placeholder 5">
            <a:extLst>
              <a:ext uri="{FF2B5EF4-FFF2-40B4-BE49-F238E27FC236}">
                <a16:creationId xmlns:a16="http://schemas.microsoft.com/office/drawing/2014/main" id="{133090CB-06B0-D0DC-3C77-6705F0F5D1BB}"/>
              </a:ext>
            </a:extLst>
          </p:cNvPr>
          <p:cNvSpPr>
            <a:spLocks noGrp="1"/>
          </p:cNvSpPr>
          <p:nvPr>
            <p:ph type="sldNum" sz="quarter" idx="12"/>
          </p:nvPr>
        </p:nvSpPr>
        <p:spPr>
          <a:xfrm>
            <a:off x="10424305" y="6226678"/>
            <a:ext cx="621631" cy="365125"/>
          </a:xfrm>
        </p:spPr>
        <p:txBody>
          <a:bodyPr/>
          <a:lstStyle>
            <a:lvl1pPr>
              <a:defRPr lang="en-US" sz="1200" b="0" i="0" kern="1200" smtClean="0">
                <a:solidFill>
                  <a:schemeClr val="bg2"/>
                </a:solidFill>
                <a:latin typeface="Tofino Personal Regular" panose="02000000000000000000" pitchFamily="2" charset="77"/>
                <a:ea typeface="+mn-ea"/>
                <a:cs typeface="+mn-cs"/>
              </a:defRPr>
            </a:lvl1pPr>
          </a:lstStyle>
          <a:p>
            <a:fld id="{FFA9F4D9-7FFE-014C-806F-7CCB0404A41B}" type="slidenum">
              <a:rPr lang="en-US" smtClean="0"/>
              <a:pPr/>
              <a:t>‹#›</a:t>
            </a:fld>
            <a:endParaRPr lang="en-US" dirty="0"/>
          </a:p>
        </p:txBody>
      </p:sp>
      <p:sp>
        <p:nvSpPr>
          <p:cNvPr id="3" name="TextBox 2">
            <a:extLst>
              <a:ext uri="{FF2B5EF4-FFF2-40B4-BE49-F238E27FC236}">
                <a16:creationId xmlns:a16="http://schemas.microsoft.com/office/drawing/2014/main" id="{22B15C72-75C4-494D-6887-0166A639AEA7}"/>
              </a:ext>
            </a:extLst>
          </p:cNvPr>
          <p:cNvSpPr txBox="1"/>
          <p:nvPr userDrawn="1"/>
        </p:nvSpPr>
        <p:spPr>
          <a:xfrm>
            <a:off x="8593092" y="6251550"/>
            <a:ext cx="1922756" cy="307777"/>
          </a:xfrm>
          <a:prstGeom prst="rect">
            <a:avLst/>
          </a:prstGeom>
          <a:noFill/>
        </p:spPr>
        <p:txBody>
          <a:bodyPr wrap="square" rtlCol="0">
            <a:spAutoFit/>
          </a:bodyPr>
          <a:lstStyle/>
          <a:p>
            <a:pPr algn="r"/>
            <a:r>
              <a:rPr lang="en-US" sz="1400" b="0" i="0" dirty="0">
                <a:solidFill>
                  <a:schemeClr val="bg2"/>
                </a:solidFill>
                <a:latin typeface="Tofino Personal Regular" panose="02000000000000000000" pitchFamily="2" charset="77"/>
              </a:rPr>
              <a:t>YourLifeIowa.org</a:t>
            </a:r>
          </a:p>
        </p:txBody>
      </p:sp>
    </p:spTree>
    <p:extLst>
      <p:ext uri="{BB962C8B-B14F-4D97-AF65-F5344CB8AC3E}">
        <p14:creationId xmlns:p14="http://schemas.microsoft.com/office/powerpoint/2010/main" val="276326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Drop">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8A8C-2D1D-A549-9A08-C134E263D48C}"/>
              </a:ext>
            </a:extLst>
          </p:cNvPr>
          <p:cNvSpPr>
            <a:spLocks noGrp="1"/>
          </p:cNvSpPr>
          <p:nvPr>
            <p:ph type="title" hasCustomPrompt="1"/>
          </p:nvPr>
        </p:nvSpPr>
        <p:spPr>
          <a:xfrm>
            <a:off x="839788" y="5182054"/>
            <a:ext cx="10514012" cy="924832"/>
          </a:xfrm>
        </p:spPr>
        <p:txBody>
          <a:bodyPr anchor="b">
            <a:noAutofit/>
          </a:bodyPr>
          <a:lstStyle>
            <a:lvl1pPr>
              <a:defRPr lang="en-US" sz="5200" b="1" i="0" kern="1200" dirty="0">
                <a:solidFill>
                  <a:schemeClr val="tx1"/>
                </a:solidFill>
                <a:latin typeface="Tofino Personal Bold" panose="02000000000000000000" pitchFamily="2" charset="77"/>
                <a:ea typeface="+mj-ea"/>
                <a:cs typeface="+mj-cs"/>
              </a:defRPr>
            </a:lvl1pPr>
          </a:lstStyle>
          <a:p>
            <a:r>
              <a:rPr lang="en-US" dirty="0"/>
              <a:t>Title Goes Here</a:t>
            </a:r>
          </a:p>
        </p:txBody>
      </p:sp>
      <p:sp>
        <p:nvSpPr>
          <p:cNvPr id="12" name="Picture Placeholder 11">
            <a:extLst>
              <a:ext uri="{FF2B5EF4-FFF2-40B4-BE49-F238E27FC236}">
                <a16:creationId xmlns:a16="http://schemas.microsoft.com/office/drawing/2014/main" id="{B716DF10-AA4E-8B4B-AEEB-E1D487B76F57}"/>
              </a:ext>
            </a:extLst>
          </p:cNvPr>
          <p:cNvSpPr>
            <a:spLocks noGrp="1"/>
          </p:cNvSpPr>
          <p:nvPr>
            <p:ph type="pic" sz="quarter" idx="13" hasCustomPrompt="1"/>
          </p:nvPr>
        </p:nvSpPr>
        <p:spPr>
          <a:xfrm>
            <a:off x="962526" y="962025"/>
            <a:ext cx="3641224" cy="3738563"/>
          </a:xfrm>
          <a:solidFill>
            <a:schemeClr val="bg1">
              <a:lumMod val="95000"/>
            </a:schemeClr>
          </a:solidFill>
        </p:spPr>
        <p:txBody>
          <a:bodyPr anchor="ctr">
            <a:normAutofit/>
          </a:bodyPr>
          <a:lstStyle>
            <a:lvl1pPr algn="ctr">
              <a:buNone/>
              <a:defRPr sz="1800" i="1"/>
            </a:lvl1pPr>
          </a:lstStyle>
          <a:p>
            <a:r>
              <a:rPr lang="en-US" dirty="0"/>
              <a:t>Drag &amp; Drop</a:t>
            </a:r>
          </a:p>
        </p:txBody>
      </p:sp>
      <p:sp>
        <p:nvSpPr>
          <p:cNvPr id="13" name="Picture Placeholder 11">
            <a:extLst>
              <a:ext uri="{FF2B5EF4-FFF2-40B4-BE49-F238E27FC236}">
                <a16:creationId xmlns:a16="http://schemas.microsoft.com/office/drawing/2014/main" id="{E57292E3-DF36-5A47-B1AA-FCAA76AE15DF}"/>
              </a:ext>
            </a:extLst>
          </p:cNvPr>
          <p:cNvSpPr>
            <a:spLocks noGrp="1"/>
          </p:cNvSpPr>
          <p:nvPr>
            <p:ph type="pic" sz="quarter" idx="14" hasCustomPrompt="1"/>
          </p:nvPr>
        </p:nvSpPr>
        <p:spPr>
          <a:xfrm>
            <a:off x="5029200" y="969545"/>
            <a:ext cx="1981200" cy="3738563"/>
          </a:xfrm>
          <a:solidFill>
            <a:schemeClr val="bg1">
              <a:lumMod val="95000"/>
            </a:schemeClr>
          </a:solidFill>
        </p:spPr>
        <p:txBody>
          <a:bodyPr anchor="ctr">
            <a:normAutofit/>
          </a:bodyPr>
          <a:lstStyle>
            <a:lvl1pPr algn="ctr">
              <a:buNone/>
              <a:defRPr sz="1800" i="1"/>
            </a:lvl1pPr>
          </a:lstStyle>
          <a:p>
            <a:r>
              <a:rPr lang="en-US" dirty="0"/>
              <a:t>Drag &amp; Drop</a:t>
            </a:r>
          </a:p>
        </p:txBody>
      </p:sp>
      <p:sp>
        <p:nvSpPr>
          <p:cNvPr id="14" name="Picture Placeholder 11">
            <a:extLst>
              <a:ext uri="{FF2B5EF4-FFF2-40B4-BE49-F238E27FC236}">
                <a16:creationId xmlns:a16="http://schemas.microsoft.com/office/drawing/2014/main" id="{019FE56F-D779-9A4C-B5C3-A9B7E9A20739}"/>
              </a:ext>
            </a:extLst>
          </p:cNvPr>
          <p:cNvSpPr>
            <a:spLocks noGrp="1"/>
          </p:cNvSpPr>
          <p:nvPr>
            <p:ph type="pic" sz="quarter" idx="15" hasCustomPrompt="1"/>
          </p:nvPr>
        </p:nvSpPr>
        <p:spPr>
          <a:xfrm>
            <a:off x="7435850" y="962024"/>
            <a:ext cx="3917950" cy="1620755"/>
          </a:xfrm>
          <a:solidFill>
            <a:schemeClr val="bg1">
              <a:lumMod val="95000"/>
            </a:schemeClr>
          </a:solidFill>
        </p:spPr>
        <p:txBody>
          <a:bodyPr anchor="ctr">
            <a:normAutofit/>
          </a:bodyPr>
          <a:lstStyle>
            <a:lvl1pPr algn="ctr">
              <a:buNone/>
              <a:defRPr sz="1800" i="1"/>
            </a:lvl1pPr>
          </a:lstStyle>
          <a:p>
            <a:r>
              <a:rPr lang="en-US" dirty="0"/>
              <a:t>Drag &amp; Drop</a:t>
            </a:r>
          </a:p>
        </p:txBody>
      </p:sp>
      <p:sp>
        <p:nvSpPr>
          <p:cNvPr id="15" name="Picture Placeholder 11">
            <a:extLst>
              <a:ext uri="{FF2B5EF4-FFF2-40B4-BE49-F238E27FC236}">
                <a16:creationId xmlns:a16="http://schemas.microsoft.com/office/drawing/2014/main" id="{8076B645-0997-AD41-A2A8-C37138353717}"/>
              </a:ext>
            </a:extLst>
          </p:cNvPr>
          <p:cNvSpPr>
            <a:spLocks noGrp="1"/>
          </p:cNvSpPr>
          <p:nvPr>
            <p:ph type="pic" sz="quarter" idx="16" hasCustomPrompt="1"/>
          </p:nvPr>
        </p:nvSpPr>
        <p:spPr>
          <a:xfrm>
            <a:off x="7435850" y="2940425"/>
            <a:ext cx="3917950" cy="1767684"/>
          </a:xfrm>
          <a:solidFill>
            <a:schemeClr val="bg1">
              <a:lumMod val="95000"/>
            </a:schemeClr>
          </a:solidFill>
        </p:spPr>
        <p:txBody>
          <a:bodyPr anchor="ctr">
            <a:normAutofit/>
          </a:bodyPr>
          <a:lstStyle>
            <a:lvl1pPr algn="ctr">
              <a:buNone/>
              <a:defRPr sz="1800" i="1"/>
            </a:lvl1pPr>
          </a:lstStyle>
          <a:p>
            <a:r>
              <a:rPr lang="en-US" dirty="0"/>
              <a:t>Drag &amp; Drop</a:t>
            </a:r>
          </a:p>
        </p:txBody>
      </p:sp>
      <p:sp>
        <p:nvSpPr>
          <p:cNvPr id="3" name="Slide Number Placeholder 5">
            <a:extLst>
              <a:ext uri="{FF2B5EF4-FFF2-40B4-BE49-F238E27FC236}">
                <a16:creationId xmlns:a16="http://schemas.microsoft.com/office/drawing/2014/main" id="{CD1A5293-F946-4A70-0F3C-B070D3CA8CBB}"/>
              </a:ext>
            </a:extLst>
          </p:cNvPr>
          <p:cNvSpPr>
            <a:spLocks noGrp="1"/>
          </p:cNvSpPr>
          <p:nvPr>
            <p:ph type="sldNum" sz="quarter" idx="12"/>
          </p:nvPr>
        </p:nvSpPr>
        <p:spPr>
          <a:xfrm>
            <a:off x="11370612" y="6343641"/>
            <a:ext cx="621631" cy="365125"/>
          </a:xfrm>
        </p:spPr>
        <p:txBody>
          <a:bodyPr/>
          <a:lstStyle>
            <a:lvl1pPr>
              <a:defRPr lang="en-US" sz="1200" b="0" i="0" kern="1200" smtClean="0">
                <a:solidFill>
                  <a:schemeClr val="bg2">
                    <a:lumMod val="50000"/>
                  </a:schemeClr>
                </a:solidFill>
                <a:latin typeface="Tofino Personal Regular" panose="02000000000000000000" pitchFamily="2" charset="77"/>
                <a:ea typeface="+mn-ea"/>
                <a:cs typeface="+mn-cs"/>
              </a:defRPr>
            </a:lvl1pPr>
          </a:lstStyle>
          <a:p>
            <a:fld id="{FFA9F4D9-7FFE-014C-806F-7CCB0404A41B}" type="slidenum">
              <a:rPr lang="en-US" smtClean="0"/>
              <a:pPr/>
              <a:t>‹#›</a:t>
            </a:fld>
            <a:endParaRPr lang="en-US" dirty="0"/>
          </a:p>
        </p:txBody>
      </p:sp>
      <p:sp>
        <p:nvSpPr>
          <p:cNvPr id="4" name="TextBox 3">
            <a:extLst>
              <a:ext uri="{FF2B5EF4-FFF2-40B4-BE49-F238E27FC236}">
                <a16:creationId xmlns:a16="http://schemas.microsoft.com/office/drawing/2014/main" id="{00AB6B4C-0E2D-FE8E-E82D-5522C85BFD22}"/>
              </a:ext>
            </a:extLst>
          </p:cNvPr>
          <p:cNvSpPr txBox="1"/>
          <p:nvPr userDrawn="1"/>
        </p:nvSpPr>
        <p:spPr>
          <a:xfrm>
            <a:off x="9539399" y="6368513"/>
            <a:ext cx="1922756" cy="307777"/>
          </a:xfrm>
          <a:prstGeom prst="rect">
            <a:avLst/>
          </a:prstGeom>
          <a:noFill/>
        </p:spPr>
        <p:txBody>
          <a:bodyPr wrap="square" rtlCol="0">
            <a:spAutoFit/>
          </a:bodyPr>
          <a:lstStyle/>
          <a:p>
            <a:pPr algn="r"/>
            <a:r>
              <a:rPr lang="en-US" sz="1400" b="0" i="0" dirty="0">
                <a:solidFill>
                  <a:schemeClr val="bg2">
                    <a:lumMod val="50000"/>
                  </a:schemeClr>
                </a:solidFill>
                <a:latin typeface="Tofino Personal Regular" panose="02000000000000000000" pitchFamily="2" charset="77"/>
              </a:rPr>
              <a:t>YourLifeIowa.org</a:t>
            </a:r>
          </a:p>
        </p:txBody>
      </p:sp>
      <p:sp>
        <p:nvSpPr>
          <p:cNvPr id="5" name="Rectangle 4">
            <a:extLst>
              <a:ext uri="{FF2B5EF4-FFF2-40B4-BE49-F238E27FC236}">
                <a16:creationId xmlns:a16="http://schemas.microsoft.com/office/drawing/2014/main" id="{D4E44A08-81D2-D0A1-6BE0-A9C98B74B0FD}"/>
              </a:ext>
            </a:extLst>
          </p:cNvPr>
          <p:cNvSpPr/>
          <p:nvPr userDrawn="1"/>
        </p:nvSpPr>
        <p:spPr>
          <a:xfrm rot="16200000">
            <a:off x="6066691" y="-5104166"/>
            <a:ext cx="199758" cy="104080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97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9D29-F437-7240-8910-388F6BA7E1D0}"/>
              </a:ext>
            </a:extLst>
          </p:cNvPr>
          <p:cNvSpPr>
            <a:spLocks noGrp="1"/>
          </p:cNvSpPr>
          <p:nvPr>
            <p:ph type="title" hasCustomPrompt="1"/>
          </p:nvPr>
        </p:nvSpPr>
        <p:spPr>
          <a:xfrm>
            <a:off x="838200" y="986118"/>
            <a:ext cx="10515600" cy="704570"/>
          </a:xfrm>
        </p:spPr>
        <p:txBody>
          <a:bodyPr>
            <a:normAutofit/>
          </a:bodyPr>
          <a:lstStyle>
            <a:lvl1pPr>
              <a:defRPr sz="5200" b="1" i="0">
                <a:latin typeface="Tofino Personal Bold" panose="02000000000000000000" pitchFamily="2" charset="77"/>
              </a:defRPr>
            </a:lvl1pPr>
          </a:lstStyle>
          <a:p>
            <a:r>
              <a:rPr lang="en-US" dirty="0"/>
              <a:t>Title Goes Here</a:t>
            </a:r>
          </a:p>
        </p:txBody>
      </p:sp>
      <p:sp>
        <p:nvSpPr>
          <p:cNvPr id="9" name="Text Placeholder 8">
            <a:extLst>
              <a:ext uri="{FF2B5EF4-FFF2-40B4-BE49-F238E27FC236}">
                <a16:creationId xmlns:a16="http://schemas.microsoft.com/office/drawing/2014/main" id="{EBE9D9F8-310E-644A-94E8-57846356096D}"/>
              </a:ext>
            </a:extLst>
          </p:cNvPr>
          <p:cNvSpPr>
            <a:spLocks noGrp="1"/>
          </p:cNvSpPr>
          <p:nvPr>
            <p:ph type="body" sz="quarter" idx="13" hasCustomPrompt="1"/>
          </p:nvPr>
        </p:nvSpPr>
        <p:spPr>
          <a:xfrm>
            <a:off x="838199" y="1806919"/>
            <a:ext cx="10515599" cy="301204"/>
          </a:xfrm>
        </p:spPr>
        <p:txBody>
          <a:bodyPr/>
          <a:lstStyle>
            <a:lvl1pPr>
              <a:buNone/>
              <a:defRPr lang="en-US" sz="2000" b="1" i="0" kern="1200" cap="all" baseline="0" dirty="0">
                <a:solidFill>
                  <a:schemeClr val="tx2"/>
                </a:solidFill>
                <a:latin typeface="Tofino Personal Bold" panose="02000000000000000000" pitchFamily="2" charset="77"/>
                <a:ea typeface="+mj-ea"/>
                <a:cs typeface="+mj-cs"/>
              </a:defRPr>
            </a:lvl1pPr>
            <a:lvl2pPr>
              <a:buNone/>
              <a:defRPr/>
            </a:lvl2pPr>
            <a:lvl3pPr>
              <a:buNone/>
              <a:defRPr/>
            </a:lvl3pPr>
            <a:lvl4pPr>
              <a:buNone/>
              <a:defRPr/>
            </a:lvl4pPr>
            <a:lvl5pPr>
              <a:buNone/>
              <a:defRPr/>
            </a:lvl5pPr>
          </a:lstStyle>
          <a:p>
            <a:pPr lvl="0"/>
            <a:r>
              <a:rPr lang="en-US" dirty="0"/>
              <a:t>Title goes here</a:t>
            </a:r>
          </a:p>
        </p:txBody>
      </p:sp>
      <p:sp>
        <p:nvSpPr>
          <p:cNvPr id="4" name="Text Placeholder 3">
            <a:extLst>
              <a:ext uri="{FF2B5EF4-FFF2-40B4-BE49-F238E27FC236}">
                <a16:creationId xmlns:a16="http://schemas.microsoft.com/office/drawing/2014/main" id="{41ED1624-A596-844B-86D8-BF0C63096158}"/>
              </a:ext>
            </a:extLst>
          </p:cNvPr>
          <p:cNvSpPr>
            <a:spLocks noGrp="1"/>
          </p:cNvSpPr>
          <p:nvPr>
            <p:ph type="body" sz="quarter" idx="15" hasCustomPrompt="1"/>
          </p:nvPr>
        </p:nvSpPr>
        <p:spPr>
          <a:xfrm>
            <a:off x="621224" y="2239852"/>
            <a:ext cx="10732574" cy="3906553"/>
          </a:xfrm>
        </p:spPr>
        <p:txBody>
          <a:bodyPr/>
          <a:lstStyle>
            <a:lvl1pPr indent="0">
              <a:lnSpc>
                <a:spcPct val="100000"/>
              </a:lnSpc>
              <a:buFontTx/>
              <a:buNone/>
              <a:defRPr b="0" i="0" spc="0">
                <a:latin typeface="Tofino Personal Medium" panose="02000000000000000000" pitchFamily="2" charset="77"/>
              </a:defRPr>
            </a:lvl1pPr>
          </a:lstStyle>
          <a:p>
            <a:pPr lvl="0"/>
            <a:r>
              <a:rPr lang="en-US" dirty="0"/>
              <a:t>Volo </a:t>
            </a:r>
            <a:r>
              <a:rPr lang="en-US" dirty="0" err="1"/>
              <a:t>quias</a:t>
            </a:r>
            <a:r>
              <a:rPr lang="en-US" dirty="0"/>
              <a:t> </a:t>
            </a:r>
            <a:r>
              <a:rPr lang="en-US" dirty="0" err="1"/>
              <a:t>enda</a:t>
            </a:r>
            <a:r>
              <a:rPr lang="en-US" dirty="0"/>
              <a:t> </a:t>
            </a:r>
            <a:r>
              <a:rPr lang="en-US" dirty="0" err="1"/>
              <a:t>inihil</a:t>
            </a:r>
            <a:r>
              <a:rPr lang="en-US" dirty="0"/>
              <a:t> </a:t>
            </a:r>
            <a:r>
              <a:rPr lang="en-US" dirty="0" err="1"/>
              <a:t>estiisseque</a:t>
            </a:r>
            <a:r>
              <a:rPr lang="en-US" dirty="0"/>
              <a:t> nus </a:t>
            </a:r>
            <a:r>
              <a:rPr lang="en-US" dirty="0" err="1"/>
              <a:t>consequi</a:t>
            </a:r>
            <a:r>
              <a:rPr lang="en-US" dirty="0"/>
              <a:t> cum, </a:t>
            </a:r>
            <a:r>
              <a:rPr lang="en-US" dirty="0" err="1"/>
              <a:t>incid</a:t>
            </a:r>
            <a:r>
              <a:rPr lang="en-US" dirty="0"/>
              <a:t> </a:t>
            </a:r>
            <a:r>
              <a:rPr lang="en-US" dirty="0" err="1"/>
              <a:t>eium</a:t>
            </a:r>
            <a:r>
              <a:rPr lang="en-US" dirty="0"/>
              <a:t> nis </a:t>
            </a:r>
            <a:r>
              <a:rPr lang="en-US" dirty="0" err="1"/>
              <a:t>doluptat</a:t>
            </a:r>
            <a:r>
              <a:rPr lang="en-US" dirty="0"/>
              <a:t>.</a:t>
            </a:r>
          </a:p>
          <a:p>
            <a:pPr lvl="0"/>
            <a:r>
              <a:rPr lang="en-US" dirty="0"/>
              <a:t>Genest </a:t>
            </a:r>
            <a:r>
              <a:rPr lang="en-US" dirty="0" err="1"/>
              <a:t>ent</a:t>
            </a:r>
            <a:r>
              <a:rPr lang="en-US" dirty="0"/>
              <a:t> </a:t>
            </a:r>
            <a:r>
              <a:rPr lang="en-US" dirty="0" err="1"/>
              <a:t>ipsuntu</a:t>
            </a:r>
            <a:r>
              <a:rPr lang="en-US" dirty="0"/>
              <a:t> </a:t>
            </a:r>
            <a:r>
              <a:rPr lang="en-US" dirty="0" err="1"/>
              <a:t>santur</a:t>
            </a:r>
            <a:r>
              <a:rPr lang="en-US" dirty="0"/>
              <a:t>, </a:t>
            </a:r>
            <a:r>
              <a:rPr lang="en-US" dirty="0" err="1"/>
              <a:t>officime</a:t>
            </a:r>
            <a:r>
              <a:rPr lang="en-US" dirty="0"/>
              <a:t> </a:t>
            </a:r>
            <a:r>
              <a:rPr lang="en-US" dirty="0" err="1"/>
              <a:t>verferovitas</a:t>
            </a:r>
            <a:r>
              <a:rPr lang="en-US" dirty="0"/>
              <a:t> maximus il es </a:t>
            </a:r>
            <a:r>
              <a:rPr lang="en-US" dirty="0" err="1"/>
              <a:t>veliquis</a:t>
            </a:r>
            <a:r>
              <a:rPr lang="en-US" dirty="0"/>
              <a:t> </a:t>
            </a:r>
            <a:r>
              <a:rPr lang="en-US" dirty="0" err="1"/>
              <a:t>eumquo</a:t>
            </a:r>
            <a:r>
              <a:rPr lang="en-US" dirty="0"/>
              <a:t> </a:t>
            </a:r>
            <a:r>
              <a:rPr lang="en-US" dirty="0" err="1"/>
              <a:t>iditature</a:t>
            </a:r>
            <a:r>
              <a:rPr lang="en-US" dirty="0"/>
              <a:t> </a:t>
            </a:r>
            <a:r>
              <a:rPr lang="en-US" dirty="0" err="1"/>
              <a:t>nem</a:t>
            </a:r>
            <a:r>
              <a:rPr lang="en-US" dirty="0"/>
              <a:t> nobis </a:t>
            </a:r>
            <a:r>
              <a:rPr lang="en-US" dirty="0" err="1"/>
              <a:t>derciam</a:t>
            </a:r>
            <a:r>
              <a:rPr lang="en-US" dirty="0"/>
              <a:t> </a:t>
            </a:r>
            <a:r>
              <a:rPr lang="en-US" dirty="0" err="1"/>
              <a:t>sequis</a:t>
            </a:r>
            <a:r>
              <a:rPr lang="en-US" dirty="0"/>
              <a:t> </a:t>
            </a:r>
            <a:r>
              <a:rPr lang="en-US" dirty="0" err="1"/>
              <a:t>secum</a:t>
            </a:r>
            <a:r>
              <a:rPr lang="en-US" dirty="0"/>
              <a:t> </a:t>
            </a:r>
            <a:r>
              <a:rPr lang="en-US" dirty="0" err="1"/>
              <a:t>quodign</a:t>
            </a:r>
            <a:r>
              <a:rPr lang="en-US" dirty="0"/>
              <a:t> </a:t>
            </a:r>
            <a:r>
              <a:rPr lang="en-US" dirty="0" err="1"/>
              <a:t>amustis</a:t>
            </a:r>
            <a:r>
              <a:rPr lang="en-US" dirty="0"/>
              <a:t> </a:t>
            </a:r>
            <a:r>
              <a:rPr lang="en-US" dirty="0" err="1"/>
              <a:t>tibusapidel</a:t>
            </a:r>
            <a:r>
              <a:rPr lang="en-US" dirty="0"/>
              <a:t> et </a:t>
            </a:r>
            <a:r>
              <a:rPr lang="en-US" dirty="0" err="1"/>
              <a:t>officab</a:t>
            </a:r>
            <a:r>
              <a:rPr lang="en-US" dirty="0"/>
              <a:t> </a:t>
            </a:r>
            <a:r>
              <a:rPr lang="en-US" dirty="0" err="1"/>
              <a:t>oraeces</a:t>
            </a:r>
            <a:r>
              <a:rPr lang="en-US" dirty="0"/>
              <a:t> </a:t>
            </a:r>
            <a:r>
              <a:rPr lang="en-US" dirty="0" err="1"/>
              <a:t>toribusdae</a:t>
            </a:r>
            <a:r>
              <a:rPr lang="en-US" dirty="0"/>
              <a:t> et quid </a:t>
            </a:r>
            <a:r>
              <a:rPr lang="en-US" dirty="0" err="1"/>
              <a:t>quiae</a:t>
            </a:r>
            <a:r>
              <a:rPr lang="en-US" dirty="0"/>
              <a:t> et </a:t>
            </a:r>
            <a:r>
              <a:rPr lang="en-US" dirty="0" err="1"/>
              <a:t>eicab</a:t>
            </a:r>
            <a:r>
              <a:rPr lang="en-US" dirty="0"/>
              <a:t> </a:t>
            </a:r>
            <a:r>
              <a:rPr lang="en-US" dirty="0" err="1"/>
              <a:t>idi</a:t>
            </a:r>
            <a:r>
              <a:rPr lang="en-US" dirty="0"/>
              <a:t> </a:t>
            </a:r>
            <a:r>
              <a:rPr lang="en-US" dirty="0" err="1"/>
              <a:t>corpossus</a:t>
            </a:r>
            <a:r>
              <a:rPr lang="en-US" dirty="0"/>
              <a:t>, sit </a:t>
            </a:r>
            <a:r>
              <a:rPr lang="en-US" dirty="0" err="1"/>
              <a:t>idipsust</a:t>
            </a:r>
            <a:r>
              <a:rPr lang="en-US" dirty="0"/>
              <a:t>, qui </a:t>
            </a:r>
            <a:r>
              <a:rPr lang="en-US" dirty="0" err="1"/>
              <a:t>tem</a:t>
            </a:r>
            <a:r>
              <a:rPr lang="en-US" dirty="0"/>
              <a:t>. </a:t>
            </a:r>
            <a:r>
              <a:rPr lang="en-US" dirty="0" err="1"/>
              <a:t>Itaturi</a:t>
            </a:r>
            <a:r>
              <a:rPr lang="en-US" dirty="0"/>
              <a:t> </a:t>
            </a:r>
            <a:r>
              <a:rPr lang="en-US" dirty="0" err="1"/>
              <a:t>busant</a:t>
            </a:r>
            <a:r>
              <a:rPr lang="en-US" dirty="0"/>
              <a:t> </a:t>
            </a:r>
            <a:r>
              <a:rPr lang="en-US" dirty="0" err="1"/>
              <a:t>latur</a:t>
            </a:r>
            <a:r>
              <a:rPr lang="en-US" dirty="0"/>
              <a:t> </a:t>
            </a:r>
            <a:r>
              <a:rPr lang="en-US" dirty="0" err="1"/>
              <a:t>rehenimpor</a:t>
            </a:r>
            <a:r>
              <a:rPr lang="en-US" dirty="0"/>
              <a:t>.</a:t>
            </a:r>
          </a:p>
        </p:txBody>
      </p:sp>
      <p:pic>
        <p:nvPicPr>
          <p:cNvPr id="7" name="Picture 6" descr="Text&#10;&#10;Description automatically generated">
            <a:extLst>
              <a:ext uri="{FF2B5EF4-FFF2-40B4-BE49-F238E27FC236}">
                <a16:creationId xmlns:a16="http://schemas.microsoft.com/office/drawing/2014/main" id="{C3E8C1F8-4A4A-3379-3592-4D6BF26CC1E2}"/>
              </a:ext>
            </a:extLst>
          </p:cNvPr>
          <p:cNvPicPr>
            <a:picLocks noChangeAspect="1"/>
          </p:cNvPicPr>
          <p:nvPr userDrawn="1"/>
        </p:nvPicPr>
        <p:blipFill>
          <a:blip r:embed="rId2"/>
          <a:stretch>
            <a:fillRect/>
          </a:stretch>
        </p:blipFill>
        <p:spPr>
          <a:xfrm>
            <a:off x="10897612" y="374428"/>
            <a:ext cx="912371" cy="959922"/>
          </a:xfrm>
          <a:prstGeom prst="rect">
            <a:avLst/>
          </a:prstGeom>
        </p:spPr>
      </p:pic>
      <p:sp>
        <p:nvSpPr>
          <p:cNvPr id="3" name="Slide Number Placeholder 5">
            <a:extLst>
              <a:ext uri="{FF2B5EF4-FFF2-40B4-BE49-F238E27FC236}">
                <a16:creationId xmlns:a16="http://schemas.microsoft.com/office/drawing/2014/main" id="{8A12B295-5261-CEFB-EF22-292B5E8FB53B}"/>
              </a:ext>
            </a:extLst>
          </p:cNvPr>
          <p:cNvSpPr>
            <a:spLocks noGrp="1"/>
          </p:cNvSpPr>
          <p:nvPr>
            <p:ph type="sldNum" sz="quarter" idx="12"/>
          </p:nvPr>
        </p:nvSpPr>
        <p:spPr>
          <a:xfrm>
            <a:off x="11370612" y="6343641"/>
            <a:ext cx="621631" cy="365125"/>
          </a:xfrm>
        </p:spPr>
        <p:txBody>
          <a:bodyPr/>
          <a:lstStyle>
            <a:lvl1pPr>
              <a:defRPr lang="en-US" sz="1200" b="0" i="0" kern="1200" smtClean="0">
                <a:solidFill>
                  <a:schemeClr val="tx2"/>
                </a:solidFill>
                <a:latin typeface="Tofino Personal Regular" panose="02000000000000000000" pitchFamily="2" charset="77"/>
                <a:ea typeface="+mn-ea"/>
                <a:cs typeface="+mn-cs"/>
              </a:defRPr>
            </a:lvl1pPr>
          </a:lstStyle>
          <a:p>
            <a:fld id="{FFA9F4D9-7FFE-014C-806F-7CCB0404A41B}" type="slidenum">
              <a:rPr lang="en-US" smtClean="0"/>
              <a:pPr/>
              <a:t>‹#›</a:t>
            </a:fld>
            <a:endParaRPr lang="en-US" dirty="0"/>
          </a:p>
        </p:txBody>
      </p:sp>
      <p:sp>
        <p:nvSpPr>
          <p:cNvPr id="5" name="TextBox 4">
            <a:extLst>
              <a:ext uri="{FF2B5EF4-FFF2-40B4-BE49-F238E27FC236}">
                <a16:creationId xmlns:a16="http://schemas.microsoft.com/office/drawing/2014/main" id="{D4C3ADFF-7ECB-9396-AA53-BA14B7574EF2}"/>
              </a:ext>
            </a:extLst>
          </p:cNvPr>
          <p:cNvSpPr txBox="1"/>
          <p:nvPr userDrawn="1"/>
        </p:nvSpPr>
        <p:spPr>
          <a:xfrm>
            <a:off x="9539399" y="6368513"/>
            <a:ext cx="1922756" cy="307777"/>
          </a:xfrm>
          <a:prstGeom prst="rect">
            <a:avLst/>
          </a:prstGeom>
          <a:noFill/>
        </p:spPr>
        <p:txBody>
          <a:bodyPr wrap="square" rtlCol="0">
            <a:spAutoFit/>
          </a:bodyPr>
          <a:lstStyle/>
          <a:p>
            <a:pPr algn="r"/>
            <a:r>
              <a:rPr lang="en-US" sz="1400" b="0" i="0" dirty="0">
                <a:solidFill>
                  <a:schemeClr val="tx2"/>
                </a:solidFill>
                <a:latin typeface="Tofino Personal Regular" panose="02000000000000000000" pitchFamily="2" charset="77"/>
              </a:rPr>
              <a:t>YourLifeIowa.org</a:t>
            </a:r>
          </a:p>
        </p:txBody>
      </p:sp>
      <p:sp>
        <p:nvSpPr>
          <p:cNvPr id="6" name="Rectangle 5">
            <a:extLst>
              <a:ext uri="{FF2B5EF4-FFF2-40B4-BE49-F238E27FC236}">
                <a16:creationId xmlns:a16="http://schemas.microsoft.com/office/drawing/2014/main" id="{711C8D53-9FBB-D075-870A-53C3FD1943F7}"/>
              </a:ext>
            </a:extLst>
          </p:cNvPr>
          <p:cNvSpPr/>
          <p:nvPr userDrawn="1"/>
        </p:nvSpPr>
        <p:spPr>
          <a:xfrm>
            <a:off x="0" y="0"/>
            <a:ext cx="19975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6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5FEDFB5-B223-E640-94E8-EBFC6EB56096}"/>
              </a:ext>
            </a:extLst>
          </p:cNvPr>
          <p:cNvSpPr>
            <a:spLocks noGrp="1"/>
          </p:cNvSpPr>
          <p:nvPr>
            <p:ph type="title" hasCustomPrompt="1"/>
          </p:nvPr>
        </p:nvSpPr>
        <p:spPr>
          <a:xfrm>
            <a:off x="2042055" y="3061910"/>
            <a:ext cx="5086878" cy="924832"/>
          </a:xfrm>
        </p:spPr>
        <p:txBody>
          <a:bodyPr anchor="b">
            <a:noAutofit/>
          </a:bodyPr>
          <a:lstStyle>
            <a:lvl1pPr>
              <a:defRPr lang="en-US" sz="6600" b="1" i="0" kern="1200" dirty="0">
                <a:solidFill>
                  <a:schemeClr val="bg1"/>
                </a:solidFill>
                <a:latin typeface="Tofino Personal Bold" panose="02000000000000000000" pitchFamily="2" charset="77"/>
                <a:ea typeface="+mj-ea"/>
                <a:cs typeface="+mj-cs"/>
              </a:defRPr>
            </a:lvl1pPr>
          </a:lstStyle>
          <a:p>
            <a:r>
              <a:rPr lang="en-US" dirty="0"/>
              <a:t>Thank you.</a:t>
            </a:r>
          </a:p>
        </p:txBody>
      </p:sp>
      <p:pic>
        <p:nvPicPr>
          <p:cNvPr id="2" name="Picture 1">
            <a:extLst>
              <a:ext uri="{FF2B5EF4-FFF2-40B4-BE49-F238E27FC236}">
                <a16:creationId xmlns:a16="http://schemas.microsoft.com/office/drawing/2014/main" id="{F0FE571F-54BC-8137-C0C5-96CAD42B8F13}"/>
              </a:ext>
            </a:extLst>
          </p:cNvPr>
          <p:cNvPicPr>
            <a:picLocks noChangeAspect="1"/>
          </p:cNvPicPr>
          <p:nvPr userDrawn="1"/>
        </p:nvPicPr>
        <p:blipFill>
          <a:blip r:embed="rId2"/>
          <a:srcRect/>
          <a:stretch/>
        </p:blipFill>
        <p:spPr>
          <a:xfrm>
            <a:off x="8579573" y="2887579"/>
            <a:ext cx="1121938" cy="1197745"/>
          </a:xfrm>
          <a:prstGeom prst="rect">
            <a:avLst/>
          </a:prstGeom>
        </p:spPr>
      </p:pic>
    </p:spTree>
    <p:extLst>
      <p:ext uri="{BB962C8B-B14F-4D97-AF65-F5344CB8AC3E}">
        <p14:creationId xmlns:p14="http://schemas.microsoft.com/office/powerpoint/2010/main" val="44697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tro 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BF3897-3024-32E1-A285-C4C81CED15E4}"/>
              </a:ext>
            </a:extLst>
          </p:cNvPr>
          <p:cNvPicPr>
            <a:picLocks noChangeAspect="1"/>
          </p:cNvPicPr>
          <p:nvPr userDrawn="1"/>
        </p:nvPicPr>
        <p:blipFill>
          <a:blip r:embed="rId3"/>
          <a:srcRect/>
          <a:stretch/>
        </p:blipFill>
        <p:spPr>
          <a:xfrm>
            <a:off x="2346833" y="2734009"/>
            <a:ext cx="1464967" cy="1563952"/>
          </a:xfrm>
          <a:prstGeom prst="rect">
            <a:avLst/>
          </a:prstGeom>
        </p:spPr>
      </p:pic>
    </p:spTree>
    <p:extLst>
      <p:ext uri="{BB962C8B-B14F-4D97-AF65-F5344CB8AC3E}">
        <p14:creationId xmlns:p14="http://schemas.microsoft.com/office/powerpoint/2010/main" val="114232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C1C864-B729-9245-AFA8-FCF7F0A8C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D881463-0960-364E-93C7-623ABB65D9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7DE236-8BAD-CF4C-A80F-290F2BD0C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b="0" i="0">
                <a:solidFill>
                  <a:schemeClr val="accent3"/>
                </a:solidFill>
                <a:latin typeface="Tofino Personal Regular" panose="02000000000000000000" pitchFamily="2" charset="77"/>
              </a:defRPr>
            </a:lvl1pPr>
          </a:lstStyle>
          <a:p>
            <a:endParaRPr lang="en-US"/>
          </a:p>
        </p:txBody>
      </p:sp>
      <p:sp>
        <p:nvSpPr>
          <p:cNvPr id="6" name="Slide Number Placeholder 5">
            <a:extLst>
              <a:ext uri="{FF2B5EF4-FFF2-40B4-BE49-F238E27FC236}">
                <a16:creationId xmlns:a16="http://schemas.microsoft.com/office/drawing/2014/main" id="{E278E359-97FC-394E-8275-BB736E6608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solidFill>
                <a:latin typeface="Tofino Personal Medium" panose="02000000000000000000" pitchFamily="2" charset="77"/>
              </a:defRPr>
            </a:lvl1pPr>
          </a:lstStyle>
          <a:p>
            <a:fld id="{FFA9F4D9-7FFE-014C-806F-7CCB0404A41B}" type="slidenum">
              <a:rPr lang="en-US" smtClean="0"/>
              <a:pPr/>
              <a:t>‹#›</a:t>
            </a:fld>
            <a:endParaRPr lang="en-US" dirty="0"/>
          </a:p>
        </p:txBody>
      </p:sp>
    </p:spTree>
    <p:extLst>
      <p:ext uri="{BB962C8B-B14F-4D97-AF65-F5344CB8AC3E}">
        <p14:creationId xmlns:p14="http://schemas.microsoft.com/office/powerpoint/2010/main" val="32285630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 id="2147483650" r:id="rId6"/>
    <p:sldLayoutId id="2147483657" r:id="rId7"/>
    <p:sldLayoutId id="2147483662" r:id="rId8"/>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Tofino Personal Bold" panose="02000000000000000000" pitchFamily="2" charset="77"/>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crgearhub.com/YLI/shop/home"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hyperlink" Target="https://yourlifeiowa.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yourlifeiowa.suppor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https://public.govdelivery.com/accounts/IACIO/subscriber/new?topic_id=IACIO_2029" TargetMode="Externa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s://pdas.samhsa.gov/saes/stat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tracking.idph.iowa.gov/People-Community/Deaths/Select-Causes/Suicide" TargetMode="External"/><Relationship Id="rId4" Type="http://schemas.openxmlformats.org/officeDocument/2006/relationships/diagramLayout" Target="../diagrams/layout1.xml"/><Relationship Id="rId9" Type="http://schemas.openxmlformats.org/officeDocument/2006/relationships/hyperlink" Target="https://www.idph.iowa.gov/Portals/1/userfiles/83/Reports%20and%20Studies/2018%20Gambling%20Attitudes%20and%20Behaviors%20%28Approved%29.zi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AoklqgaqV_M?feature=oembed"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757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6768-7D3C-144B-BFE7-4FD88E6ABADF}"/>
              </a:ext>
            </a:extLst>
          </p:cNvPr>
          <p:cNvSpPr>
            <a:spLocks noGrp="1"/>
          </p:cNvSpPr>
          <p:nvPr>
            <p:ph type="ctrTitle"/>
          </p:nvPr>
        </p:nvSpPr>
        <p:spPr>
          <a:xfrm>
            <a:off x="1598142" y="1122363"/>
            <a:ext cx="9144000" cy="2387600"/>
          </a:xfrm>
        </p:spPr>
        <p:txBody>
          <a:bodyPr/>
          <a:lstStyle/>
          <a:p>
            <a:r>
              <a:rPr lang="en-US" dirty="0"/>
              <a:t>Your Life Iowa</a:t>
            </a:r>
          </a:p>
        </p:txBody>
      </p:sp>
      <p:sp>
        <p:nvSpPr>
          <p:cNvPr id="3" name="Subtitle 2">
            <a:extLst>
              <a:ext uri="{FF2B5EF4-FFF2-40B4-BE49-F238E27FC236}">
                <a16:creationId xmlns:a16="http://schemas.microsoft.com/office/drawing/2014/main" id="{A89D618E-27F6-D74C-B214-EEFAF48FBD57}"/>
              </a:ext>
            </a:extLst>
          </p:cNvPr>
          <p:cNvSpPr>
            <a:spLocks noGrp="1"/>
          </p:cNvSpPr>
          <p:nvPr>
            <p:ph type="subTitle" idx="1"/>
          </p:nvPr>
        </p:nvSpPr>
        <p:spPr>
          <a:xfrm>
            <a:off x="1659926" y="3466757"/>
            <a:ext cx="7249295" cy="2093784"/>
          </a:xfrm>
        </p:spPr>
        <p:txBody>
          <a:bodyPr>
            <a:normAutofit/>
          </a:bodyPr>
          <a:lstStyle/>
          <a:p>
            <a:r>
              <a:rPr lang="en-US" sz="2800" dirty="0"/>
              <a:t>Introduction &amp; Access to Behavioral Health Services</a:t>
            </a:r>
          </a:p>
          <a:p>
            <a:r>
              <a:rPr lang="en-US" dirty="0"/>
              <a:t>[ENTER LOCATION]</a:t>
            </a:r>
          </a:p>
          <a:p>
            <a:r>
              <a:rPr lang="en-US" dirty="0"/>
              <a:t>[ENTER DATE]</a:t>
            </a:r>
          </a:p>
        </p:txBody>
      </p:sp>
      <p:pic>
        <p:nvPicPr>
          <p:cNvPr id="4" name="Picture 3" descr="A group of people having a discussion">
            <a:extLst>
              <a:ext uri="{FF2B5EF4-FFF2-40B4-BE49-F238E27FC236}">
                <a16:creationId xmlns:a16="http://schemas.microsoft.com/office/drawing/2014/main" id="{EA80928E-05F9-B84D-A4C4-387ACA24D1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59927" y="493317"/>
            <a:ext cx="3214909" cy="17674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9345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D4D5EA-9A40-6CF9-6163-0ED3D187BE65}"/>
              </a:ext>
            </a:extLst>
          </p:cNvPr>
          <p:cNvSpPr>
            <a:spLocks noGrp="1"/>
          </p:cNvSpPr>
          <p:nvPr>
            <p:ph type="title"/>
          </p:nvPr>
        </p:nvSpPr>
        <p:spPr/>
        <p:txBody>
          <a:bodyPr/>
          <a:lstStyle/>
          <a:p>
            <a:r>
              <a:rPr lang="en-US" dirty="0"/>
              <a:t>Trends . . . </a:t>
            </a:r>
          </a:p>
        </p:txBody>
      </p:sp>
      <p:pic>
        <p:nvPicPr>
          <p:cNvPr id="3" name="Picture 2" descr="YLI Contacts from SFY 2018 to SFY 2025.  About 8,000 contacts with annual increases to 40,000 contacts in SFY 2025">
            <a:extLst>
              <a:ext uri="{FF2B5EF4-FFF2-40B4-BE49-F238E27FC236}">
                <a16:creationId xmlns:a16="http://schemas.microsoft.com/office/drawing/2014/main" id="{AC198918-D0D4-CF9B-7827-841C01DFBF37}"/>
              </a:ext>
            </a:extLst>
          </p:cNvPr>
          <p:cNvPicPr>
            <a:picLocks noChangeAspect="1"/>
          </p:cNvPicPr>
          <p:nvPr/>
        </p:nvPicPr>
        <p:blipFill>
          <a:blip r:embed="rId3"/>
          <a:stretch>
            <a:fillRect/>
          </a:stretch>
        </p:blipFill>
        <p:spPr>
          <a:xfrm>
            <a:off x="468599" y="579877"/>
            <a:ext cx="7998645" cy="4828450"/>
          </a:xfrm>
          <a:prstGeom prst="rect">
            <a:avLst/>
          </a:prstGeom>
        </p:spPr>
      </p:pic>
      <p:pic>
        <p:nvPicPr>
          <p:cNvPr id="11" name="Content Placeholder 9" descr="Text Call out | Your Life Iowa helped me to exclude from my local casino.">
            <a:extLst>
              <a:ext uri="{FF2B5EF4-FFF2-40B4-BE49-F238E27FC236}">
                <a16:creationId xmlns:a16="http://schemas.microsoft.com/office/drawing/2014/main" id="{199FAFD4-B218-9D0A-DABA-A4D2BDEB2B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91428">
            <a:off x="8763867" y="1557485"/>
            <a:ext cx="2657627" cy="3315090"/>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20664CFC-4E70-4E95-AA1D-549958CD5BDA}"/>
              </a:ext>
            </a:extLst>
          </p:cNvPr>
          <p:cNvSpPr>
            <a:spLocks noGrp="1"/>
          </p:cNvSpPr>
          <p:nvPr>
            <p:ph type="sldNum" sz="quarter" idx="12"/>
          </p:nvPr>
        </p:nvSpPr>
        <p:spPr/>
        <p:txBody>
          <a:bodyPr/>
          <a:lstStyle/>
          <a:p>
            <a:fld id="{FFA9F4D9-7FFE-014C-806F-7CCB0404A41B}" type="slidenum">
              <a:rPr lang="en-US" smtClean="0"/>
              <a:pPr/>
              <a:t>10</a:t>
            </a:fld>
            <a:endParaRPr lang="en-US" dirty="0"/>
          </a:p>
        </p:txBody>
      </p:sp>
    </p:spTree>
    <p:extLst>
      <p:ext uri="{BB962C8B-B14F-4D97-AF65-F5344CB8AC3E}">
        <p14:creationId xmlns:p14="http://schemas.microsoft.com/office/powerpoint/2010/main" val="271009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E2653-C257-EB50-D53F-7154C854DC1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A6860F-A739-E1A2-2FFB-C9EE8F5AB3AE}"/>
              </a:ext>
            </a:extLst>
          </p:cNvPr>
          <p:cNvSpPr>
            <a:spLocks noGrp="1"/>
          </p:cNvSpPr>
          <p:nvPr>
            <p:ph type="title"/>
          </p:nvPr>
        </p:nvSpPr>
        <p:spPr/>
        <p:txBody>
          <a:bodyPr/>
          <a:lstStyle/>
          <a:p>
            <a:r>
              <a:rPr lang="en-US" dirty="0"/>
              <a:t>Trends . . . </a:t>
            </a:r>
          </a:p>
        </p:txBody>
      </p:sp>
      <p:pic>
        <p:nvPicPr>
          <p:cNvPr id="9" name="Picture 8" descr="Donut chart showing YLI Topic Counts.  Gambling 1,230; Substance use 5,687; Suicide 9,981; Adult Mental health 16,697; Youth Mental Health 2,361 and social determinants of health 17,567.">
            <a:extLst>
              <a:ext uri="{FF2B5EF4-FFF2-40B4-BE49-F238E27FC236}">
                <a16:creationId xmlns:a16="http://schemas.microsoft.com/office/drawing/2014/main" id="{6A8A2941-D253-BF02-6A88-21CF36A31EF9}"/>
              </a:ext>
            </a:extLst>
          </p:cNvPr>
          <p:cNvPicPr>
            <a:picLocks noChangeAspect="1"/>
          </p:cNvPicPr>
          <p:nvPr/>
        </p:nvPicPr>
        <p:blipFill>
          <a:blip r:embed="rId3"/>
          <a:stretch>
            <a:fillRect/>
          </a:stretch>
        </p:blipFill>
        <p:spPr>
          <a:xfrm>
            <a:off x="839788" y="387520"/>
            <a:ext cx="9693480" cy="4980864"/>
          </a:xfrm>
          <a:prstGeom prst="rect">
            <a:avLst/>
          </a:prstGeom>
        </p:spPr>
      </p:pic>
      <p:sp>
        <p:nvSpPr>
          <p:cNvPr id="3" name="Slide Number Placeholder 2">
            <a:extLst>
              <a:ext uri="{FF2B5EF4-FFF2-40B4-BE49-F238E27FC236}">
                <a16:creationId xmlns:a16="http://schemas.microsoft.com/office/drawing/2014/main" id="{1405E31A-789B-3ACC-6147-E0D82DFD7359}"/>
              </a:ext>
            </a:extLst>
          </p:cNvPr>
          <p:cNvSpPr>
            <a:spLocks noGrp="1"/>
          </p:cNvSpPr>
          <p:nvPr>
            <p:ph type="sldNum" sz="quarter" idx="12"/>
          </p:nvPr>
        </p:nvSpPr>
        <p:spPr/>
        <p:txBody>
          <a:bodyPr/>
          <a:lstStyle/>
          <a:p>
            <a:fld id="{FFA9F4D9-7FFE-014C-806F-7CCB0404A41B}" type="slidenum">
              <a:rPr lang="en-US" smtClean="0"/>
              <a:pPr/>
              <a:t>11</a:t>
            </a:fld>
            <a:endParaRPr lang="en-US" dirty="0"/>
          </a:p>
        </p:txBody>
      </p:sp>
    </p:spTree>
    <p:extLst>
      <p:ext uri="{BB962C8B-B14F-4D97-AF65-F5344CB8AC3E}">
        <p14:creationId xmlns:p14="http://schemas.microsoft.com/office/powerpoint/2010/main" val="328465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BE017-6E53-8CF8-E6B9-34E6A70ECDC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EE9C319-FF8A-739B-CCD0-FFEB76514F59}"/>
              </a:ext>
            </a:extLst>
          </p:cNvPr>
          <p:cNvSpPr>
            <a:spLocks noGrp="1"/>
          </p:cNvSpPr>
          <p:nvPr>
            <p:ph type="title"/>
          </p:nvPr>
        </p:nvSpPr>
        <p:spPr/>
        <p:txBody>
          <a:bodyPr/>
          <a:lstStyle/>
          <a:p>
            <a:r>
              <a:rPr lang="en-US" dirty="0"/>
              <a:t>More Trends . . . </a:t>
            </a:r>
          </a:p>
        </p:txBody>
      </p:sp>
      <p:pic>
        <p:nvPicPr>
          <p:cNvPr id="6" name="Content Placeholder 6">
            <a:extLst>
              <a:ext uri="{FF2B5EF4-FFF2-40B4-BE49-F238E27FC236}">
                <a16:creationId xmlns:a16="http://schemas.microsoft.com/office/drawing/2014/main" id="{41929ABD-EDE1-EF78-B746-95BF9C9C5C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953183">
            <a:off x="8896464" y="1422667"/>
            <a:ext cx="2497805" cy="3145385"/>
          </a:xfrm>
          <a:prstGeom prst="rect">
            <a:avLst/>
          </a:prstGeom>
          <a:effectLst>
            <a:outerShdw blurRad="50800" dist="38100" dir="2700000" algn="tl" rotWithShape="0">
              <a:prstClr val="black">
                <a:alpha val="40000"/>
              </a:prstClr>
            </a:outerShdw>
          </a:effectLst>
        </p:spPr>
      </p:pic>
      <p:graphicFrame>
        <p:nvGraphicFramePr>
          <p:cNvPr id="4" name="Chart 3">
            <a:extLst>
              <a:ext uri="{FF2B5EF4-FFF2-40B4-BE49-F238E27FC236}">
                <a16:creationId xmlns:a16="http://schemas.microsoft.com/office/drawing/2014/main" id="{00000000-0008-0000-0000-00007837AF2A}"/>
              </a:ext>
            </a:extLst>
          </p:cNvPr>
          <p:cNvGraphicFramePr>
            <a:graphicFrameLocks/>
          </p:cNvGraphicFramePr>
          <p:nvPr>
            <p:extLst>
              <p:ext uri="{D42A27DB-BD31-4B8C-83A1-F6EECF244321}">
                <p14:modId xmlns:p14="http://schemas.microsoft.com/office/powerpoint/2010/main" val="803323526"/>
              </p:ext>
            </p:extLst>
          </p:nvPr>
        </p:nvGraphicFramePr>
        <p:xfrm>
          <a:off x="1033991" y="873124"/>
          <a:ext cx="7280276" cy="4308929"/>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E607B143-7EF6-8F32-0158-D835E0325338}"/>
              </a:ext>
            </a:extLst>
          </p:cNvPr>
          <p:cNvSpPr>
            <a:spLocks noGrp="1"/>
          </p:cNvSpPr>
          <p:nvPr>
            <p:ph type="sldNum" sz="quarter" idx="12"/>
          </p:nvPr>
        </p:nvSpPr>
        <p:spPr/>
        <p:txBody>
          <a:bodyPr/>
          <a:lstStyle/>
          <a:p>
            <a:fld id="{FFA9F4D9-7FFE-014C-806F-7CCB0404A41B}" type="slidenum">
              <a:rPr lang="en-US" smtClean="0"/>
              <a:pPr/>
              <a:t>12</a:t>
            </a:fld>
            <a:endParaRPr lang="en-US" dirty="0"/>
          </a:p>
        </p:txBody>
      </p:sp>
    </p:spTree>
    <p:extLst>
      <p:ext uri="{BB962C8B-B14F-4D97-AF65-F5344CB8AC3E}">
        <p14:creationId xmlns:p14="http://schemas.microsoft.com/office/powerpoint/2010/main" val="61117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BC34F1B-2B07-1D40-F1B4-BE212BABFA23}"/>
              </a:ext>
            </a:extLst>
          </p:cNvPr>
          <p:cNvSpPr>
            <a:spLocks noGrp="1"/>
          </p:cNvSpPr>
          <p:nvPr>
            <p:ph type="title" idx="4294967295"/>
          </p:nvPr>
        </p:nvSpPr>
        <p:spPr>
          <a:xfrm>
            <a:off x="307975" y="487363"/>
            <a:ext cx="8709025" cy="781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lvl="0">
              <a:lnSpc>
                <a:spcPct val="114000"/>
              </a:lnSpc>
              <a:spcBef>
                <a:spcPts val="1000"/>
              </a:spcBef>
              <a:buClr>
                <a:schemeClr val="accent1"/>
              </a:buClr>
              <a:defRPr/>
            </a:pPr>
            <a:r>
              <a:rPr lang="en-US" sz="2800" b="0" dirty="0">
                <a:solidFill>
                  <a:schemeClr val="accent2"/>
                </a:solidFill>
              </a:rPr>
              <a:t>Your Life Iowa Website</a:t>
            </a:r>
            <a:endParaRPr kumimoji="0" lang="en-US" sz="2800" b="0" i="0" u="none" strike="noStrike" kern="1200" cap="none" spc="0" normalizeH="0" baseline="0" noProof="0" dirty="0">
              <a:ln>
                <a:noFill/>
              </a:ln>
              <a:solidFill>
                <a:schemeClr val="accent2"/>
              </a:solidFill>
              <a:effectLst/>
              <a:uLnTx/>
              <a:uFillTx/>
              <a:latin typeface="+mj-lt"/>
              <a:ea typeface="+mn-ea"/>
              <a:cs typeface="+mn-cs"/>
            </a:endParaRPr>
          </a:p>
        </p:txBody>
      </p:sp>
      <p:pic>
        <p:nvPicPr>
          <p:cNvPr id="12" name="Picture 11" descr="Image of the YLI website home page">
            <a:extLst>
              <a:ext uri="{FF2B5EF4-FFF2-40B4-BE49-F238E27FC236}">
                <a16:creationId xmlns:a16="http://schemas.microsoft.com/office/drawing/2014/main" id="{10CA9D50-327D-1FEA-BDBF-72586915119B}"/>
              </a:ext>
            </a:extLst>
          </p:cNvPr>
          <p:cNvPicPr>
            <a:picLocks noChangeAspect="1"/>
          </p:cNvPicPr>
          <p:nvPr/>
        </p:nvPicPr>
        <p:blipFill>
          <a:blip r:embed="rId3"/>
          <a:stretch>
            <a:fillRect/>
          </a:stretch>
        </p:blipFill>
        <p:spPr>
          <a:xfrm>
            <a:off x="423616" y="1331834"/>
            <a:ext cx="4091852" cy="2445772"/>
          </a:xfrm>
          <a:prstGeom prst="rect">
            <a:avLst/>
          </a:prstGeom>
        </p:spPr>
      </p:pic>
      <p:pic>
        <p:nvPicPr>
          <p:cNvPr id="14" name="Picture 13" descr="Image of below the fold of the YLI website landing page.  Get Help for whatever you are facing. ">
            <a:extLst>
              <a:ext uri="{FF2B5EF4-FFF2-40B4-BE49-F238E27FC236}">
                <a16:creationId xmlns:a16="http://schemas.microsoft.com/office/drawing/2014/main" id="{8FA1060C-C2B1-7F3A-4E92-C84250D4013B}"/>
              </a:ext>
            </a:extLst>
          </p:cNvPr>
          <p:cNvPicPr>
            <a:picLocks noChangeAspect="1"/>
          </p:cNvPicPr>
          <p:nvPr/>
        </p:nvPicPr>
        <p:blipFill>
          <a:blip r:embed="rId4"/>
          <a:stretch>
            <a:fillRect/>
          </a:stretch>
        </p:blipFill>
        <p:spPr>
          <a:xfrm>
            <a:off x="423616" y="3875101"/>
            <a:ext cx="4091852" cy="1553699"/>
          </a:xfrm>
          <a:prstGeom prst="rect">
            <a:avLst/>
          </a:prstGeom>
        </p:spPr>
      </p:pic>
      <p:pic>
        <p:nvPicPr>
          <p:cNvPr id="10" name="Picture 9" descr="QR Code to https://yourlifeiowa.org">
            <a:extLst>
              <a:ext uri="{FF2B5EF4-FFF2-40B4-BE49-F238E27FC236}">
                <a16:creationId xmlns:a16="http://schemas.microsoft.com/office/drawing/2014/main" id="{37C2FE08-A31E-6D4C-7662-7E6CA70E60C7}"/>
              </a:ext>
            </a:extLst>
          </p:cNvPr>
          <p:cNvPicPr>
            <a:picLocks noChangeAspect="1"/>
          </p:cNvPicPr>
          <p:nvPr/>
        </p:nvPicPr>
        <p:blipFill>
          <a:blip r:embed="rId5"/>
          <a:stretch>
            <a:fillRect/>
          </a:stretch>
        </p:blipFill>
        <p:spPr>
          <a:xfrm>
            <a:off x="4662859" y="2072402"/>
            <a:ext cx="2445772" cy="2445772"/>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566DCE71-6A03-CD41-6A57-AD1C7D773EC4}"/>
              </a:ext>
            </a:extLst>
          </p:cNvPr>
          <p:cNvSpPr txBox="1"/>
          <p:nvPr/>
        </p:nvSpPr>
        <p:spPr>
          <a:xfrm>
            <a:off x="4984792" y="4681043"/>
            <a:ext cx="1801904" cy="246221"/>
          </a:xfrm>
          <a:prstGeom prst="rect">
            <a:avLst/>
          </a:prstGeom>
          <a:noFill/>
        </p:spPr>
        <p:txBody>
          <a:bodyPr wrap="square">
            <a:spAutoFit/>
          </a:bodyPr>
          <a:lstStyle/>
          <a:p>
            <a:r>
              <a:rPr lang="en-US" sz="1000" dirty="0">
                <a:solidFill>
                  <a:schemeClr val="bg1"/>
                </a:solidFill>
                <a:latin typeface="Tofino Personal Medium" panose="02000000000000000000" pitchFamily="50" charset="0"/>
              </a:rPr>
              <a:t>https://yourlifeiowa.org</a:t>
            </a:r>
          </a:p>
        </p:txBody>
      </p:sp>
      <p:pic>
        <p:nvPicPr>
          <p:cNvPr id="16" name="Picture 15" descr="Image of the help others landing pagehttps://yourlifeiowa.org/help-others">
            <a:extLst>
              <a:ext uri="{FF2B5EF4-FFF2-40B4-BE49-F238E27FC236}">
                <a16:creationId xmlns:a16="http://schemas.microsoft.com/office/drawing/2014/main" id="{EB7DCC17-1A8B-1E96-3A61-493547C58047}"/>
              </a:ext>
            </a:extLst>
          </p:cNvPr>
          <p:cNvPicPr>
            <a:picLocks noChangeAspect="1"/>
          </p:cNvPicPr>
          <p:nvPr/>
        </p:nvPicPr>
        <p:blipFill>
          <a:blip r:embed="rId6"/>
          <a:stretch>
            <a:fillRect/>
          </a:stretch>
        </p:blipFill>
        <p:spPr>
          <a:xfrm>
            <a:off x="7256023" y="1268795"/>
            <a:ext cx="3818378" cy="1937220"/>
          </a:xfrm>
          <a:prstGeom prst="rect">
            <a:avLst/>
          </a:prstGeom>
        </p:spPr>
      </p:pic>
      <p:pic>
        <p:nvPicPr>
          <p:cNvPr id="21" name="Picture 20" descr="Image of the Learn About addiction and Mental health landing page &#10;https://yourlifeiowa.org/learn">
            <a:extLst>
              <a:ext uri="{FF2B5EF4-FFF2-40B4-BE49-F238E27FC236}">
                <a16:creationId xmlns:a16="http://schemas.microsoft.com/office/drawing/2014/main" id="{9B7BA843-364E-0686-25FE-2A9F4EA6ED82}"/>
              </a:ext>
            </a:extLst>
          </p:cNvPr>
          <p:cNvPicPr>
            <a:picLocks noChangeAspect="1"/>
          </p:cNvPicPr>
          <p:nvPr/>
        </p:nvPicPr>
        <p:blipFill>
          <a:blip r:embed="rId7"/>
          <a:stretch>
            <a:fillRect/>
          </a:stretch>
        </p:blipFill>
        <p:spPr>
          <a:xfrm>
            <a:off x="7256023" y="3358328"/>
            <a:ext cx="3818378" cy="2222353"/>
          </a:xfrm>
          <a:prstGeom prst="rect">
            <a:avLst/>
          </a:prstGeom>
        </p:spPr>
      </p:pic>
      <p:sp>
        <p:nvSpPr>
          <p:cNvPr id="2" name="Slide Number Placeholder 1">
            <a:extLst>
              <a:ext uri="{FF2B5EF4-FFF2-40B4-BE49-F238E27FC236}">
                <a16:creationId xmlns:a16="http://schemas.microsoft.com/office/drawing/2014/main" id="{895728B6-551F-F4D6-7242-265B0CEC861D}"/>
              </a:ext>
            </a:extLst>
          </p:cNvPr>
          <p:cNvSpPr>
            <a:spLocks noGrp="1"/>
          </p:cNvSpPr>
          <p:nvPr>
            <p:ph type="sldNum" sz="quarter" idx="12"/>
          </p:nvPr>
        </p:nvSpPr>
        <p:spPr/>
        <p:txBody>
          <a:bodyPr/>
          <a:lstStyle/>
          <a:p>
            <a:fld id="{FFA9F4D9-7FFE-014C-806F-7CCB0404A41B}" type="slidenum">
              <a:rPr lang="en-US" smtClean="0"/>
              <a:pPr/>
              <a:t>13</a:t>
            </a:fld>
            <a:endParaRPr lang="en-US" dirty="0"/>
          </a:p>
        </p:txBody>
      </p:sp>
    </p:spTree>
    <p:extLst>
      <p:ext uri="{BB962C8B-B14F-4D97-AF65-F5344CB8AC3E}">
        <p14:creationId xmlns:p14="http://schemas.microsoft.com/office/powerpoint/2010/main" val="1007453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CE67B-A1BD-64ED-C57C-BEEF6B3DB66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C1D556E-363C-FA9F-6E2C-660988A7299D}"/>
              </a:ext>
            </a:extLst>
          </p:cNvPr>
          <p:cNvSpPr>
            <a:spLocks noGrp="1"/>
          </p:cNvSpPr>
          <p:nvPr>
            <p:ph type="title" idx="4294967295"/>
          </p:nvPr>
        </p:nvSpPr>
        <p:spPr>
          <a:xfrm>
            <a:off x="307975" y="487363"/>
            <a:ext cx="8709025" cy="781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lvl="0">
              <a:lnSpc>
                <a:spcPct val="114000"/>
              </a:lnSpc>
              <a:spcBef>
                <a:spcPts val="1000"/>
              </a:spcBef>
              <a:buClr>
                <a:schemeClr val="accent1"/>
              </a:buClr>
              <a:defRPr/>
            </a:pPr>
            <a:r>
              <a:rPr lang="en-US" sz="2800" b="0" dirty="0">
                <a:solidFill>
                  <a:schemeClr val="accent2"/>
                </a:solidFill>
              </a:rPr>
              <a:t>Find Help Near You Locator</a:t>
            </a:r>
            <a:endParaRPr kumimoji="0" lang="en-US" sz="2800" b="0" i="0" u="none" strike="noStrike" kern="1200" cap="none" spc="0" normalizeH="0" baseline="0" noProof="0" dirty="0">
              <a:ln>
                <a:noFill/>
              </a:ln>
              <a:solidFill>
                <a:schemeClr val="accent2"/>
              </a:solidFill>
              <a:effectLst/>
              <a:uLnTx/>
              <a:uFillTx/>
              <a:latin typeface="+mj-lt"/>
              <a:ea typeface="+mn-ea"/>
              <a:cs typeface="+mn-cs"/>
            </a:endParaRPr>
          </a:p>
        </p:txBody>
      </p:sp>
      <p:pic>
        <p:nvPicPr>
          <p:cNvPr id="5" name="Picture 4" descr="Image of the Find Help near you Locator https://yourlifeiowa.org/locations">
            <a:extLst>
              <a:ext uri="{FF2B5EF4-FFF2-40B4-BE49-F238E27FC236}">
                <a16:creationId xmlns:a16="http://schemas.microsoft.com/office/drawing/2014/main" id="{97E082D6-4595-49E9-F364-FA5099A00938}"/>
              </a:ext>
            </a:extLst>
          </p:cNvPr>
          <p:cNvPicPr>
            <a:picLocks noChangeAspect="1"/>
          </p:cNvPicPr>
          <p:nvPr/>
        </p:nvPicPr>
        <p:blipFill>
          <a:blip r:embed="rId3"/>
          <a:stretch>
            <a:fillRect/>
          </a:stretch>
        </p:blipFill>
        <p:spPr>
          <a:xfrm>
            <a:off x="1582548" y="1133327"/>
            <a:ext cx="7096376" cy="4928805"/>
          </a:xfrm>
          <a:prstGeom prst="rect">
            <a:avLst/>
          </a:prstGeom>
        </p:spPr>
      </p:pic>
      <p:pic>
        <p:nvPicPr>
          <p:cNvPr id="3" name="Picture 2" descr="QR Code for https://yourlifeiowa.org/locations">
            <a:extLst>
              <a:ext uri="{FF2B5EF4-FFF2-40B4-BE49-F238E27FC236}">
                <a16:creationId xmlns:a16="http://schemas.microsoft.com/office/drawing/2014/main" id="{84CCE9BD-7FAC-3632-7A22-76D3810A316C}"/>
              </a:ext>
            </a:extLst>
          </p:cNvPr>
          <p:cNvPicPr>
            <a:picLocks noChangeAspect="1"/>
          </p:cNvPicPr>
          <p:nvPr/>
        </p:nvPicPr>
        <p:blipFill>
          <a:blip r:embed="rId4"/>
          <a:stretch>
            <a:fillRect/>
          </a:stretch>
        </p:blipFill>
        <p:spPr>
          <a:xfrm>
            <a:off x="8287272" y="1461732"/>
            <a:ext cx="2660847" cy="2660847"/>
          </a:xfrm>
          <a:prstGeom prst="rect">
            <a:avLst/>
          </a:prstGeom>
        </p:spPr>
      </p:pic>
      <p:sp>
        <p:nvSpPr>
          <p:cNvPr id="19" name="TextBox 18">
            <a:extLst>
              <a:ext uri="{FF2B5EF4-FFF2-40B4-BE49-F238E27FC236}">
                <a16:creationId xmlns:a16="http://schemas.microsoft.com/office/drawing/2014/main" id="{A27E4B71-6B83-6FF0-2B0A-7DC11A8FA888}"/>
              </a:ext>
            </a:extLst>
          </p:cNvPr>
          <p:cNvSpPr txBox="1"/>
          <p:nvPr/>
        </p:nvSpPr>
        <p:spPr>
          <a:xfrm>
            <a:off x="8701289" y="4161525"/>
            <a:ext cx="2503311" cy="246221"/>
          </a:xfrm>
          <a:prstGeom prst="rect">
            <a:avLst/>
          </a:prstGeom>
          <a:noFill/>
        </p:spPr>
        <p:txBody>
          <a:bodyPr wrap="square">
            <a:spAutoFit/>
          </a:bodyPr>
          <a:lstStyle/>
          <a:p>
            <a:r>
              <a:rPr lang="en-US" sz="1000" dirty="0">
                <a:solidFill>
                  <a:schemeClr val="bg1"/>
                </a:solidFill>
                <a:latin typeface="Tofino Personal Medium" panose="02000000000000000000" pitchFamily="50" charset="0"/>
              </a:rPr>
              <a:t>https://yourlifeiowa.org/locations</a:t>
            </a:r>
          </a:p>
        </p:txBody>
      </p:sp>
      <p:sp>
        <p:nvSpPr>
          <p:cNvPr id="2" name="Slide Number Placeholder 1">
            <a:extLst>
              <a:ext uri="{FF2B5EF4-FFF2-40B4-BE49-F238E27FC236}">
                <a16:creationId xmlns:a16="http://schemas.microsoft.com/office/drawing/2014/main" id="{7E508659-2ECF-9FDD-F2A4-9382EEE64441}"/>
              </a:ext>
            </a:extLst>
          </p:cNvPr>
          <p:cNvSpPr>
            <a:spLocks noGrp="1"/>
          </p:cNvSpPr>
          <p:nvPr>
            <p:ph type="sldNum" sz="quarter" idx="12"/>
          </p:nvPr>
        </p:nvSpPr>
        <p:spPr/>
        <p:txBody>
          <a:bodyPr/>
          <a:lstStyle/>
          <a:p>
            <a:fld id="{FFA9F4D9-7FFE-014C-806F-7CCB0404A41B}" type="slidenum">
              <a:rPr lang="en-US" smtClean="0"/>
              <a:pPr/>
              <a:t>14</a:t>
            </a:fld>
            <a:endParaRPr lang="en-US" dirty="0"/>
          </a:p>
        </p:txBody>
      </p:sp>
    </p:spTree>
    <p:extLst>
      <p:ext uri="{BB962C8B-B14F-4D97-AF65-F5344CB8AC3E}">
        <p14:creationId xmlns:p14="http://schemas.microsoft.com/office/powerpoint/2010/main" val="171628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F8A3D-3D72-96E1-2008-8499FCF2BBB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F33588C9-E996-95A8-75D7-59A7BB2603C3}"/>
              </a:ext>
            </a:extLst>
          </p:cNvPr>
          <p:cNvSpPr>
            <a:spLocks noGrp="1"/>
          </p:cNvSpPr>
          <p:nvPr>
            <p:ph type="title" idx="4294967295"/>
          </p:nvPr>
        </p:nvSpPr>
        <p:spPr>
          <a:xfrm>
            <a:off x="307975" y="487363"/>
            <a:ext cx="8709025" cy="781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lvl="0">
              <a:lnSpc>
                <a:spcPct val="114000"/>
              </a:lnSpc>
              <a:spcBef>
                <a:spcPts val="1000"/>
              </a:spcBef>
              <a:buClr>
                <a:schemeClr val="accent1"/>
              </a:buClr>
              <a:defRPr/>
            </a:pPr>
            <a:r>
              <a:rPr lang="en-US" sz="2800" b="0" dirty="0">
                <a:solidFill>
                  <a:schemeClr val="accent2"/>
                </a:solidFill>
              </a:rPr>
              <a:t>YLI Resource Center</a:t>
            </a:r>
            <a:endParaRPr kumimoji="0" lang="en-US" sz="2800" b="0" i="0" u="none" strike="noStrike" kern="1200" cap="none" spc="0" normalizeH="0" baseline="0" noProof="0" dirty="0">
              <a:ln>
                <a:noFill/>
              </a:ln>
              <a:solidFill>
                <a:schemeClr val="accent2"/>
              </a:solidFill>
              <a:effectLst/>
              <a:uLnTx/>
              <a:uFillTx/>
              <a:latin typeface="+mj-lt"/>
              <a:ea typeface="+mn-ea"/>
              <a:cs typeface="+mn-cs"/>
            </a:endParaRPr>
          </a:p>
        </p:txBody>
      </p:sp>
      <p:sp>
        <p:nvSpPr>
          <p:cNvPr id="4" name="Content Placeholder 2">
            <a:extLst>
              <a:ext uri="{FF2B5EF4-FFF2-40B4-BE49-F238E27FC236}">
                <a16:creationId xmlns:a16="http://schemas.microsoft.com/office/drawing/2014/main" id="{4D37C304-E9E9-DE1A-386C-D740EC949CDB}"/>
              </a:ext>
            </a:extLst>
          </p:cNvPr>
          <p:cNvSpPr txBox="1">
            <a:spLocks/>
          </p:cNvSpPr>
          <p:nvPr/>
        </p:nvSpPr>
        <p:spPr>
          <a:xfrm>
            <a:off x="452543" y="1268795"/>
            <a:ext cx="4983480" cy="4098253"/>
          </a:xfrm>
          <a:prstGeom prst="rect">
            <a:avLst/>
          </a:prstGeom>
        </p:spPr>
        <p:txBody>
          <a:bodyPr>
            <a:normAutofit fontScale="92500" lnSpcReduction="1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500" dirty="0">
                <a:solidFill>
                  <a:schemeClr val="bg1"/>
                </a:solidFill>
                <a:latin typeface="Tofino Personal Medium" panose="02000000000000000000" pitchFamily="50" charset="0"/>
              </a:rPr>
              <a:t>Contains over 300+ items (including 30+ Spanish items).</a:t>
            </a:r>
          </a:p>
          <a:p>
            <a:pPr marL="285750" indent="-285750"/>
            <a:r>
              <a:rPr lang="en-US" sz="1500" dirty="0">
                <a:solidFill>
                  <a:schemeClr val="bg1"/>
                </a:solidFill>
                <a:latin typeface="Tofino Personal Medium" panose="02000000000000000000" pitchFamily="50" charset="0"/>
              </a:rPr>
              <a:t>All items on the Your Life Iowa Resource Center are free.</a:t>
            </a:r>
          </a:p>
          <a:p>
            <a:pPr marL="742950" lvl="1" indent="-285750"/>
            <a:r>
              <a:rPr lang="en-US" sz="1500" dirty="0">
                <a:solidFill>
                  <a:schemeClr val="bg1"/>
                </a:solidFill>
                <a:latin typeface="Tofino Personal Medium" panose="02000000000000000000" pitchFamily="50" charset="0"/>
              </a:rPr>
              <a:t>Media Campaign Items | Banner ads, Billboards, Campaign Overviews, Cards, Flyers, Posters, Print ads, Radio and TV spots, Social media</a:t>
            </a:r>
          </a:p>
          <a:p>
            <a:pPr marL="742950" lvl="1" indent="-285750"/>
            <a:r>
              <a:rPr lang="en-US" sz="1500" dirty="0">
                <a:solidFill>
                  <a:schemeClr val="bg1"/>
                </a:solidFill>
                <a:latin typeface="Tofino Personal Medium" panose="02000000000000000000" pitchFamily="50" charset="0"/>
              </a:rPr>
              <a:t>Other items | Brochures, Business Cards, Magnets, Toolkits, Workbooks</a:t>
            </a:r>
          </a:p>
          <a:p>
            <a:pPr marL="285750" indent="-285750"/>
            <a:r>
              <a:rPr lang="en-US" sz="1500" dirty="0">
                <a:solidFill>
                  <a:schemeClr val="bg1"/>
                </a:solidFill>
                <a:latin typeface="Tofino Personal Medium" panose="02000000000000000000" pitchFamily="50" charset="0"/>
              </a:rPr>
              <a:t>Search by topic.</a:t>
            </a:r>
          </a:p>
          <a:p>
            <a:pPr marL="285750" indent="-285750"/>
            <a:r>
              <a:rPr lang="en-US" sz="1500" dirty="0">
                <a:solidFill>
                  <a:schemeClr val="bg1"/>
                </a:solidFill>
                <a:latin typeface="Tofino Personal Medium" panose="02000000000000000000" pitchFamily="50" charset="0"/>
              </a:rPr>
              <a:t>Search for Radio and TV spots.</a:t>
            </a:r>
          </a:p>
          <a:p>
            <a:pPr marL="285750" indent="-285750"/>
            <a:r>
              <a:rPr lang="en-US" sz="1500" dirty="0">
                <a:solidFill>
                  <a:schemeClr val="bg1"/>
                </a:solidFill>
                <a:latin typeface="Tofino Personal Medium" panose="02000000000000000000" pitchFamily="50" charset="0"/>
              </a:rPr>
              <a:t>Digital and “print-ready” files are available for download.</a:t>
            </a:r>
          </a:p>
          <a:p>
            <a:pPr marL="285750" indent="-285750"/>
            <a:r>
              <a:rPr lang="en-US" sz="1500" dirty="0">
                <a:solidFill>
                  <a:schemeClr val="bg1"/>
                </a:solidFill>
                <a:latin typeface="Tofino Personal Medium" panose="02000000000000000000" pitchFamily="50" charset="0"/>
              </a:rPr>
              <a:t>Some items are available for ordering and free shipping.</a:t>
            </a:r>
          </a:p>
          <a:p>
            <a:endParaRPr lang="en-US" sz="1600" dirty="0"/>
          </a:p>
        </p:txBody>
      </p:sp>
      <p:pic>
        <p:nvPicPr>
          <p:cNvPr id="3" name="Picture 2" descr="Image of the YLI Resource Center landing page https://yourlifeiowa.org/resource-center">
            <a:extLst>
              <a:ext uri="{FF2B5EF4-FFF2-40B4-BE49-F238E27FC236}">
                <a16:creationId xmlns:a16="http://schemas.microsoft.com/office/drawing/2014/main" id="{00377569-C3F3-966D-656B-F1B387BBE9B9}"/>
              </a:ext>
            </a:extLst>
          </p:cNvPr>
          <p:cNvPicPr>
            <a:picLocks noChangeAspect="1"/>
          </p:cNvPicPr>
          <p:nvPr/>
        </p:nvPicPr>
        <p:blipFill>
          <a:blip r:embed="rId3"/>
          <a:stretch>
            <a:fillRect/>
          </a:stretch>
        </p:blipFill>
        <p:spPr>
          <a:xfrm>
            <a:off x="5603995" y="313168"/>
            <a:ext cx="4983479" cy="4212469"/>
          </a:xfrm>
          <a:prstGeom prst="rect">
            <a:avLst/>
          </a:prstGeom>
        </p:spPr>
      </p:pic>
      <p:pic>
        <p:nvPicPr>
          <p:cNvPr id="8" name="Picture 7" descr="QR Code for https://yourlifeiowa.org/resource-center">
            <a:extLst>
              <a:ext uri="{FF2B5EF4-FFF2-40B4-BE49-F238E27FC236}">
                <a16:creationId xmlns:a16="http://schemas.microsoft.com/office/drawing/2014/main" id="{7EDA845E-AE5E-4A52-AF92-9BA161E01AE8}"/>
              </a:ext>
            </a:extLst>
          </p:cNvPr>
          <p:cNvPicPr>
            <a:picLocks noChangeAspect="1"/>
          </p:cNvPicPr>
          <p:nvPr/>
        </p:nvPicPr>
        <p:blipFill>
          <a:blip r:embed="rId4"/>
          <a:stretch>
            <a:fillRect/>
          </a:stretch>
        </p:blipFill>
        <p:spPr>
          <a:xfrm>
            <a:off x="7046325" y="3801688"/>
            <a:ext cx="2327119" cy="2327119"/>
          </a:xfrm>
          <a:prstGeom prst="rect">
            <a:avLst/>
          </a:prstGeom>
        </p:spPr>
      </p:pic>
      <p:sp>
        <p:nvSpPr>
          <p:cNvPr id="5" name="Rectangle 4">
            <a:extLst>
              <a:ext uri="{FF2B5EF4-FFF2-40B4-BE49-F238E27FC236}">
                <a16:creationId xmlns:a16="http://schemas.microsoft.com/office/drawing/2014/main" id="{94D62772-34D2-B41A-7BE9-6112AFAD2525}"/>
              </a:ext>
            </a:extLst>
          </p:cNvPr>
          <p:cNvSpPr/>
          <p:nvPr/>
        </p:nvSpPr>
        <p:spPr>
          <a:xfrm>
            <a:off x="6856502" y="6128808"/>
            <a:ext cx="2757486" cy="246221"/>
          </a:xfrm>
          <a:prstGeom prst="rect">
            <a:avLst/>
          </a:prstGeom>
        </p:spPr>
        <p:txBody>
          <a:bodyPr wrap="none">
            <a:spAutoFit/>
          </a:bodyPr>
          <a:lstStyle/>
          <a:p>
            <a:r>
              <a:rPr lang="en-US" sz="1000" dirty="0">
                <a:solidFill>
                  <a:schemeClr val="bg1"/>
                </a:solidFill>
                <a:latin typeface="Tofino Personal Medium" panose="02000000000000000000" pitchFamily="50" charset="0"/>
              </a:rPr>
              <a:t>https://yourlifeiowa.org/resource-center</a:t>
            </a:r>
          </a:p>
        </p:txBody>
      </p:sp>
      <p:sp>
        <p:nvSpPr>
          <p:cNvPr id="2" name="Slide Number Placeholder 1">
            <a:extLst>
              <a:ext uri="{FF2B5EF4-FFF2-40B4-BE49-F238E27FC236}">
                <a16:creationId xmlns:a16="http://schemas.microsoft.com/office/drawing/2014/main" id="{915792E4-3973-7609-FEDE-9A7CCB1A0A88}"/>
              </a:ext>
            </a:extLst>
          </p:cNvPr>
          <p:cNvSpPr>
            <a:spLocks noGrp="1"/>
          </p:cNvSpPr>
          <p:nvPr>
            <p:ph type="sldNum" sz="quarter" idx="12"/>
          </p:nvPr>
        </p:nvSpPr>
        <p:spPr/>
        <p:txBody>
          <a:bodyPr/>
          <a:lstStyle/>
          <a:p>
            <a:fld id="{FFA9F4D9-7FFE-014C-806F-7CCB0404A41B}" type="slidenum">
              <a:rPr lang="en-US" smtClean="0"/>
              <a:pPr/>
              <a:t>15</a:t>
            </a:fld>
            <a:endParaRPr lang="en-US" dirty="0"/>
          </a:p>
        </p:txBody>
      </p:sp>
    </p:spTree>
    <p:extLst>
      <p:ext uri="{BB962C8B-B14F-4D97-AF65-F5344CB8AC3E}">
        <p14:creationId xmlns:p14="http://schemas.microsoft.com/office/powerpoint/2010/main" val="32015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1578B1-AE74-FB9A-6642-11DA56521617}"/>
              </a:ext>
            </a:extLst>
          </p:cNvPr>
          <p:cNvSpPr>
            <a:spLocks noGrp="1"/>
          </p:cNvSpPr>
          <p:nvPr>
            <p:ph type="title"/>
          </p:nvPr>
        </p:nvSpPr>
        <p:spPr/>
        <p:txBody>
          <a:bodyPr/>
          <a:lstStyle/>
          <a:p>
            <a:r>
              <a:rPr lang="en-US" dirty="0"/>
              <a:t>Miquel’s Story</a:t>
            </a:r>
          </a:p>
        </p:txBody>
      </p:sp>
      <p:sp>
        <p:nvSpPr>
          <p:cNvPr id="11" name="Content Placeholder 2">
            <a:extLst>
              <a:ext uri="{FF2B5EF4-FFF2-40B4-BE49-F238E27FC236}">
                <a16:creationId xmlns:a16="http://schemas.microsoft.com/office/drawing/2014/main" id="{01CFEF21-A7C8-C7F9-B2B3-2816BAA1AE30}"/>
              </a:ext>
            </a:extLst>
          </p:cNvPr>
          <p:cNvSpPr txBox="1">
            <a:spLocks/>
          </p:cNvSpPr>
          <p:nvPr/>
        </p:nvSpPr>
        <p:spPr>
          <a:xfrm>
            <a:off x="405039" y="1280878"/>
            <a:ext cx="8347075" cy="342106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2000"/>
              </a:lnSpc>
              <a:spcBef>
                <a:spcPts val="0"/>
              </a:spcBef>
              <a:buNone/>
            </a:pPr>
            <a:r>
              <a:rPr lang="en-US" dirty="0">
                <a:latin typeface="Tofino Personal Medium" panose="02000000000000000000" pitchFamily="50" charset="0"/>
              </a:rPr>
              <a:t>Miquel* called Your Life Iowa one evening and reported having thoughts of suicide.  The caller had been consuming alcohol as well which had not helped him to feel better. During the suicide screening, Miquel endorsed two specific plans but indicated he did not truly want to die and wanted help.  He was tearful throughout the call.  The YLI counselor who answered the call, provided support and compassion while assessing for immediate risk of harm to self.  The YLI counselor explained and offered to have Mobile Crisis Outreach (MCO) respond to better provide some in-person support to the caller (and also to help mitigate the risk of suicide that was evident).  The caller accepted this offer and indicated he could keep himself safe until MCO arrived, and additional safety plan components were put into place.  </a:t>
            </a:r>
          </a:p>
          <a:p>
            <a:pPr>
              <a:lnSpc>
                <a:spcPct val="132000"/>
              </a:lnSpc>
              <a:spcBef>
                <a:spcPts val="0"/>
              </a:spcBef>
            </a:pPr>
            <a:endParaRPr lang="en-US" dirty="0">
              <a:latin typeface="Tofino Personal Medium" panose="02000000000000000000" pitchFamily="50" charset="0"/>
            </a:endParaRPr>
          </a:p>
          <a:p>
            <a:pPr>
              <a:lnSpc>
                <a:spcPct val="132000"/>
              </a:lnSpc>
              <a:spcBef>
                <a:spcPts val="0"/>
              </a:spcBef>
            </a:pPr>
            <a:endParaRPr lang="en-US" dirty="0">
              <a:latin typeface="Tofino Personal Medium" panose="02000000000000000000" pitchFamily="50" charset="0"/>
            </a:endParaRPr>
          </a:p>
          <a:p>
            <a:endParaRPr lang="en-US" dirty="0"/>
          </a:p>
        </p:txBody>
      </p:sp>
      <p:sp>
        <p:nvSpPr>
          <p:cNvPr id="12" name="TextBox 11">
            <a:extLst>
              <a:ext uri="{FF2B5EF4-FFF2-40B4-BE49-F238E27FC236}">
                <a16:creationId xmlns:a16="http://schemas.microsoft.com/office/drawing/2014/main" id="{7F4AF072-BD4D-4DB4-5D68-DCC2B89AAF80}"/>
              </a:ext>
            </a:extLst>
          </p:cNvPr>
          <p:cNvSpPr txBox="1"/>
          <p:nvPr/>
        </p:nvSpPr>
        <p:spPr>
          <a:xfrm>
            <a:off x="6774389" y="4793526"/>
            <a:ext cx="1597812" cy="296941"/>
          </a:xfrm>
          <a:prstGeom prst="rect">
            <a:avLst/>
          </a:prstGeom>
          <a:noFill/>
        </p:spPr>
        <p:txBody>
          <a:bodyPr wrap="square">
            <a:spAutoFit/>
          </a:bodyPr>
          <a:lstStyle/>
          <a:p>
            <a:pPr algn="r">
              <a:lnSpc>
                <a:spcPct val="132000"/>
              </a:lnSpc>
              <a:spcBef>
                <a:spcPts val="0"/>
              </a:spcBef>
              <a:spcAft>
                <a:spcPts val="0"/>
              </a:spcAft>
            </a:pPr>
            <a:r>
              <a:rPr lang="en-US" sz="1100" i="1" dirty="0">
                <a:latin typeface="Tofino Personal Medium" panose="02000000000000000000" pitchFamily="50" charset="0"/>
              </a:rPr>
              <a:t>*Not their real name</a:t>
            </a:r>
          </a:p>
        </p:txBody>
      </p:sp>
      <p:pic>
        <p:nvPicPr>
          <p:cNvPr id="10" name="Content Placeholder 5">
            <a:extLst>
              <a:ext uri="{FF2B5EF4-FFF2-40B4-BE49-F238E27FC236}">
                <a16:creationId xmlns:a16="http://schemas.microsoft.com/office/drawing/2014/main" id="{9F67987A-DB4D-E75B-1F08-3EF55D479DAC}"/>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2114" y="1307987"/>
            <a:ext cx="2822183" cy="4242025"/>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7565DEC8-19E3-EE0B-4085-63F41D687E82}"/>
              </a:ext>
            </a:extLst>
          </p:cNvPr>
          <p:cNvSpPr>
            <a:spLocks noGrp="1"/>
          </p:cNvSpPr>
          <p:nvPr>
            <p:ph type="sldNum" sz="quarter" idx="12"/>
          </p:nvPr>
        </p:nvSpPr>
        <p:spPr/>
        <p:txBody>
          <a:bodyPr/>
          <a:lstStyle/>
          <a:p>
            <a:fld id="{FFA9F4D9-7FFE-014C-806F-7CCB0404A41B}" type="slidenum">
              <a:rPr lang="en-US" smtClean="0"/>
              <a:pPr/>
              <a:t>16</a:t>
            </a:fld>
            <a:endParaRPr lang="en-US" dirty="0"/>
          </a:p>
        </p:txBody>
      </p:sp>
    </p:spTree>
    <p:extLst>
      <p:ext uri="{BB962C8B-B14F-4D97-AF65-F5344CB8AC3E}">
        <p14:creationId xmlns:p14="http://schemas.microsoft.com/office/powerpoint/2010/main" val="141500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0744-BC56-D0D2-FBFA-381640AB2671}"/>
              </a:ext>
            </a:extLst>
          </p:cNvPr>
          <p:cNvSpPr>
            <a:spLocks noGrp="1"/>
          </p:cNvSpPr>
          <p:nvPr>
            <p:ph type="title"/>
          </p:nvPr>
        </p:nvSpPr>
        <p:spPr/>
        <p:txBody>
          <a:bodyPr>
            <a:normAutofit fontScale="90000"/>
          </a:bodyPr>
          <a:lstStyle/>
          <a:p>
            <a:r>
              <a:rPr lang="en-US" dirty="0"/>
              <a:t>988 | Suicide &amp; Crisis Lifeline</a:t>
            </a:r>
          </a:p>
        </p:txBody>
      </p:sp>
      <p:sp>
        <p:nvSpPr>
          <p:cNvPr id="10" name="Text Placeholder 9">
            <a:extLst>
              <a:ext uri="{FF2B5EF4-FFF2-40B4-BE49-F238E27FC236}">
                <a16:creationId xmlns:a16="http://schemas.microsoft.com/office/drawing/2014/main" id="{AC6E519C-6D36-9A54-B7C4-8A444775D080}"/>
              </a:ext>
            </a:extLst>
          </p:cNvPr>
          <p:cNvSpPr>
            <a:spLocks noGrp="1"/>
          </p:cNvSpPr>
          <p:nvPr>
            <p:ph type="body" sz="quarter" idx="15"/>
          </p:nvPr>
        </p:nvSpPr>
        <p:spPr>
          <a:xfrm>
            <a:off x="621224" y="2239852"/>
            <a:ext cx="6671259" cy="3906553"/>
          </a:xfrm>
        </p:spPr>
        <p:txBody>
          <a:bodyPr>
            <a:normAutofit lnSpcReduction="10000"/>
          </a:bodyPr>
          <a:lstStyle/>
          <a:p>
            <a:pPr marL="514350" indent="-285750">
              <a:buFont typeface="Arial" panose="020B0604020202020204" pitchFamily="34" charset="0"/>
              <a:buChar char="•"/>
            </a:pPr>
            <a:r>
              <a:rPr lang="en-US" dirty="0">
                <a:latin typeface="Tofino Personal Medium" panose="02000000000000000000" pitchFamily="50" charset="0"/>
              </a:rPr>
              <a:t>Free and confidential 24/7 emotional support to people in suicidal crisis or emotional distress.</a:t>
            </a:r>
          </a:p>
          <a:p>
            <a:pPr marL="514350" indent="-285750">
              <a:buFont typeface="Arial" panose="020B0604020202020204" pitchFamily="34" charset="0"/>
              <a:buChar char="•"/>
            </a:pPr>
            <a:r>
              <a:rPr lang="en-US" dirty="0">
                <a:latin typeface="Tofino Personal Medium" panose="02000000000000000000" pitchFamily="50" charset="0"/>
              </a:rPr>
              <a:t>National network of over 200 local crisis centers.</a:t>
            </a:r>
          </a:p>
          <a:p>
            <a:pPr marL="514350" indent="-285750">
              <a:buFont typeface="Arial" panose="020B0604020202020204" pitchFamily="34" charset="0"/>
              <a:buChar char="•"/>
            </a:pPr>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Trained crisis counselors who support individuals considering/experiencing:</a:t>
            </a:r>
          </a:p>
          <a:p>
            <a:pPr lvl="1"/>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 Suicide.</a:t>
            </a:r>
          </a:p>
          <a:p>
            <a:pPr lvl="1"/>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 Self-harm. </a:t>
            </a:r>
          </a:p>
          <a:p>
            <a:pPr lvl="1"/>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Emotional distress.</a:t>
            </a:r>
          </a:p>
          <a:p>
            <a:pPr lvl="1"/>
            <a:r>
              <a:rPr lang="en-US" kern="1800" dirty="0">
                <a:latin typeface="Tofino Personal Medium" panose="02000000000000000000" pitchFamily="50" charset="0"/>
                <a:ea typeface="Times New Roman" panose="02020603050405020304" pitchFamily="18" charset="0"/>
                <a:cs typeface="Times New Roman" panose="02020603050405020304" pitchFamily="18" charset="0"/>
              </a:rPr>
              <a:t>People looking for help for someone experiencing a crisis.</a:t>
            </a:r>
          </a:p>
          <a:p>
            <a:pPr marL="514350" indent="-285750">
              <a:buFont typeface="Arial" panose="020B0604020202020204" pitchFamily="34" charset="0"/>
              <a:buChar char="•"/>
            </a:pPr>
            <a:r>
              <a:rPr lang="en-US" kern="1800" dirty="0">
                <a:latin typeface="Tofino Personal Medium" panose="02000000000000000000" pitchFamily="50" charset="0"/>
                <a:cs typeface="Times New Roman" panose="02020603050405020304" pitchFamily="18" charset="0"/>
              </a:rPr>
              <a:t>Iowa’s statewide Crisis Line</a:t>
            </a:r>
          </a:p>
          <a:p>
            <a:pPr marL="971550" lvl="1" indent="-285750"/>
            <a:r>
              <a:rPr lang="en-US" kern="1800" dirty="0">
                <a:latin typeface="Tofino Personal Medium" panose="02000000000000000000" pitchFamily="50" charset="0"/>
                <a:cs typeface="Times New Roman" panose="02020603050405020304" pitchFamily="18" charset="0"/>
              </a:rPr>
              <a:t>Mobile Crisis Response</a:t>
            </a:r>
            <a:endParaRPr lang="en-US" dirty="0"/>
          </a:p>
          <a:p>
            <a:endParaRPr lang="en-US" dirty="0"/>
          </a:p>
        </p:txBody>
      </p:sp>
      <p:pic>
        <p:nvPicPr>
          <p:cNvPr id="13" name="Picture 12" descr="988 Suicide &amp; Crisis Lifeline banner">
            <a:extLst>
              <a:ext uri="{FF2B5EF4-FFF2-40B4-BE49-F238E27FC236}">
                <a16:creationId xmlns:a16="http://schemas.microsoft.com/office/drawing/2014/main" id="{8248BBCB-1642-EFAC-B3AF-814D1C2D7C1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568" y="2889951"/>
            <a:ext cx="4741859" cy="1303177"/>
          </a:xfrm>
          <a:prstGeom prst="rect">
            <a:avLst/>
          </a:prstGeom>
        </p:spPr>
      </p:pic>
      <p:sp>
        <p:nvSpPr>
          <p:cNvPr id="3" name="Slide Number Placeholder 2">
            <a:extLst>
              <a:ext uri="{FF2B5EF4-FFF2-40B4-BE49-F238E27FC236}">
                <a16:creationId xmlns:a16="http://schemas.microsoft.com/office/drawing/2014/main" id="{120D2697-E919-5503-5627-3715ED8FB505}"/>
              </a:ext>
            </a:extLst>
          </p:cNvPr>
          <p:cNvSpPr>
            <a:spLocks noGrp="1"/>
          </p:cNvSpPr>
          <p:nvPr>
            <p:ph type="sldNum" sz="quarter" idx="12"/>
          </p:nvPr>
        </p:nvSpPr>
        <p:spPr/>
        <p:txBody>
          <a:bodyPr/>
          <a:lstStyle/>
          <a:p>
            <a:fld id="{FFA9F4D9-7FFE-014C-806F-7CCB0404A41B}" type="slidenum">
              <a:rPr lang="en-US" smtClean="0"/>
              <a:pPr/>
              <a:t>17</a:t>
            </a:fld>
            <a:endParaRPr lang="en-US" dirty="0"/>
          </a:p>
        </p:txBody>
      </p:sp>
    </p:spTree>
    <p:extLst>
      <p:ext uri="{BB962C8B-B14F-4D97-AF65-F5344CB8AC3E}">
        <p14:creationId xmlns:p14="http://schemas.microsoft.com/office/powerpoint/2010/main" val="485180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327E23-DDC1-A6C0-58ED-E047F0525096}"/>
              </a:ext>
            </a:extLst>
          </p:cNvPr>
          <p:cNvSpPr>
            <a:spLocks noGrp="1"/>
          </p:cNvSpPr>
          <p:nvPr>
            <p:ph type="title"/>
          </p:nvPr>
        </p:nvSpPr>
        <p:spPr/>
        <p:txBody>
          <a:bodyPr/>
          <a:lstStyle/>
          <a:p>
            <a:r>
              <a:rPr lang="en-US" dirty="0"/>
              <a:t>System Navigation, Access to Care &amp; Stigma</a:t>
            </a:r>
          </a:p>
        </p:txBody>
      </p:sp>
    </p:spTree>
    <p:extLst>
      <p:ext uri="{BB962C8B-B14F-4D97-AF65-F5344CB8AC3E}">
        <p14:creationId xmlns:p14="http://schemas.microsoft.com/office/powerpoint/2010/main" val="4171472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6A300-8686-3EB2-B420-E5CF09E00608}"/>
              </a:ext>
            </a:extLst>
          </p:cNvPr>
          <p:cNvSpPr>
            <a:spLocks noGrp="1"/>
          </p:cNvSpPr>
          <p:nvPr>
            <p:ph type="title"/>
          </p:nvPr>
        </p:nvSpPr>
        <p:spPr/>
        <p:txBody>
          <a:bodyPr>
            <a:normAutofit fontScale="90000"/>
          </a:bodyPr>
          <a:lstStyle/>
          <a:p>
            <a:r>
              <a:rPr lang="en-US" dirty="0"/>
              <a:t>What is System Navigation?</a:t>
            </a:r>
          </a:p>
        </p:txBody>
      </p:sp>
      <p:sp>
        <p:nvSpPr>
          <p:cNvPr id="5" name="Text Placeholder 4">
            <a:extLst>
              <a:ext uri="{FF2B5EF4-FFF2-40B4-BE49-F238E27FC236}">
                <a16:creationId xmlns:a16="http://schemas.microsoft.com/office/drawing/2014/main" id="{C4EBE76C-D9C8-5EE5-DF9B-29F5FF8C0379}"/>
              </a:ext>
            </a:extLst>
          </p:cNvPr>
          <p:cNvSpPr>
            <a:spLocks noGrp="1"/>
          </p:cNvSpPr>
          <p:nvPr>
            <p:ph type="body" sz="quarter" idx="15"/>
          </p:nvPr>
        </p:nvSpPr>
        <p:spPr>
          <a:xfrm>
            <a:off x="621224" y="1902942"/>
            <a:ext cx="10732576" cy="4243464"/>
          </a:xfrm>
        </p:spPr>
        <p:txBody>
          <a:bodyPr>
            <a:normAutofit/>
          </a:bodyPr>
          <a:lstStyle/>
          <a:p>
            <a:r>
              <a:rPr lang="en-US" dirty="0"/>
              <a:t>Having concerns about gambling, mental health, substance use, or tobacco use? </a:t>
            </a:r>
          </a:p>
          <a:p>
            <a:r>
              <a:rPr lang="en-US" dirty="0"/>
              <a:t>Whether it's you or someone you love, it can be hard to know where to turn for help.</a:t>
            </a:r>
          </a:p>
          <a:p>
            <a:r>
              <a:rPr lang="en-US" b="1" dirty="0"/>
              <a:t>That’s where Your Life Iowa comes in.</a:t>
            </a:r>
            <a:br>
              <a:rPr lang="en-US" dirty="0"/>
            </a:br>
            <a:r>
              <a:rPr lang="en-US" dirty="0"/>
              <a:t>Talk to a </a:t>
            </a:r>
            <a:r>
              <a:rPr lang="en-US" i="1" dirty="0"/>
              <a:t>Behavioral Health System Navigator</a:t>
            </a:r>
            <a:r>
              <a:rPr lang="en-US" dirty="0"/>
              <a:t>—for </a:t>
            </a:r>
            <a:r>
              <a:rPr lang="en-US" b="1" dirty="0"/>
              <a:t>free</a:t>
            </a:r>
            <a:r>
              <a:rPr lang="en-US" dirty="0"/>
              <a:t>.</a:t>
            </a:r>
          </a:p>
          <a:p>
            <a:r>
              <a:rPr lang="en-US" dirty="0"/>
              <a:t>System Navigators are professionals trained and have a passion to:</a:t>
            </a:r>
          </a:p>
          <a:p>
            <a:pPr marL="514350" lvl="0" indent="-285750">
              <a:buFont typeface="Arial" panose="020B0604020202020204" pitchFamily="34" charset="0"/>
              <a:buChar char="•"/>
            </a:pPr>
            <a:r>
              <a:rPr lang="en-US" dirty="0"/>
              <a:t>Listen and learn about your needs</a:t>
            </a:r>
          </a:p>
          <a:p>
            <a:pPr marL="514350" lvl="0" indent="-285750">
              <a:buFont typeface="Arial" panose="020B0604020202020204" pitchFamily="34" charset="0"/>
              <a:buChar char="•"/>
            </a:pPr>
            <a:r>
              <a:rPr lang="en-US" dirty="0"/>
              <a:t>Connect you to the right care and support near you</a:t>
            </a:r>
          </a:p>
          <a:p>
            <a:pPr marL="514350" lvl="0" indent="-285750">
              <a:buFont typeface="Arial" panose="020B0604020202020204" pitchFamily="34" charset="0"/>
              <a:buChar char="•"/>
            </a:pPr>
            <a:r>
              <a:rPr lang="en-US" dirty="0"/>
              <a:t>Help you find services to assist with basic needs, housing, employment, financial issues</a:t>
            </a:r>
          </a:p>
          <a:p>
            <a:r>
              <a:rPr lang="en-US" dirty="0"/>
              <a:t> </a:t>
            </a:r>
          </a:p>
          <a:p>
            <a:r>
              <a:rPr lang="en-US" b="1" dirty="0"/>
              <a:t>System Navigators do not provide treatment—but they help you find someone who does.</a:t>
            </a:r>
            <a:endParaRPr lang="en-US" dirty="0"/>
          </a:p>
          <a:p>
            <a:endParaRPr lang="en-US" dirty="0"/>
          </a:p>
        </p:txBody>
      </p:sp>
      <p:pic>
        <p:nvPicPr>
          <p:cNvPr id="1028" name="Picture 4" descr="image of a compass">
            <a:extLst>
              <a:ext uri="{FF2B5EF4-FFF2-40B4-BE49-F238E27FC236}">
                <a16:creationId xmlns:a16="http://schemas.microsoft.com/office/drawing/2014/main" id="{AB968B1C-73AB-D547-F226-D5421F1E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8649" y="2710766"/>
            <a:ext cx="1987257" cy="193441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5073646-B186-F05D-92E1-6A8BF5A7541E}"/>
              </a:ext>
            </a:extLst>
          </p:cNvPr>
          <p:cNvSpPr>
            <a:spLocks noGrp="1"/>
          </p:cNvSpPr>
          <p:nvPr>
            <p:ph type="sldNum" sz="quarter" idx="12"/>
          </p:nvPr>
        </p:nvSpPr>
        <p:spPr/>
        <p:txBody>
          <a:bodyPr/>
          <a:lstStyle/>
          <a:p>
            <a:fld id="{FFA9F4D9-7FFE-014C-806F-7CCB0404A41B}" type="slidenum">
              <a:rPr lang="en-US" smtClean="0"/>
              <a:pPr/>
              <a:t>19</a:t>
            </a:fld>
            <a:endParaRPr lang="en-US" dirty="0"/>
          </a:p>
        </p:txBody>
      </p:sp>
    </p:spTree>
    <p:extLst>
      <p:ext uri="{BB962C8B-B14F-4D97-AF65-F5344CB8AC3E}">
        <p14:creationId xmlns:p14="http://schemas.microsoft.com/office/powerpoint/2010/main" val="258186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D82AA8D-AECD-F5C7-E1CE-21BA54C37572}"/>
              </a:ext>
            </a:extLst>
          </p:cNvPr>
          <p:cNvSpPr>
            <a:spLocks noGrp="1"/>
          </p:cNvSpPr>
          <p:nvPr>
            <p:ph type="title" idx="4294967295"/>
          </p:nvPr>
        </p:nvSpPr>
        <p:spPr>
          <a:xfrm>
            <a:off x="1531938" y="674688"/>
            <a:ext cx="8707437" cy="782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lvl="0">
              <a:lnSpc>
                <a:spcPct val="114000"/>
              </a:lnSpc>
              <a:spcBef>
                <a:spcPts val="1000"/>
              </a:spcBef>
              <a:buClr>
                <a:schemeClr val="accent1"/>
              </a:buClr>
              <a:defRPr/>
            </a:pPr>
            <a:r>
              <a:rPr lang="en-US" b="0" dirty="0">
                <a:solidFill>
                  <a:schemeClr val="accent2"/>
                </a:solidFill>
              </a:rPr>
              <a:t>Welcome!</a:t>
            </a:r>
            <a:endParaRPr kumimoji="0" lang="en-US" b="0" i="0" u="none" strike="noStrike" kern="1200" cap="none" spc="0" normalizeH="0" baseline="0" noProof="0" dirty="0">
              <a:ln>
                <a:noFill/>
              </a:ln>
              <a:solidFill>
                <a:schemeClr val="accent2"/>
              </a:solidFill>
              <a:effectLst/>
              <a:uLnTx/>
              <a:uFillTx/>
              <a:latin typeface="+mj-lt"/>
              <a:ea typeface="+mn-ea"/>
              <a:cs typeface="+mn-cs"/>
            </a:endParaRPr>
          </a:p>
        </p:txBody>
      </p:sp>
      <p:sp>
        <p:nvSpPr>
          <p:cNvPr id="5" name="Text Placeholder 4">
            <a:extLst>
              <a:ext uri="{FF2B5EF4-FFF2-40B4-BE49-F238E27FC236}">
                <a16:creationId xmlns:a16="http://schemas.microsoft.com/office/drawing/2014/main" id="{1880F845-8316-7359-A80E-2214F850CD61}"/>
              </a:ext>
            </a:extLst>
          </p:cNvPr>
          <p:cNvSpPr>
            <a:spLocks noGrp="1"/>
          </p:cNvSpPr>
          <p:nvPr>
            <p:ph type="body" sz="quarter" idx="13"/>
          </p:nvPr>
        </p:nvSpPr>
        <p:spPr>
          <a:xfrm>
            <a:off x="1515463" y="1892594"/>
            <a:ext cx="6714137" cy="3821217"/>
          </a:xfrm>
        </p:spPr>
        <p:txBody>
          <a:bodyPr>
            <a:normAutofit fontScale="92500" lnSpcReduction="20000"/>
          </a:bodyPr>
          <a:lstStyle/>
          <a:p>
            <a:pPr>
              <a:buClr>
                <a:schemeClr val="tx1"/>
              </a:buClr>
              <a:buSzPct val="120000"/>
            </a:pPr>
            <a:r>
              <a:rPr lang="en-US" sz="2000" dirty="0">
                <a:solidFill>
                  <a:schemeClr val="accent2"/>
                </a:solidFill>
              </a:rPr>
              <a:t>Description</a:t>
            </a:r>
          </a:p>
          <a:p>
            <a:pPr>
              <a:buClr>
                <a:schemeClr val="tx1"/>
              </a:buClr>
              <a:buSzPct val="120000"/>
            </a:pPr>
            <a:r>
              <a:rPr lang="en-US" dirty="0">
                <a:latin typeface="Tofino Personal Medium" panose="02000000000000000000" pitchFamily="50" charset="0"/>
              </a:rPr>
              <a:t>This presentation will introduce Your Life Iowa, behavioral health system navigation and the role stigma plays in access to </a:t>
            </a:r>
            <a:r>
              <a:rPr lang="en-US" dirty="0">
                <a:solidFill>
                  <a:schemeClr val="accent2">
                    <a:lumMod val="20000"/>
                    <a:lumOff val="80000"/>
                  </a:schemeClr>
                </a:solidFill>
                <a:latin typeface="Tofino Personal Medium" panose="02000000000000000000" pitchFamily="50" charset="0"/>
              </a:rPr>
              <a:t>care</a:t>
            </a:r>
            <a:r>
              <a:rPr lang="en-US" dirty="0">
                <a:latin typeface="Tofino Personal Medium" panose="02000000000000000000" pitchFamily="50" charset="0"/>
              </a:rPr>
              <a:t>. </a:t>
            </a:r>
          </a:p>
          <a:p>
            <a:r>
              <a:rPr lang="en-US" b="1" dirty="0">
                <a:solidFill>
                  <a:schemeClr val="accent2"/>
                </a:solidFill>
                <a:latin typeface="Tofino Personal Medium" panose="02000000000000000000" pitchFamily="50" charset="0"/>
              </a:rPr>
              <a:t>Together we will explore</a:t>
            </a:r>
          </a:p>
          <a:p>
            <a:pPr marL="342900" indent="-342900">
              <a:buFont typeface="Arial" panose="020B0604020202020204" pitchFamily="34" charset="0"/>
              <a:buChar char="•"/>
            </a:pPr>
            <a:r>
              <a:rPr lang="en-US" dirty="0">
                <a:latin typeface="Tofino Personal Medium" panose="02000000000000000000" pitchFamily="50" charset="0"/>
              </a:rPr>
              <a:t>What is Your Life Iowa (YLI) </a:t>
            </a:r>
          </a:p>
          <a:p>
            <a:pPr marL="342900" indent="-342900">
              <a:buFont typeface="Arial" panose="020B0604020202020204" pitchFamily="34" charset="0"/>
              <a:buChar char="•"/>
            </a:pPr>
            <a:r>
              <a:rPr lang="en-US" dirty="0">
                <a:latin typeface="Tofino Personal Medium" panose="02000000000000000000" pitchFamily="50" charset="0"/>
              </a:rPr>
              <a:t>Where YLI began and recent trends</a:t>
            </a:r>
          </a:p>
          <a:p>
            <a:pPr marL="342900" indent="-342900">
              <a:buFont typeface="Arial" panose="020B0604020202020204" pitchFamily="34" charset="0"/>
              <a:buChar char="•"/>
            </a:pPr>
            <a:r>
              <a:rPr lang="en-US" dirty="0">
                <a:latin typeface="Tofino Personal Medium" panose="02000000000000000000" pitchFamily="50" charset="0"/>
              </a:rPr>
              <a:t>What is System Navigation</a:t>
            </a:r>
          </a:p>
          <a:p>
            <a:pPr marL="342900" indent="-342900">
              <a:buFont typeface="Arial" panose="020B0604020202020204" pitchFamily="34" charset="0"/>
              <a:buChar char="•"/>
            </a:pPr>
            <a:r>
              <a:rPr lang="en-US" dirty="0">
                <a:latin typeface="Tofino Personal Medium" panose="02000000000000000000" pitchFamily="50" charset="0"/>
              </a:rPr>
              <a:t>How stigma impacts access to care </a:t>
            </a:r>
          </a:p>
          <a:p>
            <a:pPr marL="342900" indent="-342900">
              <a:buFont typeface="Arial" panose="020B0604020202020204" pitchFamily="34" charset="0"/>
              <a:buChar char="•"/>
            </a:pPr>
            <a:r>
              <a:rPr lang="en-US" dirty="0">
                <a:latin typeface="Tofino Personal Medium" panose="02000000000000000000" pitchFamily="50" charset="0"/>
              </a:rPr>
              <a:t>The YLI potential</a:t>
            </a:r>
          </a:p>
          <a:p>
            <a:pPr marL="342900" indent="-342900">
              <a:buFont typeface="Arial" panose="020B0604020202020204" pitchFamily="34" charset="0"/>
              <a:buChar char="•"/>
            </a:pPr>
            <a:r>
              <a:rPr lang="en-US" dirty="0">
                <a:latin typeface="Tofino Personal Medium" panose="02000000000000000000" pitchFamily="50" charset="0"/>
              </a:rPr>
              <a:t>How you can help</a:t>
            </a:r>
          </a:p>
          <a:p>
            <a:endParaRPr lang="en-US" dirty="0"/>
          </a:p>
        </p:txBody>
      </p:sp>
      <p:pic>
        <p:nvPicPr>
          <p:cNvPr id="7" name="Picture 6" descr="A group of women sitting at a table">
            <a:extLst>
              <a:ext uri="{FF2B5EF4-FFF2-40B4-BE49-F238E27FC236}">
                <a16:creationId xmlns:a16="http://schemas.microsoft.com/office/drawing/2014/main" id="{9E1F5BF6-228E-E523-2827-DC7E7D0079F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78764" y="3286901"/>
            <a:ext cx="4729723" cy="2660469"/>
          </a:xfrm>
          <a:prstGeom prst="rect">
            <a:avLst/>
          </a:prstGeom>
        </p:spPr>
      </p:pic>
      <p:sp>
        <p:nvSpPr>
          <p:cNvPr id="3" name="Slide Number Placeholder 2">
            <a:extLst>
              <a:ext uri="{FF2B5EF4-FFF2-40B4-BE49-F238E27FC236}">
                <a16:creationId xmlns:a16="http://schemas.microsoft.com/office/drawing/2014/main" id="{0DF5684D-31E9-7023-243C-FD81605FAAF2}"/>
              </a:ext>
            </a:extLst>
          </p:cNvPr>
          <p:cNvSpPr>
            <a:spLocks noGrp="1"/>
          </p:cNvSpPr>
          <p:nvPr>
            <p:ph type="sldNum" sz="quarter" idx="12"/>
          </p:nvPr>
        </p:nvSpPr>
        <p:spPr/>
        <p:txBody>
          <a:bodyPr/>
          <a:lstStyle/>
          <a:p>
            <a:fld id="{FFA9F4D9-7FFE-014C-806F-7CCB0404A41B}" type="slidenum">
              <a:rPr lang="en-US" smtClean="0"/>
              <a:pPr/>
              <a:t>2</a:t>
            </a:fld>
            <a:endParaRPr lang="en-US" dirty="0"/>
          </a:p>
        </p:txBody>
      </p:sp>
    </p:spTree>
    <p:extLst>
      <p:ext uri="{BB962C8B-B14F-4D97-AF65-F5344CB8AC3E}">
        <p14:creationId xmlns:p14="http://schemas.microsoft.com/office/powerpoint/2010/main" val="4153485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5BDD-F970-3170-E1A6-C859CC2C0B21}"/>
              </a:ext>
            </a:extLst>
          </p:cNvPr>
          <p:cNvSpPr>
            <a:spLocks noGrp="1"/>
          </p:cNvSpPr>
          <p:nvPr>
            <p:ph type="title"/>
          </p:nvPr>
        </p:nvSpPr>
        <p:spPr/>
        <p:txBody>
          <a:bodyPr>
            <a:noAutofit/>
          </a:bodyPr>
          <a:lstStyle/>
          <a:p>
            <a:r>
              <a:rPr lang="en-US" sz="3600" dirty="0">
                <a:latin typeface="+mj-lt"/>
              </a:rPr>
              <a:t>Behavioral Health System Navigation</a:t>
            </a:r>
          </a:p>
        </p:txBody>
      </p:sp>
      <p:sp>
        <p:nvSpPr>
          <p:cNvPr id="8" name="Freeform: Shape 7">
            <a:extLst>
              <a:ext uri="{FF2B5EF4-FFF2-40B4-BE49-F238E27FC236}">
                <a16:creationId xmlns:a16="http://schemas.microsoft.com/office/drawing/2014/main" id="{A45D5EC7-25A1-A535-F929-A9F54CB7AA6A}"/>
              </a:ext>
            </a:extLst>
          </p:cNvPr>
          <p:cNvSpPr/>
          <p:nvPr/>
        </p:nvSpPr>
        <p:spPr>
          <a:xfrm>
            <a:off x="6536919" y="3618355"/>
            <a:ext cx="3387666" cy="1910281"/>
          </a:xfrm>
          <a:custGeom>
            <a:avLst/>
            <a:gdLst>
              <a:gd name="connsiteX0" fmla="*/ 0 w 3160358"/>
              <a:gd name="connsiteY0" fmla="*/ 0 h 2502630"/>
              <a:gd name="connsiteX1" fmla="*/ 3160358 w 3160358"/>
              <a:gd name="connsiteY1" fmla="*/ 0 h 2502630"/>
              <a:gd name="connsiteX2" fmla="*/ 3160358 w 3160358"/>
              <a:gd name="connsiteY2" fmla="*/ 2502630 h 2502630"/>
              <a:gd name="connsiteX3" fmla="*/ 0 w 3160358"/>
              <a:gd name="connsiteY3" fmla="*/ 2502630 h 2502630"/>
              <a:gd name="connsiteX4" fmla="*/ 0 w 3160358"/>
              <a:gd name="connsiteY4" fmla="*/ 0 h 250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0358" h="2502630">
                <a:moveTo>
                  <a:pt x="0" y="0"/>
                </a:moveTo>
                <a:lnTo>
                  <a:pt x="3160358" y="0"/>
                </a:lnTo>
                <a:lnTo>
                  <a:pt x="3160358" y="2502630"/>
                </a:lnTo>
                <a:lnTo>
                  <a:pt x="0" y="25026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5256" tIns="29528" rIns="165354" bIns="29528" numCol="1" spcCol="1270" anchor="t" anchorCtr="0">
            <a:noAutofit/>
          </a:bodyPr>
          <a:lstStyle/>
          <a:p>
            <a:pPr marL="0" lvl="1" defTabSz="800100">
              <a:lnSpc>
                <a:spcPct val="90000"/>
              </a:lnSpc>
              <a:spcBef>
                <a:spcPct val="0"/>
              </a:spcBef>
              <a:spcAft>
                <a:spcPct val="20000"/>
              </a:spcAft>
              <a:defRPr/>
            </a:pPr>
            <a:r>
              <a:rPr lang="en-US" sz="2000" dirty="0">
                <a:solidFill>
                  <a:prstClr val="black">
                    <a:hueOff val="0"/>
                    <a:satOff val="0"/>
                    <a:lumOff val="0"/>
                    <a:alphaOff val="0"/>
                  </a:prstClr>
                </a:solidFill>
                <a:latin typeface="+mj-lt"/>
              </a:rPr>
              <a:t>Call: </a:t>
            </a:r>
            <a:r>
              <a:rPr lang="en-US" sz="2000" dirty="0">
                <a:solidFill>
                  <a:prstClr val="black">
                    <a:hueOff val="0"/>
                    <a:satOff val="0"/>
                    <a:lumOff val="0"/>
                    <a:alphaOff val="0"/>
                  </a:prstClr>
                </a:solidFill>
                <a:latin typeface="+mj-lt"/>
                <a:ea typeface="Calibri"/>
                <a:cs typeface="Calibri"/>
              </a:rPr>
              <a:t>855-581-8111</a:t>
            </a:r>
          </a:p>
          <a:p>
            <a:pPr marL="0" lvl="1" defTabSz="800100">
              <a:lnSpc>
                <a:spcPct val="90000"/>
              </a:lnSpc>
              <a:spcBef>
                <a:spcPct val="0"/>
              </a:spcBef>
              <a:spcAft>
                <a:spcPct val="20000"/>
              </a:spcAft>
              <a:defRPr/>
            </a:pPr>
            <a:endParaRPr lang="en-US" sz="2000" dirty="0">
              <a:solidFill>
                <a:prstClr val="black">
                  <a:hueOff val="0"/>
                  <a:satOff val="0"/>
                  <a:lumOff val="0"/>
                  <a:alphaOff val="0"/>
                </a:prstClr>
              </a:solidFill>
              <a:latin typeface="+mj-lt"/>
            </a:endParaRPr>
          </a:p>
          <a:p>
            <a:pPr marL="0" lvl="1" defTabSz="800100">
              <a:lnSpc>
                <a:spcPct val="90000"/>
              </a:lnSpc>
              <a:spcBef>
                <a:spcPct val="0"/>
              </a:spcBef>
              <a:spcAft>
                <a:spcPct val="20000"/>
              </a:spcAft>
              <a:defRPr/>
            </a:pPr>
            <a:r>
              <a:rPr lang="en-US" sz="2000" dirty="0">
                <a:solidFill>
                  <a:prstClr val="black">
                    <a:hueOff val="0"/>
                    <a:satOff val="0"/>
                    <a:lumOff val="0"/>
                    <a:alphaOff val="0"/>
                  </a:prstClr>
                </a:solidFill>
                <a:latin typeface="+mj-lt"/>
              </a:rPr>
              <a:t>Text: 855-895-8398</a:t>
            </a:r>
          </a:p>
          <a:p>
            <a:pPr marL="0" lvl="1" defTabSz="800100">
              <a:lnSpc>
                <a:spcPct val="90000"/>
              </a:lnSpc>
              <a:spcBef>
                <a:spcPct val="0"/>
              </a:spcBef>
              <a:spcAft>
                <a:spcPct val="20000"/>
              </a:spcAft>
              <a:defRPr/>
            </a:pPr>
            <a:endParaRPr lang="en-US" sz="2000" dirty="0">
              <a:solidFill>
                <a:prstClr val="black">
                  <a:hueOff val="0"/>
                  <a:satOff val="0"/>
                  <a:lumOff val="0"/>
                  <a:alphaOff val="0"/>
                </a:prstClr>
              </a:solidFill>
              <a:latin typeface="+mj-lt"/>
            </a:endParaRPr>
          </a:p>
          <a:p>
            <a:pPr marL="0" lvl="1" defTabSz="800100">
              <a:lnSpc>
                <a:spcPct val="90000"/>
              </a:lnSpc>
              <a:spcBef>
                <a:spcPct val="0"/>
              </a:spcBef>
              <a:spcAft>
                <a:spcPct val="20000"/>
              </a:spcAft>
              <a:defRPr/>
            </a:pPr>
            <a:r>
              <a:rPr lang="en-US" sz="2000" dirty="0">
                <a:solidFill>
                  <a:prstClr val="black">
                    <a:hueOff val="0"/>
                    <a:satOff val="0"/>
                    <a:lumOff val="0"/>
                    <a:alphaOff val="0"/>
                  </a:prstClr>
                </a:solidFill>
                <a:latin typeface="+mj-lt"/>
              </a:rPr>
              <a:t>Chat: yourlifeiowa.org </a:t>
            </a:r>
          </a:p>
        </p:txBody>
      </p:sp>
      <p:sp>
        <p:nvSpPr>
          <p:cNvPr id="13" name="Rectangle 12">
            <a:extLst>
              <a:ext uri="{FF2B5EF4-FFF2-40B4-BE49-F238E27FC236}">
                <a16:creationId xmlns:a16="http://schemas.microsoft.com/office/drawing/2014/main" id="{B907A4D8-8F14-00A0-B14B-E3AA5550C299}"/>
              </a:ext>
            </a:extLst>
          </p:cNvPr>
          <p:cNvSpPr/>
          <p:nvPr/>
        </p:nvSpPr>
        <p:spPr>
          <a:xfrm>
            <a:off x="2445107" y="1918010"/>
            <a:ext cx="7106463" cy="9438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US" sz="2400" b="1" dirty="0">
                <a:solidFill>
                  <a:prstClr val="white"/>
                </a:solidFill>
                <a:latin typeface="+mj-lt"/>
              </a:rPr>
              <a:t>Brightly Lit Front Door</a:t>
            </a:r>
          </a:p>
          <a:p>
            <a:pPr algn="ctr" defTabSz="457200">
              <a:defRPr/>
            </a:pPr>
            <a:r>
              <a:rPr lang="en-US" sz="2400" b="1" dirty="0">
                <a:solidFill>
                  <a:prstClr val="white"/>
                </a:solidFill>
                <a:latin typeface="+mj-lt"/>
              </a:rPr>
              <a:t>For Patients, Supporters, and Caregivers</a:t>
            </a:r>
          </a:p>
        </p:txBody>
      </p:sp>
      <p:pic>
        <p:nvPicPr>
          <p:cNvPr id="20" name="Graphic 19" descr="Chat bubble outline">
            <a:extLst>
              <a:ext uri="{FF2B5EF4-FFF2-40B4-BE49-F238E27FC236}">
                <a16:creationId xmlns:a16="http://schemas.microsoft.com/office/drawing/2014/main" id="{7C594655-34E6-7F6A-822D-A84E3DAD1D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52331" y="4185708"/>
            <a:ext cx="554864" cy="554864"/>
          </a:xfrm>
          <a:prstGeom prst="rect">
            <a:avLst/>
          </a:prstGeom>
        </p:spPr>
      </p:pic>
      <p:pic>
        <p:nvPicPr>
          <p:cNvPr id="22" name="Graphic 21" descr="Speaker phone outline">
            <a:extLst>
              <a:ext uri="{FF2B5EF4-FFF2-40B4-BE49-F238E27FC236}">
                <a16:creationId xmlns:a16="http://schemas.microsoft.com/office/drawing/2014/main" id="{BFDBCEB6-F1DC-B50C-5A77-D0909D9F59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2331" y="3506218"/>
            <a:ext cx="567354" cy="567354"/>
          </a:xfrm>
          <a:prstGeom prst="rect">
            <a:avLst/>
          </a:prstGeom>
        </p:spPr>
      </p:pic>
      <p:pic>
        <p:nvPicPr>
          <p:cNvPr id="24" name="Graphic 23" descr="Chat outline">
            <a:extLst>
              <a:ext uri="{FF2B5EF4-FFF2-40B4-BE49-F238E27FC236}">
                <a16:creationId xmlns:a16="http://schemas.microsoft.com/office/drawing/2014/main" id="{7FC2222C-8584-94BB-0EC5-76DA5B38F5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08222" y="4761356"/>
            <a:ext cx="643085" cy="643085"/>
          </a:xfrm>
          <a:prstGeom prst="rect">
            <a:avLst/>
          </a:prstGeom>
        </p:spPr>
      </p:pic>
      <p:pic>
        <p:nvPicPr>
          <p:cNvPr id="10" name="Picture 9" descr="A black rectangle with a black background&#10;&#10;AI-generated content may be incorrect.">
            <a:extLst>
              <a:ext uri="{FF2B5EF4-FFF2-40B4-BE49-F238E27FC236}">
                <a16:creationId xmlns:a16="http://schemas.microsoft.com/office/drawing/2014/main" id="{FA65A4E0-38E1-EF01-CBF6-4CB738991DA1}"/>
              </a:ext>
            </a:extLst>
          </p:cNvPr>
          <p:cNvPicPr>
            <a:picLocks noChangeAspect="1"/>
          </p:cNvPicPr>
          <p:nvPr/>
        </p:nvPicPr>
        <p:blipFill>
          <a:blip r:embed="rId9"/>
          <a:stretch>
            <a:fillRect/>
          </a:stretch>
        </p:blipFill>
        <p:spPr>
          <a:xfrm>
            <a:off x="3080278" y="3429000"/>
            <a:ext cx="2025088" cy="2160094"/>
          </a:xfrm>
          <a:prstGeom prst="rect">
            <a:avLst/>
          </a:prstGeom>
        </p:spPr>
      </p:pic>
      <p:sp>
        <p:nvSpPr>
          <p:cNvPr id="3" name="Slide Number Placeholder 2">
            <a:extLst>
              <a:ext uri="{FF2B5EF4-FFF2-40B4-BE49-F238E27FC236}">
                <a16:creationId xmlns:a16="http://schemas.microsoft.com/office/drawing/2014/main" id="{0DCFF160-E775-603B-170D-86D781867197}"/>
              </a:ext>
            </a:extLst>
          </p:cNvPr>
          <p:cNvSpPr>
            <a:spLocks noGrp="1"/>
          </p:cNvSpPr>
          <p:nvPr>
            <p:ph type="sldNum" sz="quarter" idx="12"/>
          </p:nvPr>
        </p:nvSpPr>
        <p:spPr/>
        <p:txBody>
          <a:bodyPr/>
          <a:lstStyle/>
          <a:p>
            <a:fld id="{FFA9F4D9-7FFE-014C-806F-7CCB0404A41B}" type="slidenum">
              <a:rPr lang="en-US" smtClean="0"/>
              <a:pPr/>
              <a:t>20</a:t>
            </a:fld>
            <a:endParaRPr lang="en-US" dirty="0"/>
          </a:p>
        </p:txBody>
      </p:sp>
    </p:spTree>
    <p:extLst>
      <p:ext uri="{BB962C8B-B14F-4D97-AF65-F5344CB8AC3E}">
        <p14:creationId xmlns:p14="http://schemas.microsoft.com/office/powerpoint/2010/main" val="137805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603564-7778-49C0-0E50-B4BF616CF0DC}"/>
              </a:ext>
            </a:extLst>
          </p:cNvPr>
          <p:cNvSpPr>
            <a:spLocks noGrp="1"/>
          </p:cNvSpPr>
          <p:nvPr>
            <p:ph type="title"/>
          </p:nvPr>
        </p:nvSpPr>
        <p:spPr/>
        <p:txBody>
          <a:bodyPr/>
          <a:lstStyle/>
          <a:p>
            <a:r>
              <a:rPr lang="en-US" dirty="0"/>
              <a:t>Barriers to accessing care</a:t>
            </a:r>
          </a:p>
        </p:txBody>
      </p:sp>
      <p:grpSp>
        <p:nvGrpSpPr>
          <p:cNvPr id="11" name="Group 10" descr="Image of the Barriers to Accessing care | Not knowing where to go | Shame/Fear | Feeling Alone | Money/Costs | Too many responsibilities | Seems to Hard | Not Trusting People.">
            <a:extLst>
              <a:ext uri="{FF2B5EF4-FFF2-40B4-BE49-F238E27FC236}">
                <a16:creationId xmlns:a16="http://schemas.microsoft.com/office/drawing/2014/main" id="{65BA5B4B-0E6B-A1F4-30EA-09714808A22F}"/>
              </a:ext>
            </a:extLst>
          </p:cNvPr>
          <p:cNvGrpSpPr/>
          <p:nvPr/>
        </p:nvGrpSpPr>
        <p:grpSpPr>
          <a:xfrm>
            <a:off x="995082" y="751114"/>
            <a:ext cx="10997161" cy="4211380"/>
            <a:chOff x="1700147" y="2453149"/>
            <a:chExt cx="7790217" cy="3439407"/>
          </a:xfrm>
          <a:effectLst>
            <a:outerShdw blurRad="50800" dist="38100" dir="2700000" algn="tl" rotWithShape="0">
              <a:prstClr val="black">
                <a:alpha val="40000"/>
              </a:prstClr>
            </a:outerShdw>
          </a:effectLst>
        </p:grpSpPr>
        <p:cxnSp>
          <p:nvCxnSpPr>
            <p:cNvPr id="12" name="Straight Connector 11">
              <a:extLst>
                <a:ext uri="{FF2B5EF4-FFF2-40B4-BE49-F238E27FC236}">
                  <a16:creationId xmlns:a16="http://schemas.microsoft.com/office/drawing/2014/main" id="{93C72E21-4766-2C4A-7A9C-393664299507}"/>
                </a:ext>
              </a:extLst>
            </p:cNvPr>
            <p:cNvCxnSpPr/>
            <p:nvPr/>
          </p:nvCxnSpPr>
          <p:spPr>
            <a:xfrm>
              <a:off x="1787236" y="2858412"/>
              <a:ext cx="7703128" cy="0"/>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AA17D4-D56A-32AA-C8B2-49D1CB4A21E3}"/>
                </a:ext>
              </a:extLst>
            </p:cNvPr>
            <p:cNvCxnSpPr>
              <a:cxnSpLocks/>
            </p:cNvCxnSpPr>
            <p:nvPr/>
          </p:nvCxnSpPr>
          <p:spPr>
            <a:xfrm>
              <a:off x="1787236" y="3357176"/>
              <a:ext cx="6705600" cy="0"/>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571564-8021-1F9C-2742-5E98AD784AF0}"/>
                </a:ext>
              </a:extLst>
            </p:cNvPr>
            <p:cNvCxnSpPr>
              <a:cxnSpLocks/>
            </p:cNvCxnSpPr>
            <p:nvPr/>
          </p:nvCxnSpPr>
          <p:spPr>
            <a:xfrm>
              <a:off x="1787236" y="3869794"/>
              <a:ext cx="5320146" cy="0"/>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D76F56-4292-656F-A270-FFED0C11964B}"/>
                </a:ext>
              </a:extLst>
            </p:cNvPr>
            <p:cNvCxnSpPr>
              <a:cxnSpLocks/>
            </p:cNvCxnSpPr>
            <p:nvPr/>
          </p:nvCxnSpPr>
          <p:spPr>
            <a:xfrm>
              <a:off x="1787236" y="4382410"/>
              <a:ext cx="5320146" cy="0"/>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C7F478-0D7B-50DF-B63E-692E867122A2}"/>
                </a:ext>
              </a:extLst>
            </p:cNvPr>
            <p:cNvCxnSpPr>
              <a:cxnSpLocks/>
            </p:cNvCxnSpPr>
            <p:nvPr/>
          </p:nvCxnSpPr>
          <p:spPr>
            <a:xfrm>
              <a:off x="1787236" y="4895028"/>
              <a:ext cx="3352800" cy="0"/>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0F8041-78AA-FBFA-CC68-4EB666B55012}"/>
                </a:ext>
              </a:extLst>
            </p:cNvPr>
            <p:cNvCxnSpPr>
              <a:cxnSpLocks/>
            </p:cNvCxnSpPr>
            <p:nvPr/>
          </p:nvCxnSpPr>
          <p:spPr>
            <a:xfrm>
              <a:off x="1787236" y="5393792"/>
              <a:ext cx="3158837" cy="0"/>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BA82FC-1570-91B0-13A8-8ED956ABC2A2}"/>
                </a:ext>
              </a:extLst>
            </p:cNvPr>
            <p:cNvCxnSpPr>
              <a:cxnSpLocks/>
            </p:cNvCxnSpPr>
            <p:nvPr/>
          </p:nvCxnSpPr>
          <p:spPr>
            <a:xfrm>
              <a:off x="1787236" y="5892556"/>
              <a:ext cx="2937164" cy="0"/>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3">
              <a:extLst>
                <a:ext uri="{FF2B5EF4-FFF2-40B4-BE49-F238E27FC236}">
                  <a16:creationId xmlns:a16="http://schemas.microsoft.com/office/drawing/2014/main" id="{014DDA53-7850-A898-8C31-492EB0FDC86F}"/>
                </a:ext>
              </a:extLst>
            </p:cNvPr>
            <p:cNvSpPr txBox="1">
              <a:spLocks/>
            </p:cNvSpPr>
            <p:nvPr/>
          </p:nvSpPr>
          <p:spPr>
            <a:xfrm>
              <a:off x="1700151" y="5505598"/>
              <a:ext cx="4980709"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2"/>
                  </a:solidFill>
                </a:rPr>
                <a:t>Not trusting people</a:t>
              </a:r>
            </a:p>
          </p:txBody>
        </p:sp>
        <p:sp>
          <p:nvSpPr>
            <p:cNvPr id="20" name="Content Placeholder 3">
              <a:extLst>
                <a:ext uri="{FF2B5EF4-FFF2-40B4-BE49-F238E27FC236}">
                  <a16:creationId xmlns:a16="http://schemas.microsoft.com/office/drawing/2014/main" id="{B0061320-20D9-0B2C-9795-07611BF19310}"/>
                </a:ext>
              </a:extLst>
            </p:cNvPr>
            <p:cNvSpPr txBox="1">
              <a:spLocks/>
            </p:cNvSpPr>
            <p:nvPr/>
          </p:nvSpPr>
          <p:spPr>
            <a:xfrm>
              <a:off x="1700151" y="4995794"/>
              <a:ext cx="4980709"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2"/>
                  </a:solidFill>
                </a:rPr>
                <a:t>Seems too hard/ feels insurmountable</a:t>
              </a:r>
            </a:p>
          </p:txBody>
        </p:sp>
        <p:sp>
          <p:nvSpPr>
            <p:cNvPr id="21" name="Content Placeholder 3">
              <a:extLst>
                <a:ext uri="{FF2B5EF4-FFF2-40B4-BE49-F238E27FC236}">
                  <a16:creationId xmlns:a16="http://schemas.microsoft.com/office/drawing/2014/main" id="{F1EC64E1-34F7-6DC5-59B5-E8F131E35FCE}"/>
                </a:ext>
              </a:extLst>
            </p:cNvPr>
            <p:cNvSpPr txBox="1">
              <a:spLocks/>
            </p:cNvSpPr>
            <p:nvPr/>
          </p:nvSpPr>
          <p:spPr>
            <a:xfrm>
              <a:off x="1700150" y="4501415"/>
              <a:ext cx="5946431"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2"/>
                  </a:solidFill>
                </a:rPr>
                <a:t>Too many other responsibilities, commitments, and pressure/ lack of time</a:t>
              </a:r>
            </a:p>
          </p:txBody>
        </p:sp>
        <p:sp>
          <p:nvSpPr>
            <p:cNvPr id="22" name="Content Placeholder 3">
              <a:extLst>
                <a:ext uri="{FF2B5EF4-FFF2-40B4-BE49-F238E27FC236}">
                  <a16:creationId xmlns:a16="http://schemas.microsoft.com/office/drawing/2014/main" id="{F62D2B2D-315F-F9AF-BF1A-6FE0D34EAA1B}"/>
                </a:ext>
              </a:extLst>
            </p:cNvPr>
            <p:cNvSpPr txBox="1">
              <a:spLocks/>
            </p:cNvSpPr>
            <p:nvPr/>
          </p:nvSpPr>
          <p:spPr>
            <a:xfrm>
              <a:off x="1700150" y="3980638"/>
              <a:ext cx="4980709"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2"/>
                  </a:solidFill>
                </a:rPr>
                <a:t>Money/ intimidated by potential costs involved</a:t>
              </a:r>
            </a:p>
          </p:txBody>
        </p:sp>
        <p:sp>
          <p:nvSpPr>
            <p:cNvPr id="23" name="Content Placeholder 3">
              <a:extLst>
                <a:ext uri="{FF2B5EF4-FFF2-40B4-BE49-F238E27FC236}">
                  <a16:creationId xmlns:a16="http://schemas.microsoft.com/office/drawing/2014/main" id="{3F0ECB93-F86D-1189-BA44-A0EC83743B6F}"/>
                </a:ext>
              </a:extLst>
            </p:cNvPr>
            <p:cNvSpPr txBox="1">
              <a:spLocks/>
            </p:cNvSpPr>
            <p:nvPr/>
          </p:nvSpPr>
          <p:spPr>
            <a:xfrm>
              <a:off x="1700149" y="3463482"/>
              <a:ext cx="4980709"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2"/>
                  </a:solidFill>
                </a:rPr>
                <a:t>Feel alone and isolated/ nobody cares</a:t>
              </a:r>
            </a:p>
          </p:txBody>
        </p:sp>
        <p:sp>
          <p:nvSpPr>
            <p:cNvPr id="24" name="Content Placeholder 3">
              <a:extLst>
                <a:ext uri="{FF2B5EF4-FFF2-40B4-BE49-F238E27FC236}">
                  <a16:creationId xmlns:a16="http://schemas.microsoft.com/office/drawing/2014/main" id="{220E894D-5BB0-2454-27C5-C481E0767CD1}"/>
                </a:ext>
              </a:extLst>
            </p:cNvPr>
            <p:cNvSpPr txBox="1">
              <a:spLocks/>
            </p:cNvSpPr>
            <p:nvPr/>
          </p:nvSpPr>
          <p:spPr>
            <a:xfrm>
              <a:off x="1700148" y="2956031"/>
              <a:ext cx="4980709"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2"/>
                  </a:solidFill>
                </a:rPr>
                <a:t>Shame; fear of being judged/ appearing unsuccessful or weak</a:t>
              </a:r>
            </a:p>
          </p:txBody>
        </p:sp>
        <p:sp>
          <p:nvSpPr>
            <p:cNvPr id="25" name="Content Placeholder 3">
              <a:extLst>
                <a:ext uri="{FF2B5EF4-FFF2-40B4-BE49-F238E27FC236}">
                  <a16:creationId xmlns:a16="http://schemas.microsoft.com/office/drawing/2014/main" id="{D91FD6B4-E415-736F-BE91-A6F11F3EB9D4}"/>
                </a:ext>
              </a:extLst>
            </p:cNvPr>
            <p:cNvSpPr txBox="1">
              <a:spLocks/>
            </p:cNvSpPr>
            <p:nvPr/>
          </p:nvSpPr>
          <p:spPr>
            <a:xfrm>
              <a:off x="1700147" y="2453149"/>
              <a:ext cx="6201222" cy="28467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800" b="0" i="0" kern="1200" spc="40" baseline="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2"/>
                  </a:solidFill>
                </a:rPr>
                <a:t>Not knowing where to go, what to do, where to start/ confused/ overwhelmed</a:t>
              </a:r>
            </a:p>
          </p:txBody>
        </p:sp>
      </p:grpSp>
      <p:pic>
        <p:nvPicPr>
          <p:cNvPr id="26" name="Content Placeholder 20" descr="What is Stigma?  A set of negative and unfair beliefs that society or group of people have about something.">
            <a:extLst>
              <a:ext uri="{FF2B5EF4-FFF2-40B4-BE49-F238E27FC236}">
                <a16:creationId xmlns:a16="http://schemas.microsoft.com/office/drawing/2014/main" id="{B1D8E6F5-4C18-E5E5-2665-4C85F0C3C3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9442" y="2115079"/>
            <a:ext cx="2602801" cy="2809945"/>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3A313CC5-6E08-16DB-ACAD-B594D4964E92}"/>
              </a:ext>
            </a:extLst>
          </p:cNvPr>
          <p:cNvSpPr>
            <a:spLocks noGrp="1"/>
          </p:cNvSpPr>
          <p:nvPr>
            <p:ph type="sldNum" sz="quarter" idx="12"/>
          </p:nvPr>
        </p:nvSpPr>
        <p:spPr/>
        <p:txBody>
          <a:bodyPr/>
          <a:lstStyle/>
          <a:p>
            <a:fld id="{FFA9F4D9-7FFE-014C-806F-7CCB0404A41B}" type="slidenum">
              <a:rPr lang="en-US" smtClean="0"/>
              <a:pPr/>
              <a:t>21</a:t>
            </a:fld>
            <a:endParaRPr lang="en-US" dirty="0"/>
          </a:p>
        </p:txBody>
      </p:sp>
    </p:spTree>
    <p:extLst>
      <p:ext uri="{BB962C8B-B14F-4D97-AF65-F5344CB8AC3E}">
        <p14:creationId xmlns:p14="http://schemas.microsoft.com/office/powerpoint/2010/main" val="1804319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1637F9-EE89-086A-758A-D567D13024BB}"/>
              </a:ext>
            </a:extLst>
          </p:cNvPr>
          <p:cNvSpPr>
            <a:spLocks noGrp="1"/>
          </p:cNvSpPr>
          <p:nvPr>
            <p:ph type="title"/>
          </p:nvPr>
        </p:nvSpPr>
        <p:spPr/>
        <p:txBody>
          <a:bodyPr>
            <a:normAutofit fontScale="90000"/>
          </a:bodyPr>
          <a:lstStyle/>
          <a:p>
            <a:r>
              <a:rPr lang="en-US" dirty="0"/>
              <a:t>Stigma</a:t>
            </a:r>
          </a:p>
        </p:txBody>
      </p:sp>
      <p:pic>
        <p:nvPicPr>
          <p:cNvPr id="11" name="Content Placeholder 5" descr="Prejudice (negative attitudes) plus Discrimination (Negative responses) = Stigma (makes a person feel unwanted and shame).">
            <a:extLst>
              <a:ext uri="{FF2B5EF4-FFF2-40B4-BE49-F238E27FC236}">
                <a16:creationId xmlns:a16="http://schemas.microsoft.com/office/drawing/2014/main" id="{AC35FEAF-CCC2-3CA3-CB83-986FD08B810E}"/>
              </a:ext>
            </a:extLst>
          </p:cNvPr>
          <p:cNvPicPr>
            <a:picLocks noChangeAspect="1"/>
          </p:cNvPicPr>
          <p:nvPr/>
        </p:nvPicPr>
        <p:blipFill>
          <a:blip r:embed="rId3"/>
          <a:stretch>
            <a:fillRect/>
          </a:stretch>
        </p:blipFill>
        <p:spPr>
          <a:xfrm>
            <a:off x="2359109" y="1797015"/>
            <a:ext cx="6732230" cy="1428048"/>
          </a:xfrm>
          <a:prstGeom prst="rect">
            <a:avLst/>
          </a:prstGeom>
          <a:effectLst>
            <a:outerShdw blurRad="50800" dist="38100" dir="2700000" algn="tl" rotWithShape="0">
              <a:prstClr val="black">
                <a:alpha val="40000"/>
              </a:prstClr>
            </a:outerShdw>
          </a:effectLst>
        </p:spPr>
      </p:pic>
      <p:sp>
        <p:nvSpPr>
          <p:cNvPr id="10" name="Text Placeholder 9">
            <a:extLst>
              <a:ext uri="{FF2B5EF4-FFF2-40B4-BE49-F238E27FC236}">
                <a16:creationId xmlns:a16="http://schemas.microsoft.com/office/drawing/2014/main" id="{D8F3A2FA-5A0B-CF08-B9B2-F448C62926CA}"/>
              </a:ext>
            </a:extLst>
          </p:cNvPr>
          <p:cNvSpPr>
            <a:spLocks noGrp="1"/>
          </p:cNvSpPr>
          <p:nvPr>
            <p:ph type="body" sz="quarter" idx="15"/>
          </p:nvPr>
        </p:nvSpPr>
        <p:spPr>
          <a:xfrm>
            <a:off x="729713" y="3331390"/>
            <a:ext cx="10732574" cy="2540492"/>
          </a:xfrm>
        </p:spPr>
        <p:txBody>
          <a:bodyPr/>
          <a:lstStyle/>
          <a:p>
            <a:pPr marL="285750" indent="-285750">
              <a:buFont typeface="Arial" panose="020B0604020202020204" pitchFamily="34" charset="0"/>
              <a:buChar char="•"/>
            </a:pPr>
            <a:r>
              <a:rPr lang="en-US" dirty="0">
                <a:latin typeface="Tofino Personal Medium" panose="02000000000000000000" pitchFamily="50" charset="0"/>
              </a:rPr>
              <a:t>Stigma is discrimination against an identifiable group of people, a place, or a nation. </a:t>
            </a:r>
          </a:p>
          <a:p>
            <a:pPr marL="285750" indent="-285750">
              <a:buFont typeface="Arial" panose="020B0604020202020204" pitchFamily="34" charset="0"/>
              <a:buChar char="•"/>
            </a:pPr>
            <a:r>
              <a:rPr lang="en-US" dirty="0">
                <a:latin typeface="Tofino Personal Medium" panose="02000000000000000000" pitchFamily="50" charset="0"/>
              </a:rPr>
              <a:t>Stigma is associated with a lack of knowledge, a need to blame someone, fears about disease and death, and gossip that spreads rumors and myths.</a:t>
            </a:r>
          </a:p>
          <a:p>
            <a:pPr marL="285750" indent="-285750">
              <a:buFont typeface="Arial" panose="020B0604020202020204" pitchFamily="34" charset="0"/>
              <a:buChar char="•"/>
            </a:pPr>
            <a:r>
              <a:rPr lang="en-US" dirty="0">
                <a:latin typeface="Tofino Personal Medium" panose="02000000000000000000" pitchFamily="50" charset="0"/>
              </a:rPr>
              <a:t>Stigma hurts everyone by creating more fear or anger toward ordinary people instead of focusing on the disease that is causing the problem. </a:t>
            </a:r>
          </a:p>
          <a:p>
            <a:pPr marL="285750" indent="-285750">
              <a:buFont typeface="Arial" panose="020B0604020202020204" pitchFamily="34" charset="0"/>
              <a:buChar char="•"/>
            </a:pPr>
            <a:r>
              <a:rPr lang="en-US" dirty="0">
                <a:latin typeface="Tofino Personal Medium" panose="02000000000000000000" pitchFamily="50" charset="0"/>
              </a:rPr>
              <a:t>Stigma can make people more likely to hide symptoms or illness, keep them from seeking care immediately, and prevent individuals from adopting healthier behaviors. </a:t>
            </a:r>
          </a:p>
          <a:p>
            <a:endParaRPr lang="en-US" dirty="0"/>
          </a:p>
        </p:txBody>
      </p:sp>
      <p:sp>
        <p:nvSpPr>
          <p:cNvPr id="2" name="Slide Number Placeholder 1">
            <a:extLst>
              <a:ext uri="{FF2B5EF4-FFF2-40B4-BE49-F238E27FC236}">
                <a16:creationId xmlns:a16="http://schemas.microsoft.com/office/drawing/2014/main" id="{B1F5C533-FE1F-2434-0B6F-13F8C18CD698}"/>
              </a:ext>
            </a:extLst>
          </p:cNvPr>
          <p:cNvSpPr>
            <a:spLocks noGrp="1"/>
          </p:cNvSpPr>
          <p:nvPr>
            <p:ph type="sldNum" sz="quarter" idx="12"/>
          </p:nvPr>
        </p:nvSpPr>
        <p:spPr/>
        <p:txBody>
          <a:bodyPr/>
          <a:lstStyle/>
          <a:p>
            <a:fld id="{FFA9F4D9-7FFE-014C-806F-7CCB0404A41B}" type="slidenum">
              <a:rPr lang="en-US" smtClean="0"/>
              <a:pPr/>
              <a:t>22</a:t>
            </a:fld>
            <a:endParaRPr lang="en-US" dirty="0"/>
          </a:p>
        </p:txBody>
      </p:sp>
    </p:spTree>
    <p:extLst>
      <p:ext uri="{BB962C8B-B14F-4D97-AF65-F5344CB8AC3E}">
        <p14:creationId xmlns:p14="http://schemas.microsoft.com/office/powerpoint/2010/main" val="923799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FBC1-67DD-D5DE-CBD6-BF0E92F705CA}"/>
              </a:ext>
            </a:extLst>
          </p:cNvPr>
          <p:cNvSpPr>
            <a:spLocks noGrp="1"/>
          </p:cNvSpPr>
          <p:nvPr>
            <p:ph type="title"/>
          </p:nvPr>
        </p:nvSpPr>
        <p:spPr/>
        <p:txBody>
          <a:bodyPr>
            <a:normAutofit fontScale="90000"/>
          </a:bodyPr>
          <a:lstStyle/>
          <a:p>
            <a:r>
              <a:rPr lang="en-US" dirty="0"/>
              <a:t>Stigma | Iowa</a:t>
            </a:r>
          </a:p>
        </p:txBody>
      </p:sp>
      <p:sp>
        <p:nvSpPr>
          <p:cNvPr id="6" name="Content Placeholder 2">
            <a:extLst>
              <a:ext uri="{FF2B5EF4-FFF2-40B4-BE49-F238E27FC236}">
                <a16:creationId xmlns:a16="http://schemas.microsoft.com/office/drawing/2014/main" id="{1E07EFD4-4C89-5DEE-51D0-DDB246E1FCB5}"/>
              </a:ext>
            </a:extLst>
          </p:cNvPr>
          <p:cNvSpPr>
            <a:spLocks noGrp="1"/>
          </p:cNvSpPr>
          <p:nvPr>
            <p:ph type="body" sz="quarter" idx="15"/>
          </p:nvPr>
        </p:nvSpPr>
        <p:spPr>
          <a:xfrm>
            <a:off x="620713" y="2239963"/>
            <a:ext cx="10733087" cy="3906837"/>
          </a:xfrm>
        </p:spPr>
        <p:txBody>
          <a:bodyPr>
            <a:normAutofit/>
          </a:bodyPr>
          <a:lstStyle/>
          <a:p>
            <a:pPr marL="285750" indent="-285750">
              <a:buFont typeface="Arial" panose="020B0604020202020204" pitchFamily="34" charset="0"/>
              <a:buChar char="•"/>
            </a:pPr>
            <a:r>
              <a:rPr lang="en-US" dirty="0">
                <a:latin typeface="Tofino Personal Medium" panose="02000000000000000000" pitchFamily="50" charset="0"/>
              </a:rPr>
              <a:t>Iowa residents are more stigmatizing of Opioid Use Disorders (OUD) than the US population. </a:t>
            </a:r>
          </a:p>
          <a:p>
            <a:pPr marL="285750" indent="-285750">
              <a:buFont typeface="Arial" panose="020B0604020202020204" pitchFamily="34" charset="0"/>
              <a:buChar char="•"/>
            </a:pPr>
            <a:r>
              <a:rPr lang="en-US" dirty="0">
                <a:latin typeface="Tofino Personal Medium" panose="02000000000000000000" pitchFamily="50" charset="0"/>
              </a:rPr>
              <a:t>Surveyed Iowans report less willingness to interact with people with OUD in neighborhoods, as friends, and at work, compared to national averages.</a:t>
            </a:r>
          </a:p>
          <a:p>
            <a:pPr marL="285750" indent="-285750">
              <a:buFont typeface="Arial" panose="020B0604020202020204" pitchFamily="34" charset="0"/>
              <a:buChar char="•"/>
            </a:pPr>
            <a:r>
              <a:rPr lang="en-US" dirty="0">
                <a:latin typeface="Tofino Personal Medium" panose="02000000000000000000" pitchFamily="50" charset="0"/>
              </a:rPr>
              <a:t>On a scale from 1 (lowest stigma) to 4 (highest stigma), Iowa’s scale scores for public stigma and structural stigma were higher than the national average scale scores. However, Iowa’s average scale scores for self-stigma and Medication for OUD (MOUD) stigma were lower than the national average.</a:t>
            </a:r>
          </a:p>
          <a:p>
            <a:pPr marL="285750" indent="-285750">
              <a:buFont typeface="Arial" panose="020B0604020202020204" pitchFamily="34" charset="0"/>
              <a:buChar char="•"/>
            </a:pPr>
            <a:r>
              <a:rPr lang="en-US" dirty="0">
                <a:latin typeface="Tofino Personal Medium" panose="02000000000000000000" pitchFamily="50" charset="0"/>
              </a:rPr>
              <a:t>Iowans hold more stigmatizing (compared to the national average) views as it relates to hiring or having someone who is actively using an opioid as a supervisor or co-worker.  </a:t>
            </a:r>
          </a:p>
          <a:p>
            <a:endParaRPr lang="en-US" dirty="0"/>
          </a:p>
        </p:txBody>
      </p:sp>
      <p:sp>
        <p:nvSpPr>
          <p:cNvPr id="3" name="Slide Number Placeholder 2">
            <a:extLst>
              <a:ext uri="{FF2B5EF4-FFF2-40B4-BE49-F238E27FC236}">
                <a16:creationId xmlns:a16="http://schemas.microsoft.com/office/drawing/2014/main" id="{6A2E8E8C-9EF4-1816-A0AC-C0D849466A32}"/>
              </a:ext>
            </a:extLst>
          </p:cNvPr>
          <p:cNvSpPr>
            <a:spLocks noGrp="1"/>
          </p:cNvSpPr>
          <p:nvPr>
            <p:ph type="sldNum" sz="quarter" idx="12"/>
          </p:nvPr>
        </p:nvSpPr>
        <p:spPr/>
        <p:txBody>
          <a:bodyPr/>
          <a:lstStyle/>
          <a:p>
            <a:fld id="{FFA9F4D9-7FFE-014C-806F-7CCB0404A41B}" type="slidenum">
              <a:rPr lang="en-US" smtClean="0"/>
              <a:pPr/>
              <a:t>23</a:t>
            </a:fld>
            <a:endParaRPr lang="en-US" dirty="0"/>
          </a:p>
        </p:txBody>
      </p:sp>
    </p:spTree>
    <p:extLst>
      <p:ext uri="{BB962C8B-B14F-4D97-AF65-F5344CB8AC3E}">
        <p14:creationId xmlns:p14="http://schemas.microsoft.com/office/powerpoint/2010/main" val="469400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EB581C-383A-1D06-FB75-E84276B03336}"/>
              </a:ext>
            </a:extLst>
          </p:cNvPr>
          <p:cNvSpPr>
            <a:spLocks noGrp="1"/>
          </p:cNvSpPr>
          <p:nvPr>
            <p:ph type="title"/>
          </p:nvPr>
        </p:nvSpPr>
        <p:spPr/>
        <p:txBody>
          <a:bodyPr/>
          <a:lstStyle/>
          <a:p>
            <a:r>
              <a:rPr lang="en-US" dirty="0"/>
              <a:t>Person first language</a:t>
            </a:r>
          </a:p>
        </p:txBody>
      </p:sp>
      <p:graphicFrame>
        <p:nvGraphicFramePr>
          <p:cNvPr id="14" name="Table 13">
            <a:extLst>
              <a:ext uri="{FF2B5EF4-FFF2-40B4-BE49-F238E27FC236}">
                <a16:creationId xmlns:a16="http://schemas.microsoft.com/office/drawing/2014/main" id="{95A0CDAB-3583-7439-3C0A-FB7F4F05C2B6}"/>
              </a:ext>
            </a:extLst>
          </p:cNvPr>
          <p:cNvGraphicFramePr>
            <a:graphicFrameLocks noGrp="1"/>
          </p:cNvGraphicFramePr>
          <p:nvPr>
            <p:extLst>
              <p:ext uri="{D42A27DB-BD31-4B8C-83A1-F6EECF244321}">
                <p14:modId xmlns:p14="http://schemas.microsoft.com/office/powerpoint/2010/main" val="1797265558"/>
              </p:ext>
            </p:extLst>
          </p:nvPr>
        </p:nvGraphicFramePr>
        <p:xfrm>
          <a:off x="931812" y="497712"/>
          <a:ext cx="11060431" cy="4684342"/>
        </p:xfrm>
        <a:graphic>
          <a:graphicData uri="http://schemas.openxmlformats.org/drawingml/2006/table">
            <a:tbl>
              <a:tblPr firstRow="1" bandRow="1">
                <a:effectLst>
                  <a:outerShdw blurRad="50800" dist="38100" dir="2700000" algn="tl" rotWithShape="0">
                    <a:prstClr val="black">
                      <a:alpha val="40000"/>
                    </a:prstClr>
                  </a:outerShdw>
                </a:effectLst>
                <a:tableStyleId>{E8034E78-7F5D-4C2E-B375-FC64B27BC917}</a:tableStyleId>
              </a:tblPr>
              <a:tblGrid>
                <a:gridCol w="3927566">
                  <a:extLst>
                    <a:ext uri="{9D8B030D-6E8A-4147-A177-3AD203B41FA5}">
                      <a16:colId xmlns:a16="http://schemas.microsoft.com/office/drawing/2014/main" val="1605191700"/>
                    </a:ext>
                  </a:extLst>
                </a:gridCol>
                <a:gridCol w="2161647">
                  <a:extLst>
                    <a:ext uri="{9D8B030D-6E8A-4147-A177-3AD203B41FA5}">
                      <a16:colId xmlns:a16="http://schemas.microsoft.com/office/drawing/2014/main" val="1951871920"/>
                    </a:ext>
                  </a:extLst>
                </a:gridCol>
                <a:gridCol w="4971218">
                  <a:extLst>
                    <a:ext uri="{9D8B030D-6E8A-4147-A177-3AD203B41FA5}">
                      <a16:colId xmlns:a16="http://schemas.microsoft.com/office/drawing/2014/main" val="3047360139"/>
                    </a:ext>
                  </a:extLst>
                </a:gridCol>
              </a:tblGrid>
              <a:tr h="876853">
                <a:tc>
                  <a:txBody>
                    <a:bodyPr/>
                    <a:lstStyle/>
                    <a:p>
                      <a:pPr algn="ctr"/>
                      <a:r>
                        <a:rPr lang="en-US" sz="1400" b="1" dirty="0">
                          <a:latin typeface="+mj-lt"/>
                        </a:rPr>
                        <a:t>Recommended</a:t>
                      </a:r>
                      <a:r>
                        <a:rPr lang="en-US" sz="1400" dirty="0">
                          <a:latin typeface="+mj-lt"/>
                        </a:rPr>
                        <a:t> Language to Use</a:t>
                      </a:r>
                    </a:p>
                  </a:txBody>
                  <a:tcPr anchor="b"/>
                </a:tc>
                <a:tc>
                  <a:txBody>
                    <a:bodyPr/>
                    <a:lstStyle/>
                    <a:p>
                      <a:pPr algn="ctr"/>
                      <a:r>
                        <a:rPr lang="en-US" sz="1400" dirty="0">
                          <a:latin typeface="+mj-lt"/>
                        </a:rPr>
                        <a:t>Stigmatizing Language to Avoid or Use with Caution</a:t>
                      </a:r>
                    </a:p>
                  </a:txBody>
                  <a:tcPr anchor="b"/>
                </a:tc>
                <a:tc>
                  <a:txBody>
                    <a:bodyPr/>
                    <a:lstStyle/>
                    <a:p>
                      <a:pPr algn="ctr"/>
                      <a:r>
                        <a:rPr lang="en-US" sz="1400" dirty="0">
                          <a:latin typeface="+mj-lt"/>
                        </a:rPr>
                        <a:t>Why?</a:t>
                      </a:r>
                    </a:p>
                  </a:txBody>
                  <a:tcPr anchor="b"/>
                </a:tc>
                <a:extLst>
                  <a:ext uri="{0D108BD9-81ED-4DB2-BD59-A6C34878D82A}">
                    <a16:rowId xmlns:a16="http://schemas.microsoft.com/office/drawing/2014/main" val="3219929003"/>
                  </a:ext>
                </a:extLst>
              </a:tr>
              <a:tr h="577922">
                <a:tc>
                  <a:txBody>
                    <a:bodyPr/>
                    <a:lstStyle/>
                    <a:p>
                      <a:r>
                        <a:rPr lang="en-US" sz="1200" dirty="0">
                          <a:solidFill>
                            <a:schemeClr val="tx2"/>
                          </a:solidFill>
                          <a:latin typeface="Tofino Personal Medium" panose="02000000000000000000" pitchFamily="50" charset="0"/>
                        </a:rPr>
                        <a:t>Substance Use</a:t>
                      </a:r>
                    </a:p>
                  </a:txBody>
                  <a:tcPr anchor="ctr"/>
                </a:tc>
                <a:tc>
                  <a:txBody>
                    <a:bodyPr/>
                    <a:lstStyle/>
                    <a:p>
                      <a:r>
                        <a:rPr lang="en-US" sz="1200" i="1" kern="1200" dirty="0">
                          <a:solidFill>
                            <a:schemeClr val="tx2"/>
                          </a:solidFill>
                          <a:effectLst/>
                          <a:latin typeface="Tofino Personal Medium" panose="02000000000000000000" pitchFamily="50" charset="0"/>
                          <a:ea typeface="+mn-ea"/>
                          <a:cs typeface="+mn-cs"/>
                        </a:rPr>
                        <a:t>Substance Abuse</a:t>
                      </a:r>
                      <a:endParaRPr lang="en-US" sz="1200" dirty="0">
                        <a:solidFill>
                          <a:schemeClr val="tx2"/>
                        </a:solidFill>
                        <a:latin typeface="Tofino Personal Medium" panose="02000000000000000000" pitchFamily="50" charset="0"/>
                      </a:endParaRPr>
                    </a:p>
                  </a:txBody>
                  <a:tcPr anchor="ctr"/>
                </a:tc>
                <a:tc>
                  <a:txBody>
                    <a:bodyPr/>
                    <a:lstStyle/>
                    <a:p>
                      <a:r>
                        <a:rPr lang="en-US" sz="1100" kern="1200" dirty="0">
                          <a:solidFill>
                            <a:schemeClr val="tx2"/>
                          </a:solidFill>
                          <a:effectLst/>
                          <a:latin typeface="Tofino Personal Medium" panose="02000000000000000000" pitchFamily="50" charset="0"/>
                          <a:ea typeface="+mn-ea"/>
                          <a:cs typeface="+mn-cs"/>
                        </a:rPr>
                        <a:t>The term "abuse" is associated with criminal activity (i.e., domestic abuse, child abuse).</a:t>
                      </a:r>
                      <a:endParaRPr lang="en-US" sz="1100" dirty="0">
                        <a:solidFill>
                          <a:schemeClr val="tx2"/>
                        </a:solidFill>
                        <a:latin typeface="Tofino Personal Medium" panose="02000000000000000000" pitchFamily="50" charset="0"/>
                      </a:endParaRPr>
                    </a:p>
                  </a:txBody>
                  <a:tcPr anchor="ctr"/>
                </a:tc>
                <a:extLst>
                  <a:ext uri="{0D108BD9-81ED-4DB2-BD59-A6C34878D82A}">
                    <a16:rowId xmlns:a16="http://schemas.microsoft.com/office/drawing/2014/main" val="3016689902"/>
                  </a:ext>
                </a:extLst>
              </a:tr>
              <a:tr h="1291827">
                <a:tc>
                  <a:txBody>
                    <a:bodyPr/>
                    <a:lstStyle/>
                    <a:p>
                      <a:r>
                        <a:rPr lang="en-US" sz="1200" dirty="0">
                          <a:solidFill>
                            <a:schemeClr val="tx2"/>
                          </a:solidFill>
                          <a:latin typeface="Tofino Personal Medium" panose="02000000000000000000" pitchFamily="50" charset="0"/>
                        </a:rPr>
                        <a:t>Person with substance use disorder or challenge</a:t>
                      </a:r>
                    </a:p>
                  </a:txBody>
                  <a:tcPr anchor="ctr"/>
                </a:tc>
                <a:tc>
                  <a:txBody>
                    <a:bodyPr/>
                    <a:lstStyle/>
                    <a:p>
                      <a:r>
                        <a:rPr lang="en-US" sz="1200" i="1" dirty="0">
                          <a:solidFill>
                            <a:schemeClr val="tx2"/>
                          </a:solidFill>
                          <a:latin typeface="Tofino Personal Medium" panose="02000000000000000000" pitchFamily="50" charset="0"/>
                        </a:rPr>
                        <a:t>Addict, Junkie, Abuser, Druggie, User</a:t>
                      </a:r>
                    </a:p>
                  </a:txBody>
                  <a:tcPr anchor="ctr"/>
                </a:tc>
                <a:tc>
                  <a:txBody>
                    <a:bodyPr/>
                    <a:lstStyle/>
                    <a:p>
                      <a:r>
                        <a:rPr lang="en-US" sz="1100" dirty="0">
                          <a:solidFill>
                            <a:schemeClr val="tx2"/>
                          </a:solidFill>
                          <a:latin typeface="Tofino Personal Medium" panose="02000000000000000000" pitchFamily="50" charset="0"/>
                        </a:rPr>
                        <a:t>People cannot and should not be defined by one behavior or characteristic. The person should always come first to avoid stereotypes and stigma. </a:t>
                      </a:r>
                      <a:r>
                        <a:rPr lang="en-US" sz="1100" i="1" dirty="0">
                          <a:solidFill>
                            <a:schemeClr val="tx2"/>
                          </a:solidFill>
                          <a:latin typeface="Tofino Personal Medium" panose="02000000000000000000" pitchFamily="50" charset="0"/>
                        </a:rPr>
                        <a:t>"Substance use disorder" should not be used interchangeable with "substance use." Not everyone who uses substances has a substance use disorder.</a:t>
                      </a:r>
                    </a:p>
                  </a:txBody>
                  <a:tcPr anchor="ctr"/>
                </a:tc>
                <a:extLst>
                  <a:ext uri="{0D108BD9-81ED-4DB2-BD59-A6C34878D82A}">
                    <a16:rowId xmlns:a16="http://schemas.microsoft.com/office/drawing/2014/main" val="98165895"/>
                  </a:ext>
                </a:extLst>
              </a:tr>
              <a:tr h="1291827">
                <a:tc>
                  <a:txBody>
                    <a:bodyPr/>
                    <a:lstStyle/>
                    <a:p>
                      <a:r>
                        <a:rPr lang="en-US" sz="1200" dirty="0">
                          <a:solidFill>
                            <a:schemeClr val="tx2"/>
                          </a:solidFill>
                          <a:latin typeface="Tofino Personal Medium" panose="02000000000000000000" pitchFamily="50" charset="0"/>
                        </a:rPr>
                        <a:t>Person with alcohol use disorder</a:t>
                      </a:r>
                    </a:p>
                  </a:txBody>
                  <a:tcPr anchor="ctr"/>
                </a:tc>
                <a:tc>
                  <a:txBody>
                    <a:bodyPr/>
                    <a:lstStyle/>
                    <a:p>
                      <a:r>
                        <a:rPr lang="en-US" sz="1200" i="1" dirty="0">
                          <a:solidFill>
                            <a:schemeClr val="tx2"/>
                          </a:solidFill>
                          <a:latin typeface="Tofino Personal Medium" panose="02000000000000000000" pitchFamily="50" charset="0"/>
                        </a:rPr>
                        <a:t>Alcoholic, Drunk</a:t>
                      </a:r>
                    </a:p>
                  </a:txBody>
                  <a:tcPr anchor="ctr"/>
                </a:tc>
                <a:tc>
                  <a:txBody>
                    <a:bodyPr/>
                    <a:lstStyle/>
                    <a:p>
                      <a:r>
                        <a:rPr lang="en-US" sz="1100" dirty="0">
                          <a:solidFill>
                            <a:schemeClr val="tx2"/>
                          </a:solidFill>
                          <a:latin typeface="Tofino Personal Medium" panose="02000000000000000000" pitchFamily="50" charset="0"/>
                        </a:rPr>
                        <a:t>People cannot and should not be defined by one behavior or characteristic. The person should always come first to avoid stereotypes and stigma.</a:t>
                      </a:r>
                      <a:r>
                        <a:rPr lang="en-US" sz="1100" i="1" dirty="0">
                          <a:solidFill>
                            <a:schemeClr val="tx2"/>
                          </a:solidFill>
                          <a:latin typeface="Tofino Personal Medium" panose="02000000000000000000" pitchFamily="50" charset="0"/>
                        </a:rPr>
                        <a:t> "Substance use disorder" should not be used interchangeable with "substance use." Not everyone who uses substances has a substance use disorder.</a:t>
                      </a:r>
                      <a:endParaRPr lang="en-US" sz="1400" i="1" dirty="0">
                        <a:solidFill>
                          <a:schemeClr val="tx2"/>
                        </a:solidFill>
                        <a:latin typeface="Tofino Personal Medium" panose="02000000000000000000" pitchFamily="50" charset="0"/>
                      </a:endParaRPr>
                    </a:p>
                  </a:txBody>
                  <a:tcPr anchor="ctr"/>
                </a:tc>
                <a:extLst>
                  <a:ext uri="{0D108BD9-81ED-4DB2-BD59-A6C34878D82A}">
                    <a16:rowId xmlns:a16="http://schemas.microsoft.com/office/drawing/2014/main" val="1008033965"/>
                  </a:ext>
                </a:extLst>
              </a:tr>
              <a:tr h="645913">
                <a:tc>
                  <a:txBody>
                    <a:bodyPr/>
                    <a:lstStyle/>
                    <a:p>
                      <a:r>
                        <a:rPr lang="en-US" sz="1200" dirty="0">
                          <a:solidFill>
                            <a:schemeClr val="tx2"/>
                          </a:solidFill>
                          <a:latin typeface="Tofino Personal Medium" panose="02000000000000000000" pitchFamily="50" charset="0"/>
                        </a:rPr>
                        <a:t>Substance free | No longer using _____</a:t>
                      </a:r>
                    </a:p>
                  </a:txBody>
                  <a:tcPr anchor="ctr"/>
                </a:tc>
                <a:tc>
                  <a:txBody>
                    <a:bodyPr/>
                    <a:lstStyle/>
                    <a:p>
                      <a:r>
                        <a:rPr lang="en-US" sz="1200" i="1" dirty="0">
                          <a:solidFill>
                            <a:schemeClr val="tx2"/>
                          </a:solidFill>
                          <a:latin typeface="Tofino Personal Medium" panose="02000000000000000000" pitchFamily="50" charset="0"/>
                        </a:rPr>
                        <a:t>Clean</a:t>
                      </a:r>
                    </a:p>
                  </a:txBody>
                  <a:tcPr anchor="ctr"/>
                </a:tc>
                <a:tc>
                  <a:txBody>
                    <a:bodyPr/>
                    <a:lstStyle/>
                    <a:p>
                      <a:r>
                        <a:rPr lang="en-US" sz="1100" dirty="0">
                          <a:solidFill>
                            <a:schemeClr val="tx2"/>
                          </a:solidFill>
                          <a:latin typeface="Tofino Personal Medium" panose="02000000000000000000" pitchFamily="50" charset="0"/>
                        </a:rPr>
                        <a:t>The terms “dirty” and “clean” are adjectives used to describe filth or the lack thereof. They further negative stereotypes.</a:t>
                      </a:r>
                    </a:p>
                  </a:txBody>
                  <a:tcPr anchor="ctr"/>
                </a:tc>
                <a:extLst>
                  <a:ext uri="{0D108BD9-81ED-4DB2-BD59-A6C34878D82A}">
                    <a16:rowId xmlns:a16="http://schemas.microsoft.com/office/drawing/2014/main" val="1419740459"/>
                  </a:ext>
                </a:extLst>
              </a:tr>
            </a:tbl>
          </a:graphicData>
        </a:graphic>
      </p:graphicFrame>
      <p:sp>
        <p:nvSpPr>
          <p:cNvPr id="2" name="Slide Number Placeholder 1">
            <a:extLst>
              <a:ext uri="{FF2B5EF4-FFF2-40B4-BE49-F238E27FC236}">
                <a16:creationId xmlns:a16="http://schemas.microsoft.com/office/drawing/2014/main" id="{0682E145-8F5E-A81C-45A9-8D771E10B5E3}"/>
              </a:ext>
            </a:extLst>
          </p:cNvPr>
          <p:cNvSpPr>
            <a:spLocks noGrp="1"/>
          </p:cNvSpPr>
          <p:nvPr>
            <p:ph type="sldNum" sz="quarter" idx="12"/>
          </p:nvPr>
        </p:nvSpPr>
        <p:spPr/>
        <p:txBody>
          <a:bodyPr/>
          <a:lstStyle/>
          <a:p>
            <a:fld id="{FFA9F4D9-7FFE-014C-806F-7CCB0404A41B}" type="slidenum">
              <a:rPr lang="en-US" smtClean="0"/>
              <a:pPr/>
              <a:t>24</a:t>
            </a:fld>
            <a:endParaRPr lang="en-US" dirty="0"/>
          </a:p>
        </p:txBody>
      </p:sp>
    </p:spTree>
    <p:extLst>
      <p:ext uri="{BB962C8B-B14F-4D97-AF65-F5344CB8AC3E}">
        <p14:creationId xmlns:p14="http://schemas.microsoft.com/office/powerpoint/2010/main" val="2100294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202CD-5680-A865-2C2A-C175B997E4B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323620B-54E8-E5ED-2E90-E4CBD5C90803}"/>
              </a:ext>
            </a:extLst>
          </p:cNvPr>
          <p:cNvSpPr>
            <a:spLocks noGrp="1"/>
          </p:cNvSpPr>
          <p:nvPr>
            <p:ph type="title"/>
          </p:nvPr>
        </p:nvSpPr>
        <p:spPr/>
        <p:txBody>
          <a:bodyPr/>
          <a:lstStyle/>
          <a:p>
            <a:r>
              <a:rPr lang="en-US" dirty="0"/>
              <a:t>Person first language</a:t>
            </a:r>
          </a:p>
        </p:txBody>
      </p:sp>
      <p:graphicFrame>
        <p:nvGraphicFramePr>
          <p:cNvPr id="13" name="Table 12">
            <a:extLst>
              <a:ext uri="{FF2B5EF4-FFF2-40B4-BE49-F238E27FC236}">
                <a16:creationId xmlns:a16="http://schemas.microsoft.com/office/drawing/2014/main" id="{9C270E74-6A4A-24E8-D030-5CC05F2C7921}"/>
              </a:ext>
            </a:extLst>
          </p:cNvPr>
          <p:cNvGraphicFramePr>
            <a:graphicFrameLocks noGrp="1"/>
          </p:cNvGraphicFramePr>
          <p:nvPr>
            <p:extLst>
              <p:ext uri="{D42A27DB-BD31-4B8C-83A1-F6EECF244321}">
                <p14:modId xmlns:p14="http://schemas.microsoft.com/office/powerpoint/2010/main" val="3603908628"/>
              </p:ext>
            </p:extLst>
          </p:nvPr>
        </p:nvGraphicFramePr>
        <p:xfrm>
          <a:off x="949240" y="903543"/>
          <a:ext cx="10862311" cy="4119871"/>
        </p:xfrm>
        <a:graphic>
          <a:graphicData uri="http://schemas.openxmlformats.org/drawingml/2006/table">
            <a:tbl>
              <a:tblPr firstRow="1" bandRow="1">
                <a:effectLst>
                  <a:outerShdw blurRad="50800" dist="38100" dir="2700000" algn="tl" rotWithShape="0">
                    <a:prstClr val="black">
                      <a:alpha val="40000"/>
                    </a:prstClr>
                  </a:outerShdw>
                </a:effectLst>
                <a:tableStyleId>{E8034E78-7F5D-4C2E-B375-FC64B27BC917}</a:tableStyleId>
              </a:tblPr>
              <a:tblGrid>
                <a:gridCol w="4069626">
                  <a:extLst>
                    <a:ext uri="{9D8B030D-6E8A-4147-A177-3AD203B41FA5}">
                      <a16:colId xmlns:a16="http://schemas.microsoft.com/office/drawing/2014/main" val="1605191700"/>
                    </a:ext>
                  </a:extLst>
                </a:gridCol>
                <a:gridCol w="1959865">
                  <a:extLst>
                    <a:ext uri="{9D8B030D-6E8A-4147-A177-3AD203B41FA5}">
                      <a16:colId xmlns:a16="http://schemas.microsoft.com/office/drawing/2014/main" val="1951871920"/>
                    </a:ext>
                  </a:extLst>
                </a:gridCol>
                <a:gridCol w="4832820">
                  <a:extLst>
                    <a:ext uri="{9D8B030D-6E8A-4147-A177-3AD203B41FA5}">
                      <a16:colId xmlns:a16="http://schemas.microsoft.com/office/drawing/2014/main" val="3047360139"/>
                    </a:ext>
                  </a:extLst>
                </a:gridCol>
              </a:tblGrid>
              <a:tr h="950739">
                <a:tc>
                  <a:txBody>
                    <a:bodyPr/>
                    <a:lstStyle/>
                    <a:p>
                      <a:pPr algn="ctr"/>
                      <a:r>
                        <a:rPr lang="en-US" sz="1400" b="1" dirty="0"/>
                        <a:t>Recommended Language to Use</a:t>
                      </a:r>
                    </a:p>
                  </a:txBody>
                  <a:tcPr anchor="b"/>
                </a:tc>
                <a:tc>
                  <a:txBody>
                    <a:bodyPr/>
                    <a:lstStyle/>
                    <a:p>
                      <a:pPr algn="ctr"/>
                      <a:r>
                        <a:rPr lang="en-US" sz="1400" b="1" dirty="0"/>
                        <a:t>Stigmatizing Language to Avoid or Use with Caution</a:t>
                      </a:r>
                    </a:p>
                  </a:txBody>
                  <a:tcPr anchor="b"/>
                </a:tc>
                <a:tc>
                  <a:txBody>
                    <a:bodyPr/>
                    <a:lstStyle/>
                    <a:p>
                      <a:pPr algn="ctr"/>
                      <a:r>
                        <a:rPr lang="en-US" sz="1400" b="1" dirty="0"/>
                        <a:t>Why?</a:t>
                      </a:r>
                    </a:p>
                  </a:txBody>
                  <a:tcPr anchor="b"/>
                </a:tc>
                <a:extLst>
                  <a:ext uri="{0D108BD9-81ED-4DB2-BD59-A6C34878D82A}">
                    <a16:rowId xmlns:a16="http://schemas.microsoft.com/office/drawing/2014/main" val="3219929003"/>
                  </a:ext>
                </a:extLst>
              </a:tr>
              <a:tr h="1069582">
                <a:tc>
                  <a:txBody>
                    <a:bodyPr/>
                    <a:lstStyle/>
                    <a:p>
                      <a:r>
                        <a:rPr lang="en-US" sz="1200" b="1" dirty="0">
                          <a:solidFill>
                            <a:schemeClr val="tx2"/>
                          </a:solidFill>
                        </a:rPr>
                        <a:t>For illicit drugs:   </a:t>
                      </a:r>
                    </a:p>
                    <a:p>
                      <a:r>
                        <a:rPr lang="en-US" sz="1200" b="1" dirty="0">
                          <a:solidFill>
                            <a:schemeClr val="tx2"/>
                          </a:solidFill>
                        </a:rPr>
                        <a:t>Using _____ substance</a:t>
                      </a:r>
                    </a:p>
                    <a:p>
                      <a:r>
                        <a:rPr lang="en-US" sz="1200" b="1" dirty="0">
                          <a:solidFill>
                            <a:schemeClr val="tx2"/>
                          </a:solidFill>
                        </a:rPr>
                        <a:t>For prescription medication: Misusing ______ substance; used other than prescribed</a:t>
                      </a:r>
                    </a:p>
                  </a:txBody>
                  <a:tcPr anchor="ctr"/>
                </a:tc>
                <a:tc>
                  <a:txBody>
                    <a:bodyPr/>
                    <a:lstStyle/>
                    <a:p>
                      <a:r>
                        <a:rPr lang="en-US" sz="1200" b="1" i="1" dirty="0">
                          <a:solidFill>
                            <a:schemeClr val="tx2"/>
                          </a:solidFill>
                        </a:rPr>
                        <a:t>Abuse, Drug of choice Habit</a:t>
                      </a:r>
                    </a:p>
                  </a:txBody>
                  <a:tcPr anchor="ctr"/>
                </a:tc>
                <a:tc>
                  <a:txBody>
                    <a:bodyPr/>
                    <a:lstStyle/>
                    <a:p>
                      <a:r>
                        <a:rPr lang="en-US" sz="1100" b="1" kern="1200" dirty="0">
                          <a:solidFill>
                            <a:schemeClr val="tx2"/>
                          </a:solidFill>
                          <a:effectLst/>
                          <a:latin typeface="+mn-lt"/>
                          <a:ea typeface="+mn-ea"/>
                          <a:cs typeface="+mn-cs"/>
                        </a:rPr>
                        <a:t>The term “abuse” is associated with criminal activity (i.e., domestic abuse, child abuse). People who use substances are not inherently criminals. “Drug of choice” or “habit” implies that a person chooses to have a substance use disorder.</a:t>
                      </a:r>
                      <a:endParaRPr lang="en-US" sz="1000" b="1" dirty="0">
                        <a:solidFill>
                          <a:schemeClr val="tx2"/>
                        </a:solidFill>
                      </a:endParaRPr>
                    </a:p>
                  </a:txBody>
                  <a:tcPr anchor="ctr"/>
                </a:tc>
                <a:extLst>
                  <a:ext uri="{0D108BD9-81ED-4DB2-BD59-A6C34878D82A}">
                    <a16:rowId xmlns:a16="http://schemas.microsoft.com/office/drawing/2014/main" val="3016689902"/>
                  </a:ext>
                </a:extLst>
              </a:tr>
              <a:tr h="554598">
                <a:tc>
                  <a:txBody>
                    <a:bodyPr/>
                    <a:lstStyle/>
                    <a:p>
                      <a:r>
                        <a:rPr lang="en-US" sz="1200" b="1" dirty="0">
                          <a:solidFill>
                            <a:schemeClr val="tx2"/>
                          </a:solidFill>
                        </a:rPr>
                        <a:t>Testing negative/positive for substance use</a:t>
                      </a:r>
                    </a:p>
                  </a:txBody>
                  <a:tcPr anchor="ctr"/>
                </a:tc>
                <a:tc>
                  <a:txBody>
                    <a:bodyPr/>
                    <a:lstStyle/>
                    <a:p>
                      <a:r>
                        <a:rPr lang="en-US" sz="1200" b="1" i="1" dirty="0">
                          <a:solidFill>
                            <a:schemeClr val="tx2"/>
                          </a:solidFill>
                        </a:rPr>
                        <a:t>Clean/Dirty</a:t>
                      </a:r>
                    </a:p>
                  </a:txBody>
                  <a:tcPr anchor="ctr"/>
                </a:tc>
                <a:tc>
                  <a:txBody>
                    <a:bodyPr/>
                    <a:lstStyle/>
                    <a:p>
                      <a:r>
                        <a:rPr lang="en-US" sz="1100" b="1" i="0" dirty="0">
                          <a:solidFill>
                            <a:schemeClr val="tx2"/>
                          </a:solidFill>
                        </a:rPr>
                        <a:t>The terms “dirty” and “clean” are adjectives used to describe filth or the lack thereof. They further negative stereotypes.</a:t>
                      </a:r>
                    </a:p>
                  </a:txBody>
                  <a:tcPr anchor="ctr"/>
                </a:tc>
                <a:extLst>
                  <a:ext uri="{0D108BD9-81ED-4DB2-BD59-A6C34878D82A}">
                    <a16:rowId xmlns:a16="http://schemas.microsoft.com/office/drawing/2014/main" val="98165895"/>
                  </a:ext>
                </a:extLst>
              </a:tr>
              <a:tr h="772476">
                <a:tc>
                  <a:txBody>
                    <a:bodyPr/>
                    <a:lstStyle/>
                    <a:p>
                      <a:r>
                        <a:rPr lang="en-US" sz="1200" b="1" dirty="0">
                          <a:solidFill>
                            <a:schemeClr val="tx2"/>
                          </a:solidFill>
                        </a:rPr>
                        <a:t>Resumed or experience a recurrence of substance use or substance use disorder symptoms</a:t>
                      </a:r>
                    </a:p>
                  </a:txBody>
                  <a:tcPr anchor="ctr"/>
                </a:tc>
                <a:tc>
                  <a:txBody>
                    <a:bodyPr/>
                    <a:lstStyle/>
                    <a:p>
                      <a:r>
                        <a:rPr lang="en-US" sz="1200" b="1" i="1" dirty="0">
                          <a:solidFill>
                            <a:schemeClr val="tx2"/>
                          </a:solidFill>
                        </a:rPr>
                        <a:t>Relapse/Slip</a:t>
                      </a:r>
                    </a:p>
                  </a:txBody>
                  <a:tcPr anchor="ctr"/>
                </a:tc>
                <a:tc>
                  <a:txBody>
                    <a:bodyPr/>
                    <a:lstStyle/>
                    <a:p>
                      <a:r>
                        <a:rPr lang="en-US" sz="1100" b="1" i="0" dirty="0">
                          <a:solidFill>
                            <a:schemeClr val="tx2"/>
                          </a:solidFill>
                        </a:rPr>
                        <a:t>The terms “relapse” and “slip” do not accurately represent a person’s pathway to self-defined recovery and places blame on the individual rather than the disease.</a:t>
                      </a:r>
                    </a:p>
                  </a:txBody>
                  <a:tcPr anchor="ctr"/>
                </a:tc>
                <a:extLst>
                  <a:ext uri="{0D108BD9-81ED-4DB2-BD59-A6C34878D82A}">
                    <a16:rowId xmlns:a16="http://schemas.microsoft.com/office/drawing/2014/main" val="1008033965"/>
                  </a:ext>
                </a:extLst>
              </a:tr>
              <a:tr h="772476">
                <a:tc>
                  <a:txBody>
                    <a:bodyPr/>
                    <a:lstStyle/>
                    <a:p>
                      <a:r>
                        <a:rPr lang="en-US" sz="1200" b="1" dirty="0">
                          <a:solidFill>
                            <a:schemeClr val="tx2"/>
                          </a:solidFill>
                        </a:rPr>
                        <a:t>Well, Healthy In recovery</a:t>
                      </a:r>
                    </a:p>
                  </a:txBody>
                  <a:tcPr anchor="ctr"/>
                </a:tc>
                <a:tc>
                  <a:txBody>
                    <a:bodyPr/>
                    <a:lstStyle/>
                    <a:p>
                      <a:r>
                        <a:rPr lang="en-US" sz="1200" b="1" i="1" dirty="0">
                          <a:solidFill>
                            <a:schemeClr val="tx2"/>
                          </a:solidFill>
                        </a:rPr>
                        <a:t>Sober</a:t>
                      </a:r>
                    </a:p>
                  </a:txBody>
                  <a:tcPr anchor="ctr"/>
                </a:tc>
                <a:tc>
                  <a:txBody>
                    <a:bodyPr/>
                    <a:lstStyle/>
                    <a:p>
                      <a:r>
                        <a:rPr lang="en-US" sz="1100" b="1" dirty="0">
                          <a:solidFill>
                            <a:schemeClr val="tx2"/>
                          </a:solidFill>
                        </a:rPr>
                        <a:t>The term “sober” implies a person is not under the influence of any substance. However, people self-define their own recovery and do not have to abstain from all substances to be healthy and well.</a:t>
                      </a:r>
                    </a:p>
                  </a:txBody>
                  <a:tcPr anchor="ctr"/>
                </a:tc>
                <a:extLst>
                  <a:ext uri="{0D108BD9-81ED-4DB2-BD59-A6C34878D82A}">
                    <a16:rowId xmlns:a16="http://schemas.microsoft.com/office/drawing/2014/main" val="1419740459"/>
                  </a:ext>
                </a:extLst>
              </a:tr>
            </a:tbl>
          </a:graphicData>
        </a:graphic>
      </p:graphicFrame>
      <p:sp>
        <p:nvSpPr>
          <p:cNvPr id="2" name="Slide Number Placeholder 1">
            <a:extLst>
              <a:ext uri="{FF2B5EF4-FFF2-40B4-BE49-F238E27FC236}">
                <a16:creationId xmlns:a16="http://schemas.microsoft.com/office/drawing/2014/main" id="{1F4A2FD5-83F1-2D68-25EF-480DE40351A5}"/>
              </a:ext>
            </a:extLst>
          </p:cNvPr>
          <p:cNvSpPr>
            <a:spLocks noGrp="1"/>
          </p:cNvSpPr>
          <p:nvPr>
            <p:ph type="sldNum" sz="quarter" idx="12"/>
          </p:nvPr>
        </p:nvSpPr>
        <p:spPr/>
        <p:txBody>
          <a:bodyPr/>
          <a:lstStyle/>
          <a:p>
            <a:fld id="{FFA9F4D9-7FFE-014C-806F-7CCB0404A41B}" type="slidenum">
              <a:rPr lang="en-US" smtClean="0"/>
              <a:pPr/>
              <a:t>25</a:t>
            </a:fld>
            <a:endParaRPr lang="en-US" dirty="0"/>
          </a:p>
        </p:txBody>
      </p:sp>
    </p:spTree>
    <p:extLst>
      <p:ext uri="{BB962C8B-B14F-4D97-AF65-F5344CB8AC3E}">
        <p14:creationId xmlns:p14="http://schemas.microsoft.com/office/powerpoint/2010/main" val="807625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17CF38-BE98-9BC1-ABF4-C3490C0B5FEC}"/>
              </a:ext>
            </a:extLst>
          </p:cNvPr>
          <p:cNvSpPr>
            <a:spLocks noGrp="1"/>
          </p:cNvSpPr>
          <p:nvPr>
            <p:ph type="title"/>
          </p:nvPr>
        </p:nvSpPr>
        <p:spPr/>
        <p:txBody>
          <a:bodyPr>
            <a:normAutofit fontScale="90000"/>
          </a:bodyPr>
          <a:lstStyle/>
          <a:p>
            <a:r>
              <a:rPr lang="en-US" dirty="0"/>
              <a:t>Reducing Stigma</a:t>
            </a:r>
          </a:p>
        </p:txBody>
      </p:sp>
      <p:sp>
        <p:nvSpPr>
          <p:cNvPr id="9" name="Text Placeholder 8">
            <a:extLst>
              <a:ext uri="{FF2B5EF4-FFF2-40B4-BE49-F238E27FC236}">
                <a16:creationId xmlns:a16="http://schemas.microsoft.com/office/drawing/2014/main" id="{493D8498-ADB6-317D-D5CF-6BEA531370B8}"/>
              </a:ext>
            </a:extLst>
          </p:cNvPr>
          <p:cNvSpPr>
            <a:spLocks noGrp="1"/>
          </p:cNvSpPr>
          <p:nvPr>
            <p:ph type="body" sz="quarter" idx="13"/>
          </p:nvPr>
        </p:nvSpPr>
        <p:spPr/>
        <p:txBody>
          <a:bodyPr>
            <a:normAutofit fontScale="77500" lnSpcReduction="20000"/>
          </a:bodyPr>
          <a:lstStyle/>
          <a:p>
            <a:r>
              <a:rPr lang="en-US" dirty="0"/>
              <a:t>What can we do? | Part 1</a:t>
            </a:r>
          </a:p>
        </p:txBody>
      </p:sp>
      <p:sp>
        <p:nvSpPr>
          <p:cNvPr id="10" name="Text Placeholder 9">
            <a:extLst>
              <a:ext uri="{FF2B5EF4-FFF2-40B4-BE49-F238E27FC236}">
                <a16:creationId xmlns:a16="http://schemas.microsoft.com/office/drawing/2014/main" id="{9AAC5252-C793-41C2-2844-31CDF8E97DB6}"/>
              </a:ext>
            </a:extLst>
          </p:cNvPr>
          <p:cNvSpPr>
            <a:spLocks noGrp="1"/>
          </p:cNvSpPr>
          <p:nvPr>
            <p:ph type="body" sz="quarter" idx="15"/>
          </p:nvPr>
        </p:nvSpPr>
        <p:spPr>
          <a:xfrm>
            <a:off x="638038" y="4086330"/>
            <a:ext cx="10732574" cy="2257311"/>
          </a:xfrm>
        </p:spPr>
        <p:txBody>
          <a:bodyPr/>
          <a:lstStyle/>
          <a:p>
            <a:pPr marL="285750" indent="-285750">
              <a:buFont typeface="Arial" panose="020B0604020202020204" pitchFamily="34" charset="0"/>
              <a:buChar char="•"/>
            </a:pPr>
            <a:r>
              <a:rPr lang="en-US" dirty="0">
                <a:latin typeface="Tofino Personal Medium" panose="02000000000000000000" pitchFamily="50" charset="0"/>
              </a:rPr>
              <a:t>Know the facts.  Educate yourself about behavioral health.</a:t>
            </a:r>
          </a:p>
          <a:p>
            <a:pPr marL="285750" indent="-285750">
              <a:buFont typeface="Arial" panose="020B0604020202020204" pitchFamily="34" charset="0"/>
              <a:buChar char="•"/>
            </a:pPr>
            <a:r>
              <a:rPr lang="en-US" dirty="0">
                <a:latin typeface="Tofino Personal Medium" panose="02000000000000000000" pitchFamily="50" charset="0"/>
              </a:rPr>
              <a:t>Beware of your own attitudes and behavior.  Examine your own judgmental thinking. Reinforced by your upbringing and society.</a:t>
            </a:r>
          </a:p>
          <a:p>
            <a:pPr marL="285750" indent="-285750">
              <a:buFont typeface="Arial" panose="020B0604020202020204" pitchFamily="34" charset="0"/>
              <a:buChar char="•"/>
            </a:pPr>
            <a:r>
              <a:rPr lang="en-US" dirty="0">
                <a:latin typeface="Tofino Personal Medium" panose="02000000000000000000" pitchFamily="50" charset="0"/>
              </a:rPr>
              <a:t>Choose your words carefully.  The way we speak can affect the attitudes of others.</a:t>
            </a:r>
          </a:p>
          <a:p>
            <a:pPr marL="285750" indent="-285750">
              <a:buFont typeface="Arial" panose="020B0604020202020204" pitchFamily="34" charset="0"/>
              <a:buChar char="•"/>
            </a:pPr>
            <a:r>
              <a:rPr lang="en-US" dirty="0">
                <a:latin typeface="Tofino Personal Medium" panose="02000000000000000000" pitchFamily="50" charset="0"/>
              </a:rPr>
              <a:t>Educate others.  Pass on the facts and positive attitudes; challenge myths and stereotypes.</a:t>
            </a:r>
            <a:endParaRPr lang="en-US" sz="2000" i="1" dirty="0">
              <a:latin typeface="Tofino Personal Medium" panose="02000000000000000000" pitchFamily="50" charset="0"/>
            </a:endParaRPr>
          </a:p>
          <a:p>
            <a:endParaRPr lang="en-US" dirty="0"/>
          </a:p>
        </p:txBody>
      </p:sp>
      <p:pic>
        <p:nvPicPr>
          <p:cNvPr id="11" name="Picture 10">
            <a:extLst>
              <a:ext uri="{FF2B5EF4-FFF2-40B4-BE49-F238E27FC236}">
                <a16:creationId xmlns:a16="http://schemas.microsoft.com/office/drawing/2014/main" id="{E0258DE3-D0BD-C893-D55B-87FD0D24EE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2118243"/>
            <a:ext cx="5312553" cy="1770851"/>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9050E420-5FDE-A4BD-FF69-AA94F2720FD4}"/>
              </a:ext>
            </a:extLst>
          </p:cNvPr>
          <p:cNvSpPr>
            <a:spLocks noGrp="1"/>
          </p:cNvSpPr>
          <p:nvPr>
            <p:ph type="sldNum" sz="quarter" idx="12"/>
          </p:nvPr>
        </p:nvSpPr>
        <p:spPr/>
        <p:txBody>
          <a:bodyPr/>
          <a:lstStyle/>
          <a:p>
            <a:fld id="{FFA9F4D9-7FFE-014C-806F-7CCB0404A41B}" type="slidenum">
              <a:rPr lang="en-US" smtClean="0"/>
              <a:pPr/>
              <a:t>26</a:t>
            </a:fld>
            <a:endParaRPr lang="en-US" dirty="0"/>
          </a:p>
        </p:txBody>
      </p:sp>
    </p:spTree>
    <p:extLst>
      <p:ext uri="{BB962C8B-B14F-4D97-AF65-F5344CB8AC3E}">
        <p14:creationId xmlns:p14="http://schemas.microsoft.com/office/powerpoint/2010/main" val="1473604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5EE7F-F330-8EB8-F645-8FF19A7FBD8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3D5D544-1577-8816-7B98-55B64E45AF5D}"/>
              </a:ext>
            </a:extLst>
          </p:cNvPr>
          <p:cNvSpPr>
            <a:spLocks noGrp="1"/>
          </p:cNvSpPr>
          <p:nvPr>
            <p:ph type="title"/>
          </p:nvPr>
        </p:nvSpPr>
        <p:spPr/>
        <p:txBody>
          <a:bodyPr>
            <a:normAutofit fontScale="90000"/>
          </a:bodyPr>
          <a:lstStyle/>
          <a:p>
            <a:r>
              <a:rPr lang="en-US" dirty="0"/>
              <a:t>Reducing Stigma</a:t>
            </a:r>
          </a:p>
        </p:txBody>
      </p:sp>
      <p:sp>
        <p:nvSpPr>
          <p:cNvPr id="9" name="Text Placeholder 8">
            <a:extLst>
              <a:ext uri="{FF2B5EF4-FFF2-40B4-BE49-F238E27FC236}">
                <a16:creationId xmlns:a16="http://schemas.microsoft.com/office/drawing/2014/main" id="{51242125-FFBC-28D6-22A9-22EC24B173E3}"/>
              </a:ext>
            </a:extLst>
          </p:cNvPr>
          <p:cNvSpPr>
            <a:spLocks noGrp="1"/>
          </p:cNvSpPr>
          <p:nvPr>
            <p:ph type="body" sz="quarter" idx="13"/>
          </p:nvPr>
        </p:nvSpPr>
        <p:spPr/>
        <p:txBody>
          <a:bodyPr>
            <a:normAutofit fontScale="77500" lnSpcReduction="20000"/>
          </a:bodyPr>
          <a:lstStyle/>
          <a:p>
            <a:r>
              <a:rPr lang="en-US" dirty="0"/>
              <a:t>What can we do? | Part 2</a:t>
            </a:r>
          </a:p>
        </p:txBody>
      </p:sp>
      <p:pic>
        <p:nvPicPr>
          <p:cNvPr id="11" name="Picture 10">
            <a:extLst>
              <a:ext uri="{FF2B5EF4-FFF2-40B4-BE49-F238E27FC236}">
                <a16:creationId xmlns:a16="http://schemas.microsoft.com/office/drawing/2014/main" id="{BB44D0FB-06F1-A0AD-1AFC-13C02FBD3B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2118243"/>
            <a:ext cx="5312553" cy="1770851"/>
          </a:xfrm>
          <a:prstGeom prst="rect">
            <a:avLst/>
          </a:prstGeom>
          <a:effectLst>
            <a:outerShdw blurRad="50800" dist="38100" dir="2700000" algn="tl" rotWithShape="0">
              <a:prstClr val="black">
                <a:alpha val="40000"/>
              </a:prstClr>
            </a:outerShdw>
          </a:effectLst>
        </p:spPr>
      </p:pic>
      <p:sp>
        <p:nvSpPr>
          <p:cNvPr id="10" name="Text Placeholder 9">
            <a:extLst>
              <a:ext uri="{FF2B5EF4-FFF2-40B4-BE49-F238E27FC236}">
                <a16:creationId xmlns:a16="http://schemas.microsoft.com/office/drawing/2014/main" id="{4CCD13F3-01AE-6527-C28E-2CFAADC4C997}"/>
              </a:ext>
            </a:extLst>
          </p:cNvPr>
          <p:cNvSpPr>
            <a:spLocks noGrp="1"/>
          </p:cNvSpPr>
          <p:nvPr>
            <p:ph type="body" sz="quarter" idx="15"/>
          </p:nvPr>
        </p:nvSpPr>
        <p:spPr>
          <a:xfrm>
            <a:off x="638038" y="4086331"/>
            <a:ext cx="6252618" cy="2094336"/>
          </a:xfrm>
        </p:spPr>
        <p:txBody>
          <a:bodyPr>
            <a:normAutofit/>
          </a:bodyPr>
          <a:lstStyle/>
          <a:p>
            <a:pPr marL="285750" indent="-285750">
              <a:buFont typeface="Arial" panose="020B0604020202020204" pitchFamily="34" charset="0"/>
              <a:buChar char="•"/>
            </a:pPr>
            <a:r>
              <a:rPr lang="en-US" dirty="0"/>
              <a:t>Focus on the positive.  Behavioral health status is only part of anyone’s larger picture.</a:t>
            </a:r>
          </a:p>
          <a:p>
            <a:pPr marL="285750" indent="-285750">
              <a:buFont typeface="Arial" panose="020B0604020202020204" pitchFamily="34" charset="0"/>
              <a:buChar char="•"/>
            </a:pPr>
            <a:r>
              <a:rPr lang="en-US" dirty="0"/>
              <a:t>Support people.  Treat everyone with dignity and respect; offer support and encouragement.</a:t>
            </a:r>
          </a:p>
          <a:p>
            <a:pPr marL="285750" indent="-285750">
              <a:buFont typeface="Arial" panose="020B0604020202020204" pitchFamily="34" charset="0"/>
              <a:buChar char="•"/>
            </a:pPr>
            <a:r>
              <a:rPr lang="en-US" dirty="0"/>
              <a:t>Include everyone.  It’s against the law to deny jobs or services to anyone.</a:t>
            </a:r>
          </a:p>
          <a:p>
            <a:endParaRPr lang="en-US" dirty="0"/>
          </a:p>
        </p:txBody>
      </p:sp>
      <p:pic>
        <p:nvPicPr>
          <p:cNvPr id="4" name="Picture 3" descr="QR Code for https://yourlifeiowa.org/learn/stigma">
            <a:extLst>
              <a:ext uri="{FF2B5EF4-FFF2-40B4-BE49-F238E27FC236}">
                <a16:creationId xmlns:a16="http://schemas.microsoft.com/office/drawing/2014/main" id="{EDBCE5A0-B5BE-FE2E-427F-3961200185FC}"/>
              </a:ext>
            </a:extLst>
          </p:cNvPr>
          <p:cNvPicPr>
            <a:picLocks noChangeAspect="1"/>
          </p:cNvPicPr>
          <p:nvPr/>
        </p:nvPicPr>
        <p:blipFill>
          <a:blip r:embed="rId4"/>
          <a:stretch>
            <a:fillRect/>
          </a:stretch>
        </p:blipFill>
        <p:spPr>
          <a:xfrm>
            <a:off x="7603067" y="1580158"/>
            <a:ext cx="3526627" cy="3526627"/>
          </a:xfrm>
          <a:prstGeom prst="rect">
            <a:avLst/>
          </a:prstGeom>
        </p:spPr>
      </p:pic>
      <p:sp>
        <p:nvSpPr>
          <p:cNvPr id="2" name="TextBox 1">
            <a:extLst>
              <a:ext uri="{FF2B5EF4-FFF2-40B4-BE49-F238E27FC236}">
                <a16:creationId xmlns:a16="http://schemas.microsoft.com/office/drawing/2014/main" id="{5E268F0C-D18F-9D7C-13CF-C94AF80F45F6}"/>
              </a:ext>
            </a:extLst>
          </p:cNvPr>
          <p:cNvSpPr txBox="1"/>
          <p:nvPr/>
        </p:nvSpPr>
        <p:spPr>
          <a:xfrm>
            <a:off x="7314924" y="5234915"/>
            <a:ext cx="4239038" cy="261610"/>
          </a:xfrm>
          <a:prstGeom prst="rect">
            <a:avLst/>
          </a:prstGeom>
          <a:noFill/>
        </p:spPr>
        <p:txBody>
          <a:bodyPr wrap="square">
            <a:spAutoFit/>
          </a:bodyPr>
          <a:lstStyle/>
          <a:p>
            <a:r>
              <a:rPr lang="en-US" sz="1100" dirty="0"/>
              <a:t>Learn more about stigma at https://yourlifeiowa.org/learn/stigma</a:t>
            </a:r>
          </a:p>
        </p:txBody>
      </p:sp>
      <p:sp>
        <p:nvSpPr>
          <p:cNvPr id="3" name="Slide Number Placeholder 2">
            <a:extLst>
              <a:ext uri="{FF2B5EF4-FFF2-40B4-BE49-F238E27FC236}">
                <a16:creationId xmlns:a16="http://schemas.microsoft.com/office/drawing/2014/main" id="{314DB35B-ECF6-8BDC-5E8D-A26BB389CF69}"/>
              </a:ext>
            </a:extLst>
          </p:cNvPr>
          <p:cNvSpPr>
            <a:spLocks noGrp="1"/>
          </p:cNvSpPr>
          <p:nvPr>
            <p:ph type="sldNum" sz="quarter" idx="12"/>
          </p:nvPr>
        </p:nvSpPr>
        <p:spPr/>
        <p:txBody>
          <a:bodyPr/>
          <a:lstStyle/>
          <a:p>
            <a:fld id="{FFA9F4D9-7FFE-014C-806F-7CCB0404A41B}" type="slidenum">
              <a:rPr lang="en-US" smtClean="0"/>
              <a:pPr/>
              <a:t>27</a:t>
            </a:fld>
            <a:endParaRPr lang="en-US" dirty="0"/>
          </a:p>
        </p:txBody>
      </p:sp>
    </p:spTree>
    <p:extLst>
      <p:ext uri="{BB962C8B-B14F-4D97-AF65-F5344CB8AC3E}">
        <p14:creationId xmlns:p14="http://schemas.microsoft.com/office/powerpoint/2010/main" val="726107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F60E-DF64-8296-7DC9-3AD8662C22C0}"/>
              </a:ext>
            </a:extLst>
          </p:cNvPr>
          <p:cNvSpPr>
            <a:spLocks noGrp="1"/>
          </p:cNvSpPr>
          <p:nvPr>
            <p:ph type="title"/>
          </p:nvPr>
        </p:nvSpPr>
        <p:spPr/>
        <p:txBody>
          <a:bodyPr>
            <a:normAutofit fontScale="90000"/>
          </a:bodyPr>
          <a:lstStyle/>
          <a:p>
            <a:r>
              <a:rPr lang="en-US" dirty="0"/>
              <a:t>The Potential</a:t>
            </a:r>
          </a:p>
        </p:txBody>
      </p:sp>
      <p:sp>
        <p:nvSpPr>
          <p:cNvPr id="3" name="Text Placeholder 2">
            <a:extLst>
              <a:ext uri="{FF2B5EF4-FFF2-40B4-BE49-F238E27FC236}">
                <a16:creationId xmlns:a16="http://schemas.microsoft.com/office/drawing/2014/main" id="{99BD2D2A-9ACF-1AFC-A77F-F3F95ABF2AA5}"/>
              </a:ext>
            </a:extLst>
          </p:cNvPr>
          <p:cNvSpPr>
            <a:spLocks noGrp="1"/>
          </p:cNvSpPr>
          <p:nvPr>
            <p:ph type="body" sz="quarter" idx="13"/>
          </p:nvPr>
        </p:nvSpPr>
        <p:spPr/>
        <p:txBody>
          <a:bodyPr>
            <a:normAutofit fontScale="77500" lnSpcReduction="20000"/>
          </a:bodyPr>
          <a:lstStyle/>
          <a:p>
            <a:r>
              <a:rPr lang="en-US" dirty="0"/>
              <a:t>We can accomplish great things with a coordinated effort!</a:t>
            </a:r>
          </a:p>
        </p:txBody>
      </p:sp>
      <p:sp>
        <p:nvSpPr>
          <p:cNvPr id="4" name="Text Placeholder 3">
            <a:extLst>
              <a:ext uri="{FF2B5EF4-FFF2-40B4-BE49-F238E27FC236}">
                <a16:creationId xmlns:a16="http://schemas.microsoft.com/office/drawing/2014/main" id="{4EEC0561-8591-C07F-C90D-5184394BA504}"/>
              </a:ext>
            </a:extLst>
          </p:cNvPr>
          <p:cNvSpPr>
            <a:spLocks noGrp="1"/>
          </p:cNvSpPr>
          <p:nvPr>
            <p:ph type="body" sz="quarter" idx="15"/>
          </p:nvPr>
        </p:nvSpPr>
        <p:spPr>
          <a:xfrm>
            <a:off x="621224" y="2239852"/>
            <a:ext cx="7214837" cy="3906553"/>
          </a:xfrm>
        </p:spPr>
        <p:txBody>
          <a:bodyPr/>
          <a:lstStyle/>
          <a:p>
            <a:pPr marL="285750" indent="-285750">
              <a:buFont typeface="Arial" panose="020B0604020202020204" pitchFamily="34" charset="0"/>
              <a:buChar char="•"/>
            </a:pPr>
            <a:r>
              <a:rPr lang="en-US" dirty="0">
                <a:solidFill>
                  <a:schemeClr val="tx2"/>
                </a:solidFill>
                <a:latin typeface="Tofino Personal Medium" panose="02000000000000000000" pitchFamily="50" charset="0"/>
              </a:rPr>
              <a:t>Saving one life at a time.</a:t>
            </a:r>
          </a:p>
          <a:p>
            <a:pPr marL="285750" indent="-285750">
              <a:buFont typeface="Arial" panose="020B0604020202020204" pitchFamily="34" charset="0"/>
              <a:buChar char="•"/>
            </a:pPr>
            <a:r>
              <a:rPr lang="en-US" dirty="0">
                <a:solidFill>
                  <a:schemeClr val="tx2"/>
                </a:solidFill>
                <a:latin typeface="Tofino Personal Medium" panose="02000000000000000000" pitchFamily="50" charset="0"/>
              </a:rPr>
              <a:t>Becoming the place where people turn to when they need help.</a:t>
            </a:r>
          </a:p>
          <a:p>
            <a:pPr marL="285750" indent="-285750">
              <a:buFont typeface="Arial" panose="020B0604020202020204" pitchFamily="34" charset="0"/>
              <a:buChar char="•"/>
            </a:pPr>
            <a:r>
              <a:rPr lang="en-US" dirty="0">
                <a:solidFill>
                  <a:schemeClr val="tx2"/>
                </a:solidFill>
                <a:latin typeface="Tofino Personal Medium" panose="02000000000000000000" pitchFamily="50" charset="0"/>
              </a:rPr>
              <a:t>Educating the community about these challenges and normalizing them to reduce the stigma.</a:t>
            </a:r>
          </a:p>
          <a:p>
            <a:pPr marL="285750" indent="-285750">
              <a:buFont typeface="Arial" panose="020B0604020202020204" pitchFamily="34" charset="0"/>
              <a:buChar char="•"/>
            </a:pPr>
            <a:r>
              <a:rPr lang="en-US" dirty="0">
                <a:solidFill>
                  <a:schemeClr val="tx2"/>
                </a:solidFill>
                <a:latin typeface="Tofino Personal Medium" panose="02000000000000000000" pitchFamily="50" charset="0"/>
              </a:rPr>
              <a:t>Uplift people who seek services and walk with them until engaged in services. </a:t>
            </a:r>
          </a:p>
          <a:p>
            <a:pPr marL="285750" indent="-285750">
              <a:buFont typeface="Arial" panose="020B0604020202020204" pitchFamily="34" charset="0"/>
              <a:buChar char="•"/>
            </a:pPr>
            <a:r>
              <a:rPr lang="en-US" dirty="0">
                <a:solidFill>
                  <a:schemeClr val="tx2"/>
                </a:solidFill>
                <a:latin typeface="Tofino Personal Medium" panose="02000000000000000000" pitchFamily="50" charset="0"/>
              </a:rPr>
              <a:t>Help facilitate change to remove barriers to accessing care and recovery pathways. </a:t>
            </a:r>
          </a:p>
          <a:p>
            <a:endParaRPr lang="en-US" dirty="0"/>
          </a:p>
        </p:txBody>
      </p:sp>
      <p:pic>
        <p:nvPicPr>
          <p:cNvPr id="6" name="Content Placeholder 6">
            <a:extLst>
              <a:ext uri="{FF2B5EF4-FFF2-40B4-BE49-F238E27FC236}">
                <a16:creationId xmlns:a16="http://schemas.microsoft.com/office/drawing/2014/main" id="{AC95AD41-5DE7-5E67-C44F-F377BB895E1D}"/>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8046387" y="2433948"/>
            <a:ext cx="3324225" cy="3143250"/>
          </a:xfrm>
          <a:prstGeom prst="rect">
            <a:avLst/>
          </a:prstGeom>
          <a:effectLst>
            <a:outerShdw blurRad="50800" dist="38100" dir="2700000" algn="tl" rotWithShape="0">
              <a:prstClr val="black">
                <a:alpha val="40000"/>
              </a:prstClr>
            </a:outerShdw>
          </a:effectLst>
        </p:spPr>
      </p:pic>
      <p:sp>
        <p:nvSpPr>
          <p:cNvPr id="7" name="Slide Number Placeholder 6">
            <a:extLst>
              <a:ext uri="{FF2B5EF4-FFF2-40B4-BE49-F238E27FC236}">
                <a16:creationId xmlns:a16="http://schemas.microsoft.com/office/drawing/2014/main" id="{1A8A2B08-2990-9E77-EEF5-2233586D37D2}"/>
              </a:ext>
            </a:extLst>
          </p:cNvPr>
          <p:cNvSpPr>
            <a:spLocks noGrp="1"/>
          </p:cNvSpPr>
          <p:nvPr>
            <p:ph type="sldNum" sz="quarter" idx="12"/>
          </p:nvPr>
        </p:nvSpPr>
        <p:spPr/>
        <p:txBody>
          <a:bodyPr/>
          <a:lstStyle/>
          <a:p>
            <a:fld id="{FFA9F4D9-7FFE-014C-806F-7CCB0404A41B}" type="slidenum">
              <a:rPr lang="en-US" smtClean="0"/>
              <a:pPr/>
              <a:t>28</a:t>
            </a:fld>
            <a:endParaRPr lang="en-US" dirty="0"/>
          </a:p>
        </p:txBody>
      </p:sp>
    </p:spTree>
    <p:extLst>
      <p:ext uri="{BB962C8B-B14F-4D97-AF65-F5344CB8AC3E}">
        <p14:creationId xmlns:p14="http://schemas.microsoft.com/office/powerpoint/2010/main" val="4091105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5DC3-AF9E-C601-9FEE-CC1A6246D353}"/>
              </a:ext>
            </a:extLst>
          </p:cNvPr>
          <p:cNvSpPr>
            <a:spLocks noGrp="1"/>
          </p:cNvSpPr>
          <p:nvPr>
            <p:ph type="title"/>
          </p:nvPr>
        </p:nvSpPr>
        <p:spPr/>
        <p:txBody>
          <a:bodyPr>
            <a:noAutofit/>
          </a:bodyPr>
          <a:lstStyle/>
          <a:p>
            <a:r>
              <a:rPr lang="en-US" sz="3600" dirty="0"/>
              <a:t>YLI | A simple idea has helped thousands!</a:t>
            </a:r>
          </a:p>
        </p:txBody>
      </p:sp>
      <p:sp>
        <p:nvSpPr>
          <p:cNvPr id="4" name="Text Placeholder 3">
            <a:extLst>
              <a:ext uri="{FF2B5EF4-FFF2-40B4-BE49-F238E27FC236}">
                <a16:creationId xmlns:a16="http://schemas.microsoft.com/office/drawing/2014/main" id="{8A24F691-9EBB-2E95-3DFD-FC98AA25F80D}"/>
              </a:ext>
            </a:extLst>
          </p:cNvPr>
          <p:cNvSpPr>
            <a:spLocks noGrp="1"/>
          </p:cNvSpPr>
          <p:nvPr>
            <p:ph type="body" sz="quarter" idx="15"/>
          </p:nvPr>
        </p:nvSpPr>
        <p:spPr>
          <a:xfrm>
            <a:off x="621225" y="1690688"/>
            <a:ext cx="6482102" cy="4455717"/>
          </a:xfrm>
        </p:spPr>
        <p:txBody>
          <a:bodyPr>
            <a:normAutofit fontScale="40000" lnSpcReduction="20000"/>
          </a:bodyPr>
          <a:lstStyle/>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Media Center (2019)</a:t>
            </a:r>
          </a:p>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YLI becomes the Statewide Crisis Line (2020)</a:t>
            </a:r>
          </a:p>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Medication Assisted Recovery added to Facility Locator (2020)</a:t>
            </a:r>
          </a:p>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Brain Injury screening/information (2021)</a:t>
            </a:r>
          </a:p>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YLI Project Director Position created/filled (2021)</a:t>
            </a:r>
          </a:p>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New YLI Resource Center (2023)</a:t>
            </a:r>
          </a:p>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YLI Apparel Store (2023) </a:t>
            </a:r>
          </a:p>
          <a:p>
            <a:pPr marL="633222" lvl="1" indent="-285750">
              <a:lnSpc>
                <a:spcPct val="120000"/>
              </a:lnSpc>
              <a:spcBef>
                <a:spcPts val="0"/>
              </a:spcBef>
              <a:spcAft>
                <a:spcPts val="0"/>
              </a:spcAft>
            </a:pPr>
            <a:r>
              <a:rPr lang="en-US" sz="3700" dirty="0">
                <a:latin typeface="Tofino Personal Medium" panose="02000000000000000000" pitchFamily="50" charset="0"/>
                <a:hlinkClick r:id="rId3"/>
              </a:rPr>
              <a:t>https://crgearhub.com/YLI/shop/home</a:t>
            </a:r>
            <a:endParaRPr lang="en-US" sz="3700" dirty="0">
              <a:latin typeface="Tofino Personal Medium" panose="02000000000000000000" pitchFamily="50" charset="0"/>
            </a:endParaRPr>
          </a:p>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Stigma Reduction Education and Resources (2024)</a:t>
            </a:r>
          </a:p>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Maternal Health (2024)</a:t>
            </a:r>
          </a:p>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New Find Help Near You Locator (2025)</a:t>
            </a:r>
          </a:p>
          <a:p>
            <a:pPr marL="285750" indent="-285750">
              <a:lnSpc>
                <a:spcPct val="120000"/>
              </a:lnSpc>
              <a:spcBef>
                <a:spcPts val="0"/>
              </a:spcBef>
              <a:spcAft>
                <a:spcPts val="0"/>
              </a:spcAft>
              <a:buFont typeface="Arial" panose="020B0604020202020204" pitchFamily="34" charset="0"/>
              <a:buChar char="•"/>
            </a:pPr>
            <a:r>
              <a:rPr lang="en-US" sz="4900" dirty="0">
                <a:latin typeface="Tofino Personal Medium" panose="02000000000000000000" pitchFamily="50" charset="0"/>
              </a:rPr>
              <a:t>New YLI website (July 2025)</a:t>
            </a:r>
          </a:p>
          <a:p>
            <a:endParaRPr lang="en-US" dirty="0"/>
          </a:p>
        </p:txBody>
      </p:sp>
      <p:pic>
        <p:nvPicPr>
          <p:cNvPr id="6" name="Content Placeholder 5">
            <a:extLst>
              <a:ext uri="{FF2B5EF4-FFF2-40B4-BE49-F238E27FC236}">
                <a16:creationId xmlns:a16="http://schemas.microsoft.com/office/drawing/2014/main" id="{CACDCBD2-9CEE-F6E6-B4E4-1CCB950F66D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0170" y="2200328"/>
            <a:ext cx="4702864" cy="2873476"/>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31AA808B-D79E-E800-03D8-F31BE39367EB}"/>
              </a:ext>
            </a:extLst>
          </p:cNvPr>
          <p:cNvSpPr>
            <a:spLocks noGrp="1"/>
          </p:cNvSpPr>
          <p:nvPr>
            <p:ph type="sldNum" sz="quarter" idx="12"/>
          </p:nvPr>
        </p:nvSpPr>
        <p:spPr/>
        <p:txBody>
          <a:bodyPr/>
          <a:lstStyle/>
          <a:p>
            <a:fld id="{FFA9F4D9-7FFE-014C-806F-7CCB0404A41B}" type="slidenum">
              <a:rPr lang="en-US" smtClean="0"/>
              <a:pPr/>
              <a:t>29</a:t>
            </a:fld>
            <a:endParaRPr lang="en-US" dirty="0"/>
          </a:p>
        </p:txBody>
      </p:sp>
    </p:spTree>
    <p:extLst>
      <p:ext uri="{BB962C8B-B14F-4D97-AF65-F5344CB8AC3E}">
        <p14:creationId xmlns:p14="http://schemas.microsoft.com/office/powerpoint/2010/main" val="384347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DBD3CE-D262-EAE8-0012-A0ECCFC085B9}"/>
              </a:ext>
            </a:extLst>
          </p:cNvPr>
          <p:cNvSpPr>
            <a:spLocks noGrp="1"/>
          </p:cNvSpPr>
          <p:nvPr>
            <p:ph type="title"/>
          </p:nvPr>
        </p:nvSpPr>
        <p:spPr/>
        <p:txBody>
          <a:bodyPr>
            <a:normAutofit fontScale="90000"/>
          </a:bodyPr>
          <a:lstStyle/>
          <a:p>
            <a:r>
              <a:rPr lang="en-US" dirty="0"/>
              <a:t>What is Your Life Iowa?</a:t>
            </a:r>
          </a:p>
        </p:txBody>
      </p:sp>
      <p:sp>
        <p:nvSpPr>
          <p:cNvPr id="7" name="Text Placeholder 6">
            <a:extLst>
              <a:ext uri="{FF2B5EF4-FFF2-40B4-BE49-F238E27FC236}">
                <a16:creationId xmlns:a16="http://schemas.microsoft.com/office/drawing/2014/main" id="{DF74F338-8F5E-3025-8C53-F81CD82AB98D}"/>
              </a:ext>
            </a:extLst>
          </p:cNvPr>
          <p:cNvSpPr>
            <a:spLocks noGrp="1"/>
          </p:cNvSpPr>
          <p:nvPr>
            <p:ph type="body" sz="quarter" idx="15"/>
          </p:nvPr>
        </p:nvSpPr>
        <p:spPr>
          <a:xfrm>
            <a:off x="621224" y="2239852"/>
            <a:ext cx="7022749" cy="3906553"/>
          </a:xfrm>
        </p:spPr>
        <p:txBody>
          <a:bodyPr/>
          <a:lstStyle/>
          <a:p>
            <a:pPr marL="571500" indent="-342900">
              <a:buFont typeface="Wingdings" panose="05000000000000000000" pitchFamily="2" charset="2"/>
              <a:buChar char="§"/>
            </a:pPr>
            <a:r>
              <a:rPr lang="en-US" dirty="0">
                <a:latin typeface="Tofino Personal Medium" panose="02000000000000000000" pitchFamily="50" charset="0"/>
              </a:rPr>
              <a:t>Available 24/7/365.</a:t>
            </a:r>
          </a:p>
          <a:p>
            <a:pPr marL="571500" indent="-342900">
              <a:buFont typeface="Wingdings" panose="05000000000000000000" pitchFamily="2" charset="2"/>
              <a:buChar char="§"/>
            </a:pPr>
            <a:r>
              <a:rPr lang="en-US" dirty="0">
                <a:latin typeface="Tofino Personal Medium" panose="02000000000000000000" pitchFamily="50" charset="0"/>
              </a:rPr>
              <a:t>Information, Resources, Referrals and Help around alcohol, drugs, gambling, mental health, thoughts of suicide and related concerns.</a:t>
            </a:r>
          </a:p>
          <a:p>
            <a:pPr marL="571500" indent="-342900">
              <a:buFont typeface="Wingdings" panose="05000000000000000000" pitchFamily="2" charset="2"/>
              <a:buChar char="§"/>
            </a:pPr>
            <a:r>
              <a:rPr lang="en-US" dirty="0">
                <a:latin typeface="Tofino Personal Medium" panose="02000000000000000000" pitchFamily="50" charset="0"/>
              </a:rPr>
              <a:t>Access to behavioral health system navigation</a:t>
            </a:r>
          </a:p>
          <a:p>
            <a:pPr marL="571500" indent="-342900">
              <a:buFont typeface="Wingdings" panose="05000000000000000000" pitchFamily="2" charset="2"/>
              <a:buChar char="§"/>
            </a:pPr>
            <a:r>
              <a:rPr lang="en-US" dirty="0">
                <a:latin typeface="Tofino Personal Medium" panose="02000000000000000000" pitchFamily="50" charset="0"/>
              </a:rPr>
              <a:t>Website: </a:t>
            </a:r>
            <a:r>
              <a:rPr lang="en-US" dirty="0">
                <a:latin typeface="Tofino Personal Medium" panose="02000000000000000000" pitchFamily="50" charset="0"/>
                <a:hlinkClick r:id="rId3">
                  <a:extLst>
                    <a:ext uri="{A12FA001-AC4F-418D-AE19-62706E023703}">
                      <ahyp:hlinkClr xmlns:ahyp="http://schemas.microsoft.com/office/drawing/2018/hyperlinkcolor" val="tx"/>
                    </a:ext>
                  </a:extLst>
                </a:hlinkClick>
              </a:rPr>
              <a:t>yourlifeiowa.org</a:t>
            </a:r>
            <a:endParaRPr lang="en-US" dirty="0">
              <a:latin typeface="Tofino Personal Medium" panose="02000000000000000000" pitchFamily="50" charset="0"/>
            </a:endParaRPr>
          </a:p>
          <a:p>
            <a:pPr marL="571500" indent="-342900">
              <a:buFont typeface="Wingdings" panose="05000000000000000000" pitchFamily="2" charset="2"/>
              <a:buChar char="§"/>
            </a:pPr>
            <a:r>
              <a:rPr lang="en-US" dirty="0">
                <a:latin typeface="Tofino Personal Medium" panose="02000000000000000000" pitchFamily="50" charset="0"/>
              </a:rPr>
              <a:t>Supportive Text Messaging: </a:t>
            </a:r>
            <a:r>
              <a:rPr lang="en-US" dirty="0" err="1">
                <a:latin typeface="Tofino Personal Medium" panose="02000000000000000000" pitchFamily="50" charset="0"/>
                <a:hlinkClick r:id="rId4">
                  <a:extLst>
                    <a:ext uri="{A12FA001-AC4F-418D-AE19-62706E023703}">
                      <ahyp:hlinkClr xmlns:ahyp="http://schemas.microsoft.com/office/drawing/2018/hyperlinkcolor" val="tx"/>
                    </a:ext>
                  </a:extLst>
                </a:hlinkClick>
              </a:rPr>
              <a:t>yourlifeiowa.support</a:t>
            </a:r>
            <a:endParaRPr lang="en-US" dirty="0">
              <a:latin typeface="Tofino Personal Medium" panose="02000000000000000000" pitchFamily="50" charset="0"/>
            </a:endParaRPr>
          </a:p>
          <a:p>
            <a:pPr marL="571500" indent="-342900">
              <a:buFont typeface="Wingdings" panose="05000000000000000000" pitchFamily="2" charset="2"/>
              <a:buChar char="§"/>
            </a:pPr>
            <a:r>
              <a:rPr lang="en-US" dirty="0">
                <a:latin typeface="Tofino Personal Medium" panose="02000000000000000000" pitchFamily="50" charset="0"/>
              </a:rPr>
              <a:t>Help is offered by experts in the field dedicated to the health of Iowans.</a:t>
            </a:r>
          </a:p>
          <a:p>
            <a:endParaRPr lang="en-US" dirty="0"/>
          </a:p>
        </p:txBody>
      </p:sp>
      <p:pic>
        <p:nvPicPr>
          <p:cNvPr id="8" name="Picture 7" descr="Image.  Contact YLI by calling 855.581.8111, texting 855.895.8398, or chat at yourlifeiowa.org.">
            <a:extLst>
              <a:ext uri="{FF2B5EF4-FFF2-40B4-BE49-F238E27FC236}">
                <a16:creationId xmlns:a16="http://schemas.microsoft.com/office/drawing/2014/main" id="{56EA272C-49A6-A538-EEEB-5F5357DB5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1754" y="2162909"/>
            <a:ext cx="3628858" cy="3410252"/>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C01F986F-EA42-3774-10A4-2EC48A739ED0}"/>
              </a:ext>
            </a:extLst>
          </p:cNvPr>
          <p:cNvSpPr>
            <a:spLocks noGrp="1"/>
          </p:cNvSpPr>
          <p:nvPr>
            <p:ph type="sldNum" sz="quarter" idx="12"/>
          </p:nvPr>
        </p:nvSpPr>
        <p:spPr/>
        <p:txBody>
          <a:bodyPr/>
          <a:lstStyle/>
          <a:p>
            <a:fld id="{FFA9F4D9-7FFE-014C-806F-7CCB0404A41B}" type="slidenum">
              <a:rPr lang="en-US" smtClean="0"/>
              <a:pPr/>
              <a:t>3</a:t>
            </a:fld>
            <a:endParaRPr lang="en-US" dirty="0"/>
          </a:p>
        </p:txBody>
      </p:sp>
    </p:spTree>
    <p:extLst>
      <p:ext uri="{BB962C8B-B14F-4D97-AF65-F5344CB8AC3E}">
        <p14:creationId xmlns:p14="http://schemas.microsoft.com/office/powerpoint/2010/main" val="241837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FA393-0BE1-7A57-1656-8A7850167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71E43E-0E26-E1FF-E8A9-3EF4263279FD}"/>
              </a:ext>
            </a:extLst>
          </p:cNvPr>
          <p:cNvSpPr>
            <a:spLocks noGrp="1"/>
          </p:cNvSpPr>
          <p:nvPr>
            <p:ph type="title"/>
          </p:nvPr>
        </p:nvSpPr>
        <p:spPr/>
        <p:txBody>
          <a:bodyPr>
            <a:normAutofit fontScale="90000"/>
          </a:bodyPr>
          <a:lstStyle/>
          <a:p>
            <a:r>
              <a:rPr lang="en-US" dirty="0"/>
              <a:t>What’s Next?</a:t>
            </a:r>
          </a:p>
        </p:txBody>
      </p:sp>
      <p:sp>
        <p:nvSpPr>
          <p:cNvPr id="8" name="Text Placeholder 7">
            <a:extLst>
              <a:ext uri="{FF2B5EF4-FFF2-40B4-BE49-F238E27FC236}">
                <a16:creationId xmlns:a16="http://schemas.microsoft.com/office/drawing/2014/main" id="{7BD99E14-A9E1-C7C7-D4EC-0268F1854549}"/>
              </a:ext>
            </a:extLst>
          </p:cNvPr>
          <p:cNvSpPr>
            <a:spLocks noGrp="1"/>
          </p:cNvSpPr>
          <p:nvPr>
            <p:ph type="body" sz="quarter" idx="13"/>
          </p:nvPr>
        </p:nvSpPr>
        <p:spPr/>
        <p:txBody>
          <a:bodyPr>
            <a:normAutofit fontScale="77500" lnSpcReduction="20000"/>
          </a:bodyPr>
          <a:lstStyle/>
          <a:p>
            <a:r>
              <a:rPr lang="en-US" dirty="0"/>
              <a:t>Brainstorming for the future. . .</a:t>
            </a:r>
          </a:p>
        </p:txBody>
      </p:sp>
      <p:sp>
        <p:nvSpPr>
          <p:cNvPr id="4" name="Text Placeholder 3">
            <a:extLst>
              <a:ext uri="{FF2B5EF4-FFF2-40B4-BE49-F238E27FC236}">
                <a16:creationId xmlns:a16="http://schemas.microsoft.com/office/drawing/2014/main" id="{A1C43E9B-CDCA-94A7-4AFB-0FF494546F90}"/>
              </a:ext>
            </a:extLst>
          </p:cNvPr>
          <p:cNvSpPr>
            <a:spLocks noGrp="1"/>
          </p:cNvSpPr>
          <p:nvPr>
            <p:ph type="body" sz="quarter" idx="15"/>
          </p:nvPr>
        </p:nvSpPr>
        <p:spPr>
          <a:xfrm>
            <a:off x="621225" y="2239852"/>
            <a:ext cx="5474775" cy="3906553"/>
          </a:xfrm>
        </p:spPr>
        <p:txBody>
          <a:bodyPr>
            <a:normAutofit/>
          </a:bodyPr>
          <a:lstStyle/>
          <a:p>
            <a:pPr marL="285750" indent="-285750">
              <a:buFont typeface="Arial" panose="020B0604020202020204" pitchFamily="34" charset="0"/>
              <a:buChar char="•"/>
            </a:pPr>
            <a:r>
              <a:rPr lang="en-US" dirty="0">
                <a:latin typeface="Tofino Personal Medium" panose="02000000000000000000" pitchFamily="50" charset="0"/>
              </a:rPr>
              <a:t>Comments, feedback and suggestions are always welcomed!</a:t>
            </a:r>
          </a:p>
          <a:p>
            <a:pPr marL="285750" indent="-285750">
              <a:buFont typeface="Arial" panose="020B0604020202020204" pitchFamily="34" charset="0"/>
              <a:buChar char="•"/>
            </a:pPr>
            <a:r>
              <a:rPr lang="en-US" dirty="0">
                <a:latin typeface="Tofino Personal Medium" panose="02000000000000000000" pitchFamily="50" charset="0"/>
              </a:rPr>
              <a:t>Want to get in on the latest YLI information and updates?</a:t>
            </a:r>
          </a:p>
          <a:p>
            <a:pPr marL="633222" lvl="1" indent="-285750"/>
            <a:r>
              <a:rPr lang="en-US" dirty="0">
                <a:latin typeface="Tofino Personal Medium" panose="02000000000000000000" pitchFamily="50" charset="0"/>
              </a:rPr>
              <a:t>Subscribe the YLI List Serve </a:t>
            </a:r>
          </a:p>
          <a:p>
            <a:pPr marL="285750" indent="-285750">
              <a:buFont typeface="Arial" panose="020B0604020202020204" pitchFamily="34" charset="0"/>
              <a:buChar char="•"/>
            </a:pPr>
            <a:r>
              <a:rPr lang="en-US" dirty="0">
                <a:latin typeface="Tofino Personal Medium" panose="02000000000000000000" pitchFamily="50" charset="0"/>
              </a:rPr>
              <a:t>How can YLI help?</a:t>
            </a:r>
          </a:p>
          <a:p>
            <a:pPr marL="285750" indent="-285750">
              <a:buFont typeface="Arial" panose="020B0604020202020204" pitchFamily="34" charset="0"/>
              <a:buChar char="•"/>
            </a:pPr>
            <a:r>
              <a:rPr lang="en-US" dirty="0">
                <a:latin typeface="Tofino Personal Medium" panose="02000000000000000000" pitchFamily="50" charset="0"/>
              </a:rPr>
              <a:t>How can you help YLI?</a:t>
            </a:r>
          </a:p>
          <a:p>
            <a:endParaRPr lang="en-US" dirty="0"/>
          </a:p>
        </p:txBody>
      </p:sp>
      <p:pic>
        <p:nvPicPr>
          <p:cNvPr id="9" name="Content Placeholder 5">
            <a:extLst>
              <a:ext uri="{FF2B5EF4-FFF2-40B4-BE49-F238E27FC236}">
                <a16:creationId xmlns:a16="http://schemas.microsoft.com/office/drawing/2014/main" id="{DE69659E-D1E4-8103-28E6-92816BA259C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5524" y="2224354"/>
            <a:ext cx="5556719" cy="3704480"/>
          </a:xfrm>
          <a:prstGeom prst="rect">
            <a:avLst/>
          </a:prstGeom>
          <a:effectLst>
            <a:outerShdw blurRad="50800" dist="38100" dir="2700000" algn="tl" rotWithShape="0">
              <a:prstClr val="black">
                <a:alpha val="40000"/>
              </a:prstClr>
            </a:outerShdw>
          </a:effectLst>
        </p:spPr>
      </p:pic>
      <p:pic>
        <p:nvPicPr>
          <p:cNvPr id="10" name="Picture 9" descr="QR Code for https://public.govdelivery.com/accounts/IACIO/subscriber/new?topic_id=IACIO_2029">
            <a:extLst>
              <a:ext uri="{FF2B5EF4-FFF2-40B4-BE49-F238E27FC236}">
                <a16:creationId xmlns:a16="http://schemas.microsoft.com/office/drawing/2014/main" id="{EDAEA55A-3369-5AC7-5749-4D258FAFCD43}"/>
              </a:ext>
            </a:extLst>
          </p:cNvPr>
          <p:cNvPicPr>
            <a:picLocks noChangeAspect="1"/>
          </p:cNvPicPr>
          <p:nvPr/>
        </p:nvPicPr>
        <p:blipFill>
          <a:blip r:embed="rId4"/>
          <a:stretch>
            <a:fillRect/>
          </a:stretch>
        </p:blipFill>
        <p:spPr>
          <a:xfrm>
            <a:off x="1150590" y="4864720"/>
            <a:ext cx="1435554" cy="1435554"/>
          </a:xfrm>
          <a:prstGeom prst="rect">
            <a:avLst/>
          </a:prstGeom>
        </p:spPr>
      </p:pic>
      <p:sp>
        <p:nvSpPr>
          <p:cNvPr id="11" name="Rectangle 10">
            <a:extLst>
              <a:ext uri="{FF2B5EF4-FFF2-40B4-BE49-F238E27FC236}">
                <a16:creationId xmlns:a16="http://schemas.microsoft.com/office/drawing/2014/main" id="{0A021737-B9FD-078F-68C5-9EA18A8748C6}"/>
              </a:ext>
            </a:extLst>
          </p:cNvPr>
          <p:cNvSpPr/>
          <p:nvPr/>
        </p:nvSpPr>
        <p:spPr>
          <a:xfrm>
            <a:off x="1014399" y="6343641"/>
            <a:ext cx="1945172" cy="230832"/>
          </a:xfrm>
          <a:prstGeom prst="rect">
            <a:avLst/>
          </a:prstGeom>
        </p:spPr>
        <p:txBody>
          <a:bodyPr wrap="square">
            <a:spAutoFit/>
          </a:bodyPr>
          <a:lstStyle/>
          <a:p>
            <a:r>
              <a:rPr lang="en-US" sz="900" dirty="0">
                <a:latin typeface="Tofino Personal Medium" panose="02000000000000000000" pitchFamily="50" charset="0"/>
                <a:hlinkClick r:id="rId5"/>
              </a:rPr>
              <a:t>Subscribe the YLI List Serve</a:t>
            </a:r>
            <a:endParaRPr lang="en-US" sz="900" dirty="0">
              <a:latin typeface="Tofino Personal Medium" panose="02000000000000000000" pitchFamily="50" charset="0"/>
            </a:endParaRPr>
          </a:p>
        </p:txBody>
      </p:sp>
      <p:sp>
        <p:nvSpPr>
          <p:cNvPr id="3" name="Slide Number Placeholder 2">
            <a:extLst>
              <a:ext uri="{FF2B5EF4-FFF2-40B4-BE49-F238E27FC236}">
                <a16:creationId xmlns:a16="http://schemas.microsoft.com/office/drawing/2014/main" id="{69E27B55-E7F4-95DA-ADB2-73BB8E8D91DD}"/>
              </a:ext>
            </a:extLst>
          </p:cNvPr>
          <p:cNvSpPr>
            <a:spLocks noGrp="1"/>
          </p:cNvSpPr>
          <p:nvPr>
            <p:ph type="sldNum" sz="quarter" idx="12"/>
          </p:nvPr>
        </p:nvSpPr>
        <p:spPr/>
        <p:txBody>
          <a:bodyPr/>
          <a:lstStyle/>
          <a:p>
            <a:fld id="{FFA9F4D9-7FFE-014C-806F-7CCB0404A41B}" type="slidenum">
              <a:rPr lang="en-US" smtClean="0"/>
              <a:pPr/>
              <a:t>30</a:t>
            </a:fld>
            <a:endParaRPr lang="en-US" dirty="0"/>
          </a:p>
        </p:txBody>
      </p:sp>
    </p:spTree>
    <p:extLst>
      <p:ext uri="{BB962C8B-B14F-4D97-AF65-F5344CB8AC3E}">
        <p14:creationId xmlns:p14="http://schemas.microsoft.com/office/powerpoint/2010/main" val="3349738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F1AA6B-BE2B-DDE8-150A-3A19D704D56B}"/>
              </a:ext>
            </a:extLst>
          </p:cNvPr>
          <p:cNvSpPr>
            <a:spLocks noGrp="1"/>
          </p:cNvSpPr>
          <p:nvPr>
            <p:ph type="title"/>
          </p:nvPr>
        </p:nvSpPr>
        <p:spPr/>
        <p:txBody>
          <a:bodyPr>
            <a:normAutofit/>
          </a:bodyPr>
          <a:lstStyle/>
          <a:p>
            <a:r>
              <a:rPr lang="en-US" sz="6600" dirty="0"/>
              <a:t>Questions?</a:t>
            </a:r>
          </a:p>
        </p:txBody>
      </p:sp>
    </p:spTree>
    <p:extLst>
      <p:ext uri="{BB962C8B-B14F-4D97-AF65-F5344CB8AC3E}">
        <p14:creationId xmlns:p14="http://schemas.microsoft.com/office/powerpoint/2010/main" val="2138019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F6E7-B691-6FAF-1E33-9F86F5A585D4}"/>
              </a:ext>
            </a:extLst>
          </p:cNvPr>
          <p:cNvSpPr>
            <a:spLocks noGrp="1"/>
          </p:cNvSpPr>
          <p:nvPr>
            <p:ph type="title"/>
          </p:nvPr>
        </p:nvSpPr>
        <p:spPr>
          <a:xfrm>
            <a:off x="1696090" y="2137078"/>
            <a:ext cx="5086878" cy="924832"/>
          </a:xfrm>
        </p:spPr>
        <p:txBody>
          <a:bodyPr/>
          <a:lstStyle/>
          <a:p>
            <a:r>
              <a:rPr lang="en-US" dirty="0"/>
              <a:t>Thank You!</a:t>
            </a:r>
          </a:p>
        </p:txBody>
      </p:sp>
      <p:sp>
        <p:nvSpPr>
          <p:cNvPr id="4" name="Title 1">
            <a:extLst>
              <a:ext uri="{FF2B5EF4-FFF2-40B4-BE49-F238E27FC236}">
                <a16:creationId xmlns:a16="http://schemas.microsoft.com/office/drawing/2014/main" id="{9ADC8D78-3BEC-0E7D-3343-A8F607E761B9}"/>
              </a:ext>
            </a:extLst>
          </p:cNvPr>
          <p:cNvSpPr txBox="1">
            <a:spLocks/>
          </p:cNvSpPr>
          <p:nvPr/>
        </p:nvSpPr>
        <p:spPr>
          <a:xfrm>
            <a:off x="1696090" y="3429000"/>
            <a:ext cx="6158925" cy="201848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lang="en-US" sz="6600" b="1" i="0" kern="1200" dirty="0">
                <a:solidFill>
                  <a:schemeClr val="bg1"/>
                </a:solidFill>
                <a:latin typeface="Tofino Personal Bold" panose="02000000000000000000" pitchFamily="2" charset="77"/>
                <a:ea typeface="+mj-ea"/>
                <a:cs typeface="+mj-cs"/>
              </a:defRPr>
            </a:lvl1pPr>
          </a:lstStyle>
          <a:p>
            <a:r>
              <a:rPr lang="en-US" sz="3300" dirty="0">
                <a:latin typeface="Tofino Personal Medium" panose="02000000000000000000" pitchFamily="50" charset="0"/>
              </a:rPr>
              <a:t>[Your Name]</a:t>
            </a:r>
            <a:br>
              <a:rPr lang="en-US" dirty="0">
                <a:latin typeface="Tofino Personal Medium" panose="02000000000000000000" pitchFamily="50" charset="0"/>
              </a:rPr>
            </a:br>
            <a:r>
              <a:rPr lang="en-US" sz="2200" dirty="0">
                <a:latin typeface="Tofino Personal Medium" panose="02000000000000000000" pitchFamily="50" charset="0"/>
              </a:rPr>
              <a:t>[Your Company Name]</a:t>
            </a:r>
            <a:br>
              <a:rPr lang="en-US" sz="2200" dirty="0">
                <a:latin typeface="Tofino Personal Medium" panose="02000000000000000000" pitchFamily="50" charset="0"/>
              </a:rPr>
            </a:br>
            <a:r>
              <a:rPr lang="en-US" sz="2200" dirty="0">
                <a:latin typeface="Tofino Personal Medium" panose="02000000000000000000" pitchFamily="50" charset="0"/>
              </a:rPr>
              <a:t>[email address]</a:t>
            </a:r>
            <a:br>
              <a:rPr lang="en-US" sz="2200" dirty="0">
                <a:latin typeface="Tofino Personal Medium" panose="02000000000000000000" pitchFamily="50" charset="0"/>
              </a:rPr>
            </a:br>
            <a:br>
              <a:rPr lang="en-US" sz="2200" dirty="0">
                <a:latin typeface="Tofino Personal Medium" panose="02000000000000000000" pitchFamily="50" charset="0"/>
              </a:rPr>
            </a:br>
            <a:r>
              <a:rPr lang="en-US" sz="2200" dirty="0">
                <a:latin typeface="Tofino Personal Medium" panose="02000000000000000000" pitchFamily="50" charset="0"/>
              </a:rPr>
              <a:t>yli@hhs.iowa.gov</a:t>
            </a:r>
            <a:endParaRPr lang="en-US" dirty="0"/>
          </a:p>
        </p:txBody>
      </p:sp>
    </p:spTree>
    <p:extLst>
      <p:ext uri="{BB962C8B-B14F-4D97-AF65-F5344CB8AC3E}">
        <p14:creationId xmlns:p14="http://schemas.microsoft.com/office/powerpoint/2010/main" val="3612205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5DD8-0F25-2A2E-BEA7-5B9BFC79EBF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Final bumper</a:t>
            </a:r>
          </a:p>
        </p:txBody>
      </p:sp>
    </p:spTree>
    <p:extLst>
      <p:ext uri="{BB962C8B-B14F-4D97-AF65-F5344CB8AC3E}">
        <p14:creationId xmlns:p14="http://schemas.microsoft.com/office/powerpoint/2010/main" val="146836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FC46-DDA9-1234-84A1-F9FF9431C17C}"/>
              </a:ext>
            </a:extLst>
          </p:cNvPr>
          <p:cNvSpPr>
            <a:spLocks noGrp="1"/>
          </p:cNvSpPr>
          <p:nvPr>
            <p:ph type="title"/>
          </p:nvPr>
        </p:nvSpPr>
        <p:spPr/>
        <p:txBody>
          <a:bodyPr>
            <a:normAutofit fontScale="90000"/>
          </a:bodyPr>
          <a:lstStyle/>
          <a:p>
            <a:r>
              <a:rPr lang="en-US" dirty="0"/>
              <a:t>What is Your Life Iowa?</a:t>
            </a:r>
          </a:p>
        </p:txBody>
      </p:sp>
      <p:sp>
        <p:nvSpPr>
          <p:cNvPr id="3" name="Text Placeholder 2">
            <a:extLst>
              <a:ext uri="{FF2B5EF4-FFF2-40B4-BE49-F238E27FC236}">
                <a16:creationId xmlns:a16="http://schemas.microsoft.com/office/drawing/2014/main" id="{EA4816AE-8507-7F17-F48E-994DEDA47B9E}"/>
              </a:ext>
            </a:extLst>
          </p:cNvPr>
          <p:cNvSpPr>
            <a:spLocks noGrp="1"/>
          </p:cNvSpPr>
          <p:nvPr>
            <p:ph type="body" sz="quarter" idx="13"/>
          </p:nvPr>
        </p:nvSpPr>
        <p:spPr/>
        <p:txBody>
          <a:bodyPr>
            <a:normAutofit fontScale="77500" lnSpcReduction="20000"/>
          </a:bodyPr>
          <a:lstStyle/>
          <a:p>
            <a:r>
              <a:rPr lang="en-US" dirty="0"/>
              <a:t>Where it began . . .</a:t>
            </a:r>
          </a:p>
        </p:txBody>
      </p:sp>
      <p:sp>
        <p:nvSpPr>
          <p:cNvPr id="11" name="TextBox 10">
            <a:extLst>
              <a:ext uri="{FF2B5EF4-FFF2-40B4-BE49-F238E27FC236}">
                <a16:creationId xmlns:a16="http://schemas.microsoft.com/office/drawing/2014/main" id="{B40724D4-BB97-E655-8315-CB26884BBF8F}"/>
              </a:ext>
            </a:extLst>
          </p:cNvPr>
          <p:cNvSpPr txBox="1"/>
          <p:nvPr/>
        </p:nvSpPr>
        <p:spPr>
          <a:xfrm>
            <a:off x="830571" y="2245380"/>
            <a:ext cx="3693839" cy="446276"/>
          </a:xfrm>
          <a:prstGeom prst="rect">
            <a:avLst/>
          </a:prstGeom>
          <a:noFill/>
        </p:spPr>
        <p:txBody>
          <a:bodyPr wrap="square" rtlCol="0">
            <a:spAutoFit/>
          </a:bodyPr>
          <a:lstStyle/>
          <a:p>
            <a:r>
              <a:rPr lang="en-US" sz="1200" b="1" dirty="0">
                <a:solidFill>
                  <a:schemeClr val="accent1">
                    <a:lumMod val="75000"/>
                  </a:schemeClr>
                </a:solidFill>
                <a:latin typeface="+mj-lt"/>
              </a:rPr>
              <a:t>Population estimates (18 and Older)</a:t>
            </a:r>
          </a:p>
          <a:p>
            <a:endParaRPr lang="en-US" sz="1100" dirty="0"/>
          </a:p>
        </p:txBody>
      </p:sp>
      <p:sp>
        <p:nvSpPr>
          <p:cNvPr id="6" name="Content Placeholder 2">
            <a:extLst>
              <a:ext uri="{FF2B5EF4-FFF2-40B4-BE49-F238E27FC236}">
                <a16:creationId xmlns:a16="http://schemas.microsoft.com/office/drawing/2014/main" id="{C55252FC-F951-CB54-6E2C-15ADC59497B8}"/>
              </a:ext>
            </a:extLst>
          </p:cNvPr>
          <p:cNvSpPr txBox="1">
            <a:spLocks/>
          </p:cNvSpPr>
          <p:nvPr/>
        </p:nvSpPr>
        <p:spPr>
          <a:xfrm>
            <a:off x="830571" y="2603370"/>
            <a:ext cx="3313038" cy="3421026"/>
          </a:xfrm>
          <a:prstGeom prst="rect">
            <a:avLst/>
          </a:prstGeom>
        </p:spPr>
        <p:txBody>
          <a:bodyPr>
            <a:normAutofit fontScale="25000" lnSpcReduction="20000"/>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sz="4800">
                <a:latin typeface="Tofino Personal Medium" panose="02000000000000000000" pitchFamily="2" charset="77"/>
              </a:rPr>
              <a:t>Gambling  </a:t>
            </a:r>
          </a:p>
          <a:p>
            <a:pPr marL="400050" indent="-171450">
              <a:lnSpc>
                <a:spcPct val="120000"/>
              </a:lnSpc>
              <a:spcBef>
                <a:spcPts val="0"/>
              </a:spcBef>
            </a:pPr>
            <a:r>
              <a:rPr lang="en-US" sz="4800">
                <a:latin typeface="Tofino Personal Medium" panose="02000000000000000000" pitchFamily="2" charset="77"/>
              </a:rPr>
              <a:t>46% of adults gamble regularly (past 30 days)</a:t>
            </a:r>
          </a:p>
          <a:p>
            <a:pPr marL="400050" indent="-171450">
              <a:lnSpc>
                <a:spcPct val="120000"/>
              </a:lnSpc>
              <a:spcBef>
                <a:spcPts val="0"/>
              </a:spcBef>
            </a:pPr>
            <a:r>
              <a:rPr lang="en-US" sz="4800">
                <a:latin typeface="Tofino Personal Medium" panose="02000000000000000000" pitchFamily="2" charset="77"/>
              </a:rPr>
              <a:t>14% at risk (315,000)</a:t>
            </a:r>
          </a:p>
          <a:p>
            <a:pPr marL="400050" indent="-171450">
              <a:lnSpc>
                <a:spcPct val="120000"/>
              </a:lnSpc>
              <a:spcBef>
                <a:spcPts val="0"/>
              </a:spcBef>
            </a:pPr>
            <a:r>
              <a:rPr lang="en-US" sz="4800">
                <a:latin typeface="Tofino Personal Medium" panose="02000000000000000000" pitchFamily="2" charset="77"/>
              </a:rPr>
              <a:t>1% problem</a:t>
            </a:r>
          </a:p>
          <a:p>
            <a:pPr marL="0" indent="0">
              <a:lnSpc>
                <a:spcPct val="120000"/>
              </a:lnSpc>
              <a:spcBef>
                <a:spcPts val="0"/>
              </a:spcBef>
              <a:buFont typeface="Arial" panose="020B0604020202020204" pitchFamily="34" charset="0"/>
              <a:buNone/>
            </a:pPr>
            <a:endParaRPr lang="en-US" sz="4800">
              <a:latin typeface="Tofino Personal Medium" panose="02000000000000000000" pitchFamily="2" charset="77"/>
            </a:endParaRPr>
          </a:p>
          <a:p>
            <a:pPr marL="0" indent="0">
              <a:lnSpc>
                <a:spcPct val="120000"/>
              </a:lnSpc>
              <a:spcBef>
                <a:spcPts val="0"/>
              </a:spcBef>
              <a:buFont typeface="Arial" panose="020B0604020202020204" pitchFamily="34" charset="0"/>
              <a:buNone/>
            </a:pPr>
            <a:r>
              <a:rPr lang="en-US" sz="4800">
                <a:latin typeface="Tofino Personal Medium" panose="02000000000000000000" pitchFamily="2" charset="77"/>
              </a:rPr>
              <a:t>Alcohol Use</a:t>
            </a:r>
          </a:p>
          <a:p>
            <a:pPr marL="400050" indent="-171450">
              <a:lnSpc>
                <a:spcPct val="120000"/>
              </a:lnSpc>
              <a:spcBef>
                <a:spcPts val="0"/>
              </a:spcBef>
            </a:pPr>
            <a:r>
              <a:rPr lang="en-US" sz="4800">
                <a:latin typeface="Tofino Personal Medium" panose="02000000000000000000" pitchFamily="2" charset="77"/>
              </a:rPr>
              <a:t>63.2% use in past month </a:t>
            </a:r>
          </a:p>
          <a:p>
            <a:pPr marL="400050" indent="-171450">
              <a:lnSpc>
                <a:spcPct val="120000"/>
              </a:lnSpc>
              <a:spcBef>
                <a:spcPts val="0"/>
              </a:spcBef>
            </a:pPr>
            <a:r>
              <a:rPr lang="en-US" sz="4800">
                <a:latin typeface="Tofino Personal Medium" panose="02000000000000000000" pitchFamily="2" charset="77"/>
              </a:rPr>
              <a:t>Alcohol Use Disorder 7.2% </a:t>
            </a:r>
          </a:p>
          <a:p>
            <a:pPr marL="400050" indent="-171450">
              <a:lnSpc>
                <a:spcPct val="120000"/>
              </a:lnSpc>
              <a:spcBef>
                <a:spcPts val="0"/>
              </a:spcBef>
            </a:pPr>
            <a:r>
              <a:rPr lang="en-US" sz="4800">
                <a:latin typeface="Tofino Personal Medium" panose="02000000000000000000" pitchFamily="2" charset="77"/>
              </a:rPr>
              <a:t>Binge use  in past month 30.8% </a:t>
            </a:r>
          </a:p>
          <a:p>
            <a:pPr marL="400050" indent="-171450">
              <a:lnSpc>
                <a:spcPct val="120000"/>
              </a:lnSpc>
              <a:spcBef>
                <a:spcPts val="0"/>
              </a:spcBef>
            </a:pPr>
            <a:r>
              <a:rPr lang="en-US" sz="4800">
                <a:latin typeface="Tofino Personal Medium" panose="02000000000000000000" pitchFamily="2" charset="77"/>
              </a:rPr>
              <a:t>7% needed treatment but did not receive</a:t>
            </a:r>
          </a:p>
          <a:p>
            <a:pPr>
              <a:lnSpc>
                <a:spcPct val="120000"/>
              </a:lnSpc>
              <a:spcBef>
                <a:spcPts val="0"/>
              </a:spcBef>
            </a:pPr>
            <a:endParaRPr lang="en-US" sz="4800">
              <a:latin typeface="Tofino Personal Medium" panose="02000000000000000000" pitchFamily="2" charset="77"/>
            </a:endParaRPr>
          </a:p>
          <a:p>
            <a:pPr marL="0" indent="0">
              <a:lnSpc>
                <a:spcPct val="120000"/>
              </a:lnSpc>
              <a:spcBef>
                <a:spcPts val="0"/>
              </a:spcBef>
              <a:buFont typeface="Arial" panose="020B0604020202020204" pitchFamily="34" charset="0"/>
              <a:buNone/>
            </a:pPr>
            <a:r>
              <a:rPr lang="en-US" sz="4800">
                <a:latin typeface="Tofino Personal Medium" panose="02000000000000000000" pitchFamily="2" charset="77"/>
              </a:rPr>
              <a:t>Other Substance Use</a:t>
            </a:r>
          </a:p>
          <a:p>
            <a:pPr marL="400050" indent="-171450">
              <a:lnSpc>
                <a:spcPct val="120000"/>
              </a:lnSpc>
              <a:spcBef>
                <a:spcPts val="0"/>
              </a:spcBef>
            </a:pPr>
            <a:r>
              <a:rPr lang="en-US" sz="4800">
                <a:latin typeface="Tofino Personal Medium" panose="02000000000000000000" pitchFamily="2" charset="77"/>
              </a:rPr>
              <a:t>7.2% used Marijuana in the past month </a:t>
            </a:r>
          </a:p>
          <a:p>
            <a:pPr marL="400050" indent="-171450">
              <a:lnSpc>
                <a:spcPct val="120000"/>
              </a:lnSpc>
              <a:spcBef>
                <a:spcPts val="0"/>
              </a:spcBef>
            </a:pPr>
            <a:r>
              <a:rPr lang="en-US" sz="4800">
                <a:latin typeface="Tofino Personal Medium" panose="02000000000000000000" pitchFamily="2" charset="77"/>
              </a:rPr>
              <a:t>9.1% Substance Use Disorder </a:t>
            </a:r>
          </a:p>
          <a:p>
            <a:pPr marL="400050" indent="-171450">
              <a:lnSpc>
                <a:spcPct val="120000"/>
              </a:lnSpc>
              <a:spcBef>
                <a:spcPts val="0"/>
              </a:spcBef>
            </a:pPr>
            <a:r>
              <a:rPr lang="en-US" sz="4800">
                <a:latin typeface="Tofino Personal Medium" panose="02000000000000000000" pitchFamily="2" charset="77"/>
              </a:rPr>
              <a:t>8.3% needed treatment but did not receive</a:t>
            </a:r>
          </a:p>
          <a:p>
            <a:endParaRPr lang="en-US" sz="4800">
              <a:solidFill>
                <a:schemeClr val="tx2"/>
              </a:solidFill>
              <a:latin typeface="Tofino Personal Medium" panose="02000000000000000000" pitchFamily="2" charset="77"/>
            </a:endParaRPr>
          </a:p>
          <a:p>
            <a:endParaRPr lang="en-US" sz="4800">
              <a:solidFill>
                <a:schemeClr val="tx2"/>
              </a:solidFill>
              <a:latin typeface="Tofino Personal Medium" panose="02000000000000000000" pitchFamily="2" charset="77"/>
            </a:endParaRPr>
          </a:p>
          <a:p>
            <a:pPr>
              <a:lnSpc>
                <a:spcPct val="20000"/>
              </a:lnSpc>
            </a:pPr>
            <a:endParaRPr lang="en-US" dirty="0"/>
          </a:p>
        </p:txBody>
      </p:sp>
      <p:sp>
        <p:nvSpPr>
          <p:cNvPr id="8" name="TextBox 7">
            <a:extLst>
              <a:ext uri="{FF2B5EF4-FFF2-40B4-BE49-F238E27FC236}">
                <a16:creationId xmlns:a16="http://schemas.microsoft.com/office/drawing/2014/main" id="{BC6568C3-FCCB-FC26-3FE7-CDF6CC8A52BF}"/>
              </a:ext>
            </a:extLst>
          </p:cNvPr>
          <p:cNvSpPr txBox="1"/>
          <p:nvPr/>
        </p:nvSpPr>
        <p:spPr>
          <a:xfrm>
            <a:off x="4143609" y="2702756"/>
            <a:ext cx="3519934" cy="4247317"/>
          </a:xfrm>
          <a:prstGeom prst="rect">
            <a:avLst/>
          </a:prstGeom>
          <a:noFill/>
        </p:spPr>
        <p:txBody>
          <a:bodyPr wrap="square" rtlCol="0">
            <a:spAutoFit/>
          </a:bodyPr>
          <a:lstStyle/>
          <a:p>
            <a:pPr marL="0" indent="0">
              <a:buNone/>
            </a:pPr>
            <a:r>
              <a:rPr lang="en-US" sz="1200" dirty="0">
                <a:latin typeface="Tofino Personal Medium" panose="02000000000000000000" pitchFamily="2" charset="77"/>
              </a:rPr>
              <a:t>Mental Health</a:t>
            </a:r>
          </a:p>
          <a:p>
            <a:pPr marL="400050" indent="-171450">
              <a:buClr>
                <a:schemeClr val="accent1"/>
              </a:buClr>
              <a:buFont typeface="Arial" panose="020B0604020202020204" pitchFamily="34" charset="0"/>
              <a:buChar char="•"/>
            </a:pPr>
            <a:r>
              <a:rPr lang="en-US" sz="1200" dirty="0">
                <a:latin typeface="Tofino Personal Medium" panose="02000000000000000000" pitchFamily="2" charset="77"/>
              </a:rPr>
              <a:t>19% (18 and older) Any mental illness in the past year</a:t>
            </a:r>
          </a:p>
          <a:p>
            <a:pPr marL="400050" indent="-171450">
              <a:buClr>
                <a:schemeClr val="accent1"/>
              </a:buClr>
              <a:buFont typeface="Arial" panose="020B0604020202020204" pitchFamily="34" charset="0"/>
              <a:buChar char="•"/>
            </a:pPr>
            <a:r>
              <a:rPr lang="en-US" sz="1200" dirty="0">
                <a:latin typeface="Tofino Personal Medium" panose="02000000000000000000" pitchFamily="2" charset="77"/>
              </a:rPr>
              <a:t>8.7% experience a major depressive episode in the past year</a:t>
            </a:r>
          </a:p>
          <a:p>
            <a:pPr marL="400050" indent="-171450">
              <a:buClr>
                <a:schemeClr val="accent1"/>
              </a:buClr>
              <a:buFont typeface="Arial" panose="020B0604020202020204" pitchFamily="34" charset="0"/>
              <a:buChar char="•"/>
            </a:pPr>
            <a:r>
              <a:rPr lang="en-US" sz="1200" dirty="0">
                <a:latin typeface="Tofino Personal Medium" panose="02000000000000000000" pitchFamily="2" charset="77"/>
              </a:rPr>
              <a:t>5.4% had serious thoughts of suicide</a:t>
            </a:r>
          </a:p>
          <a:p>
            <a:pPr marL="400050" indent="-171450">
              <a:buClr>
                <a:schemeClr val="accent1"/>
              </a:buClr>
              <a:buFont typeface="Arial" panose="020B0604020202020204" pitchFamily="34" charset="0"/>
              <a:buChar char="•"/>
            </a:pPr>
            <a:r>
              <a:rPr lang="en-US" sz="1200" dirty="0">
                <a:latin typeface="Tofino Personal Medium" panose="02000000000000000000" pitchFamily="2" charset="77"/>
              </a:rPr>
              <a:t>53.6% with any mental illness that received care</a:t>
            </a:r>
          </a:p>
          <a:p>
            <a:pPr marL="400050" indent="-171450">
              <a:buClr>
                <a:schemeClr val="accent1"/>
              </a:buClr>
              <a:buFont typeface="Arial" panose="020B0604020202020204" pitchFamily="34" charset="0"/>
              <a:buChar char="•"/>
            </a:pPr>
            <a:r>
              <a:rPr lang="en-US" sz="1200" dirty="0">
                <a:latin typeface="Tofino Personal Medium" panose="02000000000000000000" pitchFamily="2" charset="77"/>
              </a:rPr>
              <a:t>Suicide Rate (2023) approximately 16 per 100K Iowans</a:t>
            </a:r>
          </a:p>
          <a:p>
            <a:pPr marL="400050" indent="-171450">
              <a:buClr>
                <a:schemeClr val="accent1"/>
              </a:buClr>
              <a:buFont typeface="Arial" panose="020B0604020202020204" pitchFamily="34" charset="0"/>
              <a:buChar char="•"/>
            </a:pPr>
            <a:r>
              <a:rPr lang="en-US" sz="1200" dirty="0">
                <a:latin typeface="Tofino Personal Medium" panose="02000000000000000000" pitchFamily="2" charset="77"/>
              </a:rPr>
              <a:t>Death by Suicide (CY 2023): 509</a:t>
            </a:r>
          </a:p>
          <a:p>
            <a:pPr marL="857250" lvl="1" indent="-171450">
              <a:buClr>
                <a:schemeClr val="accent1"/>
              </a:buClr>
              <a:buFont typeface="Arial" panose="020B0604020202020204" pitchFamily="34" charset="0"/>
              <a:buChar char="•"/>
            </a:pPr>
            <a:r>
              <a:rPr lang="en-US" sz="1200" dirty="0">
                <a:latin typeface="Tofino Personal Medium" panose="02000000000000000000" pitchFamily="2" charset="77"/>
              </a:rPr>
              <a:t>Down from CY 2022 (599) and first drop in death by suicide from previous year since CY 2000</a:t>
            </a:r>
          </a:p>
          <a:p>
            <a:pPr marL="857250" lvl="1" indent="-171450">
              <a:buClr>
                <a:schemeClr val="accent1"/>
              </a:buClr>
              <a:buFont typeface="Arial" panose="020B0604020202020204" pitchFamily="34" charset="0"/>
              <a:buChar char="•"/>
            </a:pPr>
            <a:r>
              <a:rPr lang="en-US" sz="1200" dirty="0">
                <a:latin typeface="Tofino Personal Medium" panose="02000000000000000000" pitchFamily="2" charset="77"/>
              </a:rPr>
              <a:t>CY 2024 is trending higher than CY 2023</a:t>
            </a:r>
          </a:p>
          <a:p>
            <a:pPr marL="228600"/>
            <a:endParaRPr lang="en-US" sz="1200" dirty="0">
              <a:latin typeface="Tofino Personal Medium" panose="02000000000000000000" pitchFamily="2" charset="77"/>
            </a:endParaRPr>
          </a:p>
          <a:p>
            <a:r>
              <a:rPr lang="en-US" sz="1200" dirty="0">
                <a:latin typeface="Tofino Personal Medium" panose="02000000000000000000" pitchFamily="2" charset="77"/>
              </a:rPr>
              <a:t>Overlap in substance abuse + mental health</a:t>
            </a:r>
          </a:p>
          <a:p>
            <a:pPr marL="400050" indent="-171450">
              <a:buClr>
                <a:schemeClr val="accent1"/>
              </a:buClr>
              <a:buFont typeface="Arial" panose="020B0604020202020204" pitchFamily="34" charset="0"/>
              <a:buChar char="•"/>
            </a:pPr>
            <a:r>
              <a:rPr lang="en-US" sz="1200" dirty="0">
                <a:latin typeface="Tofino Personal Medium" panose="02000000000000000000" pitchFamily="2" charset="77"/>
              </a:rPr>
              <a:t>50% who experience mental illness also experience problems with substance use.</a:t>
            </a:r>
          </a:p>
          <a:p>
            <a:endParaRPr lang="en-US" dirty="0"/>
          </a:p>
        </p:txBody>
      </p:sp>
      <p:graphicFrame>
        <p:nvGraphicFramePr>
          <p:cNvPr id="9" name="Content Placeholder 7">
            <a:extLst>
              <a:ext uri="{FF2B5EF4-FFF2-40B4-BE49-F238E27FC236}">
                <a16:creationId xmlns:a16="http://schemas.microsoft.com/office/drawing/2014/main" id="{27BBC42F-E69F-683D-F30F-C5CC384730F3}"/>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920809821"/>
              </p:ext>
            </p:extLst>
          </p:nvPr>
        </p:nvGraphicFramePr>
        <p:xfrm>
          <a:off x="7202465" y="2375253"/>
          <a:ext cx="4947784" cy="3442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AE6FC702-675C-EB5A-CD4A-86EDCCAD0BD4}"/>
              </a:ext>
            </a:extLst>
          </p:cNvPr>
          <p:cNvSpPr txBox="1"/>
          <p:nvPr/>
        </p:nvSpPr>
        <p:spPr>
          <a:xfrm>
            <a:off x="7663543" y="5892581"/>
            <a:ext cx="4310743" cy="646331"/>
          </a:xfrm>
          <a:prstGeom prst="rect">
            <a:avLst/>
          </a:prstGeom>
          <a:noFill/>
        </p:spPr>
        <p:txBody>
          <a:bodyPr wrap="square" rtlCol="0">
            <a:spAutoFit/>
          </a:bodyPr>
          <a:lstStyle/>
          <a:p>
            <a:r>
              <a:rPr lang="en-US" sz="900" i="1" dirty="0">
                <a:latin typeface="Tofino Personal Book" panose="02000000000000000000" pitchFamily="50" charset="0"/>
              </a:rPr>
              <a:t>Source: </a:t>
            </a:r>
            <a:r>
              <a:rPr lang="en-US" sz="900" i="1" dirty="0">
                <a:latin typeface="Tofino Personal Book" panose="02000000000000000000" pitchFamily="50" charset="0"/>
                <a:hlinkClick r:id="rId8">
                  <a:extLst>
                    <a:ext uri="{A12FA001-AC4F-418D-AE19-62706E023703}">
                      <ahyp:hlinkClr xmlns:ahyp="http://schemas.microsoft.com/office/drawing/2018/hyperlinkcolor" val="tx"/>
                    </a:ext>
                  </a:extLst>
                </a:hlinkClick>
              </a:rPr>
              <a:t>NSDUH</a:t>
            </a:r>
            <a:r>
              <a:rPr lang="en-US" sz="900" i="1" dirty="0">
                <a:latin typeface="Tofino Personal Book" panose="02000000000000000000" pitchFamily="50" charset="0"/>
              </a:rPr>
              <a:t> , </a:t>
            </a:r>
            <a:r>
              <a:rPr lang="en-US" sz="900" i="1" dirty="0">
                <a:latin typeface="Tofino Personal Book" panose="02000000000000000000" pitchFamily="50" charset="0"/>
                <a:hlinkClick r:id="rId9">
                  <a:extLst>
                    <a:ext uri="{A12FA001-AC4F-418D-AE19-62706E023703}">
                      <ahyp:hlinkClr xmlns:ahyp="http://schemas.microsoft.com/office/drawing/2018/hyperlinkcolor" val="tx"/>
                    </a:ext>
                  </a:extLst>
                </a:hlinkClick>
              </a:rPr>
              <a:t>Gambling Attitudes and Behaviors  - IDPH</a:t>
            </a:r>
            <a:r>
              <a:rPr lang="en-US" sz="900" i="1" dirty="0">
                <a:latin typeface="Tofino Personal Book" panose="02000000000000000000" pitchFamily="50" charset="0"/>
              </a:rPr>
              <a:t>, </a:t>
            </a:r>
            <a:r>
              <a:rPr lang="en-US" sz="900" i="1" dirty="0">
                <a:latin typeface="Tofino Personal Book" panose="02000000000000000000" pitchFamily="50" charset="0"/>
                <a:hlinkClick r:id="rId10">
                  <a:extLst>
                    <a:ext uri="{A12FA001-AC4F-418D-AE19-62706E023703}">
                      <ahyp:hlinkClr xmlns:ahyp="http://schemas.microsoft.com/office/drawing/2018/hyperlinkcolor" val="tx"/>
                    </a:ext>
                  </a:extLst>
                </a:hlinkClick>
              </a:rPr>
              <a:t>Iowa Health Tracking Portal</a:t>
            </a:r>
            <a:r>
              <a:rPr lang="en-US" sz="900" i="1" dirty="0">
                <a:latin typeface="Tofino Personal Book" panose="02000000000000000000" pitchFamily="50" charset="0"/>
              </a:rPr>
              <a:t>, Behavioral Health Barometer, Iowa, Volume 5.</a:t>
            </a:r>
            <a:r>
              <a:rPr lang="en-US" sz="900" i="1" dirty="0">
                <a:latin typeface="Tofino Personal Book" panose="02000000000000000000" pitchFamily="50" charset="0"/>
                <a:hlinkClick r:id="rId10">
                  <a:extLst>
                    <a:ext uri="{A12FA001-AC4F-418D-AE19-62706E023703}">
                      <ahyp:hlinkClr xmlns:ahyp="http://schemas.microsoft.com/office/drawing/2018/hyperlinkcolor" val="tx"/>
                    </a:ext>
                  </a:extLst>
                </a:hlinkClick>
              </a:rPr>
              <a:t> Public</a:t>
            </a:r>
            <a:endParaRPr lang="en-US" sz="900" i="1" dirty="0">
              <a:latin typeface="Tofino Personal Book" panose="02000000000000000000" pitchFamily="50" charset="0"/>
            </a:endParaRPr>
          </a:p>
          <a:p>
            <a:endParaRPr lang="en-US" dirty="0">
              <a:latin typeface="Tofino Personal Book" panose="02000000000000000000" pitchFamily="50" charset="0"/>
            </a:endParaRPr>
          </a:p>
        </p:txBody>
      </p:sp>
      <p:sp>
        <p:nvSpPr>
          <p:cNvPr id="4" name="Slide Number Placeholder 3">
            <a:extLst>
              <a:ext uri="{FF2B5EF4-FFF2-40B4-BE49-F238E27FC236}">
                <a16:creationId xmlns:a16="http://schemas.microsoft.com/office/drawing/2014/main" id="{F1910F41-4CC1-81FD-4796-3BC9AFF7B710}"/>
              </a:ext>
            </a:extLst>
          </p:cNvPr>
          <p:cNvSpPr>
            <a:spLocks noGrp="1"/>
          </p:cNvSpPr>
          <p:nvPr>
            <p:ph type="sldNum" sz="quarter" idx="12"/>
          </p:nvPr>
        </p:nvSpPr>
        <p:spPr/>
        <p:txBody>
          <a:bodyPr/>
          <a:lstStyle/>
          <a:p>
            <a:fld id="{FFA9F4D9-7FFE-014C-806F-7CCB0404A41B}" type="slidenum">
              <a:rPr lang="en-US" smtClean="0"/>
              <a:pPr/>
              <a:t>4</a:t>
            </a:fld>
            <a:endParaRPr lang="en-US" dirty="0"/>
          </a:p>
        </p:txBody>
      </p:sp>
    </p:spTree>
    <p:extLst>
      <p:ext uri="{BB962C8B-B14F-4D97-AF65-F5344CB8AC3E}">
        <p14:creationId xmlns:p14="http://schemas.microsoft.com/office/powerpoint/2010/main" val="49455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9161C-7CCA-6570-9927-78CC78458D12}"/>
              </a:ext>
            </a:extLst>
          </p:cNvPr>
          <p:cNvSpPr>
            <a:spLocks noGrp="1"/>
          </p:cNvSpPr>
          <p:nvPr>
            <p:ph type="title"/>
          </p:nvPr>
        </p:nvSpPr>
        <p:spPr/>
        <p:txBody>
          <a:bodyPr/>
          <a:lstStyle/>
          <a:p>
            <a:r>
              <a:rPr lang="en-US" sz="4400" dirty="0"/>
              <a:t>Have you heard of Your Life Iowa?</a:t>
            </a:r>
          </a:p>
        </p:txBody>
      </p:sp>
      <p:grpSp>
        <p:nvGrpSpPr>
          <p:cNvPr id="11" name="Group 10" descr="Iowa Map showing 3 of 84 participants had heard of YLI.  ">
            <a:extLst>
              <a:ext uri="{FF2B5EF4-FFF2-40B4-BE49-F238E27FC236}">
                <a16:creationId xmlns:a16="http://schemas.microsoft.com/office/drawing/2014/main" id="{B6BC5F31-86D7-299D-FB91-464A846E14F8}"/>
              </a:ext>
            </a:extLst>
          </p:cNvPr>
          <p:cNvGrpSpPr/>
          <p:nvPr/>
        </p:nvGrpSpPr>
        <p:grpSpPr>
          <a:xfrm>
            <a:off x="1000396" y="1196102"/>
            <a:ext cx="5720360" cy="3637833"/>
            <a:chOff x="1608572" y="2359426"/>
            <a:chExt cx="5720360" cy="3637833"/>
          </a:xfrm>
          <a:effectLst>
            <a:outerShdw blurRad="50800" dist="38100" dir="2700000" algn="tl" rotWithShape="0">
              <a:prstClr val="black">
                <a:alpha val="40000"/>
              </a:prstClr>
            </a:outerShdw>
          </a:effectLst>
        </p:grpSpPr>
        <p:pic>
          <p:nvPicPr>
            <p:cNvPr id="12" name="Picture 11">
              <a:extLst>
                <a:ext uri="{FF2B5EF4-FFF2-40B4-BE49-F238E27FC236}">
                  <a16:creationId xmlns:a16="http://schemas.microsoft.com/office/drawing/2014/main" id="{F3ED187F-0760-A552-10BE-686545DB0A79}"/>
                </a:ext>
              </a:extLst>
            </p:cNvPr>
            <p:cNvPicPr>
              <a:picLocks noChangeAspect="1"/>
            </p:cNvPicPr>
            <p:nvPr/>
          </p:nvPicPr>
          <p:blipFill>
            <a:blip r:embed="rId3">
              <a:alphaModFix amt="50000"/>
            </a:blip>
            <a:stretch>
              <a:fillRect/>
            </a:stretch>
          </p:blipFill>
          <p:spPr>
            <a:xfrm>
              <a:off x="1608572" y="2359426"/>
              <a:ext cx="5720360" cy="3637833"/>
            </a:xfrm>
            <a:prstGeom prst="rect">
              <a:avLst/>
            </a:prstGeom>
          </p:spPr>
        </p:pic>
        <p:pic>
          <p:nvPicPr>
            <p:cNvPr id="13" name="Graphic 18" descr="User with solid fill">
              <a:extLst>
                <a:ext uri="{FF2B5EF4-FFF2-40B4-BE49-F238E27FC236}">
                  <a16:creationId xmlns:a16="http://schemas.microsoft.com/office/drawing/2014/main" id="{DEEF3708-1AC5-0922-1653-905DCD14C2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4949" y="2479505"/>
              <a:ext cx="515781" cy="515781"/>
            </a:xfrm>
            <a:prstGeom prst="rect">
              <a:avLst/>
            </a:prstGeom>
          </p:spPr>
        </p:pic>
        <p:pic>
          <p:nvPicPr>
            <p:cNvPr id="14" name="Graphic 19" descr="User with solid fill">
              <a:extLst>
                <a:ext uri="{FF2B5EF4-FFF2-40B4-BE49-F238E27FC236}">
                  <a16:creationId xmlns:a16="http://schemas.microsoft.com/office/drawing/2014/main" id="{C5E2FDB7-B46F-91B9-3E30-48DEAC18F2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4948" y="2932050"/>
              <a:ext cx="515781" cy="515781"/>
            </a:xfrm>
            <a:prstGeom prst="rect">
              <a:avLst/>
            </a:prstGeom>
          </p:spPr>
        </p:pic>
        <p:pic>
          <p:nvPicPr>
            <p:cNvPr id="15" name="Graphic 20" descr="User with solid fill">
              <a:extLst>
                <a:ext uri="{FF2B5EF4-FFF2-40B4-BE49-F238E27FC236}">
                  <a16:creationId xmlns:a16="http://schemas.microsoft.com/office/drawing/2014/main" id="{A410EA53-FFAF-17ED-855F-16F07800B5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4948" y="3378303"/>
              <a:ext cx="515781" cy="515781"/>
            </a:xfrm>
            <a:prstGeom prst="rect">
              <a:avLst/>
            </a:prstGeom>
          </p:spPr>
        </p:pic>
        <p:pic>
          <p:nvPicPr>
            <p:cNvPr id="16" name="Graphic 21" descr="User with solid fill">
              <a:extLst>
                <a:ext uri="{FF2B5EF4-FFF2-40B4-BE49-F238E27FC236}">
                  <a16:creationId xmlns:a16="http://schemas.microsoft.com/office/drawing/2014/main" id="{9C263079-22CA-61B7-2B8C-7C0A46F2E5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9393" y="2479505"/>
              <a:ext cx="515781" cy="515781"/>
            </a:xfrm>
            <a:prstGeom prst="rect">
              <a:avLst/>
            </a:prstGeom>
          </p:spPr>
        </p:pic>
        <p:pic>
          <p:nvPicPr>
            <p:cNvPr id="17" name="Graphic 22" descr="User with solid fill">
              <a:extLst>
                <a:ext uri="{FF2B5EF4-FFF2-40B4-BE49-F238E27FC236}">
                  <a16:creationId xmlns:a16="http://schemas.microsoft.com/office/drawing/2014/main" id="{29A1880B-15B1-9CDD-9C4E-53C69DCC6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3837" y="2479505"/>
              <a:ext cx="515781" cy="515781"/>
            </a:xfrm>
            <a:prstGeom prst="rect">
              <a:avLst/>
            </a:prstGeom>
          </p:spPr>
        </p:pic>
        <p:pic>
          <p:nvPicPr>
            <p:cNvPr id="18" name="Graphic 23" descr="User with solid fill">
              <a:extLst>
                <a:ext uri="{FF2B5EF4-FFF2-40B4-BE49-F238E27FC236}">
                  <a16:creationId xmlns:a16="http://schemas.microsoft.com/office/drawing/2014/main" id="{DBECD833-251C-7A6E-6F9E-7975BA97AF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8281" y="2479505"/>
              <a:ext cx="515781" cy="515781"/>
            </a:xfrm>
            <a:prstGeom prst="rect">
              <a:avLst/>
            </a:prstGeom>
          </p:spPr>
        </p:pic>
        <p:pic>
          <p:nvPicPr>
            <p:cNvPr id="19" name="Graphic 24" descr="User with solid fill">
              <a:extLst>
                <a:ext uri="{FF2B5EF4-FFF2-40B4-BE49-F238E27FC236}">
                  <a16:creationId xmlns:a16="http://schemas.microsoft.com/office/drawing/2014/main" id="{2D2668B7-B34B-B50F-7E79-07958C0891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2725" y="2479505"/>
              <a:ext cx="515781" cy="515781"/>
            </a:xfrm>
            <a:prstGeom prst="rect">
              <a:avLst/>
            </a:prstGeom>
          </p:spPr>
        </p:pic>
        <p:pic>
          <p:nvPicPr>
            <p:cNvPr id="20" name="Graphic 25" descr="User with solid fill">
              <a:extLst>
                <a:ext uri="{FF2B5EF4-FFF2-40B4-BE49-F238E27FC236}">
                  <a16:creationId xmlns:a16="http://schemas.microsoft.com/office/drawing/2014/main" id="{A4E70DD7-CC38-13AF-5342-097C6A1241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7169" y="2479505"/>
              <a:ext cx="515781" cy="515781"/>
            </a:xfrm>
            <a:prstGeom prst="rect">
              <a:avLst/>
            </a:prstGeom>
          </p:spPr>
        </p:pic>
        <p:pic>
          <p:nvPicPr>
            <p:cNvPr id="21" name="Graphic 26" descr="User with solid fill">
              <a:extLst>
                <a:ext uri="{FF2B5EF4-FFF2-40B4-BE49-F238E27FC236}">
                  <a16:creationId xmlns:a16="http://schemas.microsoft.com/office/drawing/2014/main" id="{69C7A1A1-467C-8AC9-64F1-6B452D682B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1613" y="2479505"/>
              <a:ext cx="515781" cy="515781"/>
            </a:xfrm>
            <a:prstGeom prst="rect">
              <a:avLst/>
            </a:prstGeom>
          </p:spPr>
        </p:pic>
        <p:pic>
          <p:nvPicPr>
            <p:cNvPr id="22" name="Graphic 27" descr="User with solid fill">
              <a:extLst>
                <a:ext uri="{FF2B5EF4-FFF2-40B4-BE49-F238E27FC236}">
                  <a16:creationId xmlns:a16="http://schemas.microsoft.com/office/drawing/2014/main" id="{0B08C8A0-A079-63DC-79DB-3C31BDE2B1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0137" y="2932050"/>
              <a:ext cx="515781" cy="515781"/>
            </a:xfrm>
            <a:prstGeom prst="rect">
              <a:avLst/>
            </a:prstGeom>
          </p:spPr>
        </p:pic>
        <p:pic>
          <p:nvPicPr>
            <p:cNvPr id="23" name="Graphic 28" descr="User with solid fill">
              <a:extLst>
                <a:ext uri="{FF2B5EF4-FFF2-40B4-BE49-F238E27FC236}">
                  <a16:creationId xmlns:a16="http://schemas.microsoft.com/office/drawing/2014/main" id="{52C92ED1-590D-19FF-C3BE-06CA509433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5326" y="2932050"/>
              <a:ext cx="515781" cy="515781"/>
            </a:xfrm>
            <a:prstGeom prst="rect">
              <a:avLst/>
            </a:prstGeom>
          </p:spPr>
        </p:pic>
        <p:pic>
          <p:nvPicPr>
            <p:cNvPr id="24" name="Graphic 29" descr="User with solid fill">
              <a:extLst>
                <a:ext uri="{FF2B5EF4-FFF2-40B4-BE49-F238E27FC236}">
                  <a16:creationId xmlns:a16="http://schemas.microsoft.com/office/drawing/2014/main" id="{DCB93237-5E74-143D-DB66-7177935EA2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0515" y="2932050"/>
              <a:ext cx="515781" cy="515781"/>
            </a:xfrm>
            <a:prstGeom prst="rect">
              <a:avLst/>
            </a:prstGeom>
          </p:spPr>
        </p:pic>
        <p:pic>
          <p:nvPicPr>
            <p:cNvPr id="25" name="Graphic 30" descr="User with solid fill">
              <a:extLst>
                <a:ext uri="{FF2B5EF4-FFF2-40B4-BE49-F238E27FC236}">
                  <a16:creationId xmlns:a16="http://schemas.microsoft.com/office/drawing/2014/main" id="{3F1D9574-0B97-E205-FD6E-EE416B837D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5704" y="2932050"/>
              <a:ext cx="515781" cy="515781"/>
            </a:xfrm>
            <a:prstGeom prst="rect">
              <a:avLst/>
            </a:prstGeom>
          </p:spPr>
        </p:pic>
        <p:pic>
          <p:nvPicPr>
            <p:cNvPr id="26" name="Graphic 31" descr="User with solid fill">
              <a:extLst>
                <a:ext uri="{FF2B5EF4-FFF2-40B4-BE49-F238E27FC236}">
                  <a16:creationId xmlns:a16="http://schemas.microsoft.com/office/drawing/2014/main" id="{EF9F5EB4-006B-337F-503B-6EE6AE569F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0893" y="2932050"/>
              <a:ext cx="515781" cy="515781"/>
            </a:xfrm>
            <a:prstGeom prst="rect">
              <a:avLst/>
            </a:prstGeom>
          </p:spPr>
        </p:pic>
        <p:pic>
          <p:nvPicPr>
            <p:cNvPr id="27" name="Graphic 32" descr="User with solid fill">
              <a:extLst>
                <a:ext uri="{FF2B5EF4-FFF2-40B4-BE49-F238E27FC236}">
                  <a16:creationId xmlns:a16="http://schemas.microsoft.com/office/drawing/2014/main" id="{AECE089D-01DD-32E6-A690-AAB5571765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6082" y="2932050"/>
              <a:ext cx="515781" cy="515781"/>
            </a:xfrm>
            <a:prstGeom prst="rect">
              <a:avLst/>
            </a:prstGeom>
          </p:spPr>
        </p:pic>
        <p:pic>
          <p:nvPicPr>
            <p:cNvPr id="28" name="Graphic 33" descr="User with solid fill">
              <a:extLst>
                <a:ext uri="{FF2B5EF4-FFF2-40B4-BE49-F238E27FC236}">
                  <a16:creationId xmlns:a16="http://schemas.microsoft.com/office/drawing/2014/main" id="{30C87FA0-978F-D812-E38F-CB4CA43E70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1595" y="3378303"/>
              <a:ext cx="515781" cy="515781"/>
            </a:xfrm>
            <a:prstGeom prst="rect">
              <a:avLst/>
            </a:prstGeom>
          </p:spPr>
        </p:pic>
        <p:pic>
          <p:nvPicPr>
            <p:cNvPr id="29" name="Graphic 34" descr="User with solid fill">
              <a:extLst>
                <a:ext uri="{FF2B5EF4-FFF2-40B4-BE49-F238E27FC236}">
                  <a16:creationId xmlns:a16="http://schemas.microsoft.com/office/drawing/2014/main" id="{6D4F9EE4-9AEE-07EF-0B00-9D8B1974DB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8242" y="3378303"/>
              <a:ext cx="515781" cy="515781"/>
            </a:xfrm>
            <a:prstGeom prst="rect">
              <a:avLst/>
            </a:prstGeom>
          </p:spPr>
        </p:pic>
        <p:pic>
          <p:nvPicPr>
            <p:cNvPr id="30" name="Graphic 35" descr="User with solid fill">
              <a:extLst>
                <a:ext uri="{FF2B5EF4-FFF2-40B4-BE49-F238E27FC236}">
                  <a16:creationId xmlns:a16="http://schemas.microsoft.com/office/drawing/2014/main" id="{BFBB8977-E830-E98D-6891-EFAF28D040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4889" y="3378303"/>
              <a:ext cx="515781" cy="515781"/>
            </a:xfrm>
            <a:prstGeom prst="rect">
              <a:avLst/>
            </a:prstGeom>
          </p:spPr>
        </p:pic>
        <p:pic>
          <p:nvPicPr>
            <p:cNvPr id="31" name="Graphic 36" descr="User with solid fill">
              <a:extLst>
                <a:ext uri="{FF2B5EF4-FFF2-40B4-BE49-F238E27FC236}">
                  <a16:creationId xmlns:a16="http://schemas.microsoft.com/office/drawing/2014/main" id="{CAEF46AE-F057-41C9-BD1B-147D9B778C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1536" y="3378303"/>
              <a:ext cx="515781" cy="515781"/>
            </a:xfrm>
            <a:prstGeom prst="rect">
              <a:avLst/>
            </a:prstGeom>
          </p:spPr>
        </p:pic>
        <p:pic>
          <p:nvPicPr>
            <p:cNvPr id="32" name="Graphic 37" descr="User with solid fill">
              <a:extLst>
                <a:ext uri="{FF2B5EF4-FFF2-40B4-BE49-F238E27FC236}">
                  <a16:creationId xmlns:a16="http://schemas.microsoft.com/office/drawing/2014/main" id="{FA2EC8DB-BBCD-C64D-D81A-E011D3BEAB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8183" y="3378303"/>
              <a:ext cx="515781" cy="515781"/>
            </a:xfrm>
            <a:prstGeom prst="rect">
              <a:avLst/>
            </a:prstGeom>
          </p:spPr>
        </p:pic>
        <p:pic>
          <p:nvPicPr>
            <p:cNvPr id="33" name="Graphic 38" descr="User with solid fill">
              <a:extLst>
                <a:ext uri="{FF2B5EF4-FFF2-40B4-BE49-F238E27FC236}">
                  <a16:creationId xmlns:a16="http://schemas.microsoft.com/office/drawing/2014/main" id="{8AC52F83-223F-C149-4BA5-092247FA35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4830" y="3378303"/>
              <a:ext cx="515781" cy="515781"/>
            </a:xfrm>
            <a:prstGeom prst="rect">
              <a:avLst/>
            </a:prstGeom>
          </p:spPr>
        </p:pic>
        <p:pic>
          <p:nvPicPr>
            <p:cNvPr id="34" name="Graphic 39" descr="User with solid fill">
              <a:extLst>
                <a:ext uri="{FF2B5EF4-FFF2-40B4-BE49-F238E27FC236}">
                  <a16:creationId xmlns:a16="http://schemas.microsoft.com/office/drawing/2014/main" id="{3FFFD6DD-04E5-0581-08C3-0FBF0F86A6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4876" y="3811891"/>
              <a:ext cx="515781" cy="515781"/>
            </a:xfrm>
            <a:prstGeom prst="rect">
              <a:avLst/>
            </a:prstGeom>
          </p:spPr>
        </p:pic>
        <p:pic>
          <p:nvPicPr>
            <p:cNvPr id="35" name="Graphic 40" descr="User with solid fill">
              <a:extLst>
                <a:ext uri="{FF2B5EF4-FFF2-40B4-BE49-F238E27FC236}">
                  <a16:creationId xmlns:a16="http://schemas.microsoft.com/office/drawing/2014/main" id="{31113021-FA37-803C-DFFF-80EF51DFBE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15320" y="3811891"/>
              <a:ext cx="515781" cy="515781"/>
            </a:xfrm>
            <a:prstGeom prst="rect">
              <a:avLst/>
            </a:prstGeom>
          </p:spPr>
        </p:pic>
        <p:pic>
          <p:nvPicPr>
            <p:cNvPr id="36" name="Graphic 41" descr="User with solid fill">
              <a:extLst>
                <a:ext uri="{FF2B5EF4-FFF2-40B4-BE49-F238E27FC236}">
                  <a16:creationId xmlns:a16="http://schemas.microsoft.com/office/drawing/2014/main" id="{9480A063-E6FF-A917-01B0-7D2D8491E7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5764" y="3811891"/>
              <a:ext cx="515781" cy="515781"/>
            </a:xfrm>
            <a:prstGeom prst="rect">
              <a:avLst/>
            </a:prstGeom>
          </p:spPr>
        </p:pic>
        <p:pic>
          <p:nvPicPr>
            <p:cNvPr id="37" name="Graphic 42" descr="User with solid fill">
              <a:extLst>
                <a:ext uri="{FF2B5EF4-FFF2-40B4-BE49-F238E27FC236}">
                  <a16:creationId xmlns:a16="http://schemas.microsoft.com/office/drawing/2014/main" id="{08BBF14A-FDDC-B0E5-E3BF-99147E4A40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6208" y="3811891"/>
              <a:ext cx="515781" cy="515781"/>
            </a:xfrm>
            <a:prstGeom prst="rect">
              <a:avLst/>
            </a:prstGeom>
          </p:spPr>
        </p:pic>
        <p:pic>
          <p:nvPicPr>
            <p:cNvPr id="38" name="Graphic 43" descr="User with solid fill">
              <a:extLst>
                <a:ext uri="{FF2B5EF4-FFF2-40B4-BE49-F238E27FC236}">
                  <a16:creationId xmlns:a16="http://schemas.microsoft.com/office/drawing/2014/main" id="{DA710B1A-50B3-D174-6A3D-E26F2D41E3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36652" y="3811891"/>
              <a:ext cx="515781" cy="515781"/>
            </a:xfrm>
            <a:prstGeom prst="rect">
              <a:avLst/>
            </a:prstGeom>
          </p:spPr>
        </p:pic>
        <p:pic>
          <p:nvPicPr>
            <p:cNvPr id="39" name="Graphic 44" descr="User with solid fill">
              <a:extLst>
                <a:ext uri="{FF2B5EF4-FFF2-40B4-BE49-F238E27FC236}">
                  <a16:creationId xmlns:a16="http://schemas.microsoft.com/office/drawing/2014/main" id="{C115FFD8-6568-D9EA-7377-C4D9052852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7096" y="3811891"/>
              <a:ext cx="515781" cy="515781"/>
            </a:xfrm>
            <a:prstGeom prst="rect">
              <a:avLst/>
            </a:prstGeom>
          </p:spPr>
        </p:pic>
        <p:pic>
          <p:nvPicPr>
            <p:cNvPr id="40" name="Graphic 45" descr="User with solid fill">
              <a:extLst>
                <a:ext uri="{FF2B5EF4-FFF2-40B4-BE49-F238E27FC236}">
                  <a16:creationId xmlns:a16="http://schemas.microsoft.com/office/drawing/2014/main" id="{D0D346B0-9B73-C804-8112-4D30E33D7E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7540" y="3811891"/>
              <a:ext cx="515781" cy="515781"/>
            </a:xfrm>
            <a:prstGeom prst="rect">
              <a:avLst/>
            </a:prstGeom>
          </p:spPr>
        </p:pic>
        <p:pic>
          <p:nvPicPr>
            <p:cNvPr id="41" name="Graphic 46" descr="User with solid fill">
              <a:extLst>
                <a:ext uri="{FF2B5EF4-FFF2-40B4-BE49-F238E27FC236}">
                  <a16:creationId xmlns:a16="http://schemas.microsoft.com/office/drawing/2014/main" id="{BF50B1DD-7D1D-DF1D-97E3-AB04245361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7984" y="3811891"/>
              <a:ext cx="515781" cy="515781"/>
            </a:xfrm>
            <a:prstGeom prst="rect">
              <a:avLst/>
            </a:prstGeom>
          </p:spPr>
        </p:pic>
        <p:pic>
          <p:nvPicPr>
            <p:cNvPr id="42" name="Graphic 47" descr="User with solid fill">
              <a:extLst>
                <a:ext uri="{FF2B5EF4-FFF2-40B4-BE49-F238E27FC236}">
                  <a16:creationId xmlns:a16="http://schemas.microsoft.com/office/drawing/2014/main" id="{0CB3EB52-3ABB-3C36-0F9E-1D30CC6266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8428" y="3811891"/>
              <a:ext cx="515781" cy="515781"/>
            </a:xfrm>
            <a:prstGeom prst="rect">
              <a:avLst/>
            </a:prstGeom>
          </p:spPr>
        </p:pic>
        <p:pic>
          <p:nvPicPr>
            <p:cNvPr id="43" name="Graphic 48" descr="User with solid fill">
              <a:extLst>
                <a:ext uri="{FF2B5EF4-FFF2-40B4-BE49-F238E27FC236}">
                  <a16:creationId xmlns:a16="http://schemas.microsoft.com/office/drawing/2014/main" id="{6D91B182-46E2-7124-E87C-190C768F66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1477" y="3378303"/>
              <a:ext cx="515781" cy="515781"/>
            </a:xfrm>
            <a:prstGeom prst="rect">
              <a:avLst/>
            </a:prstGeom>
          </p:spPr>
        </p:pic>
        <p:pic>
          <p:nvPicPr>
            <p:cNvPr id="44" name="Graphic 49" descr="User with solid fill">
              <a:extLst>
                <a:ext uri="{FF2B5EF4-FFF2-40B4-BE49-F238E27FC236}">
                  <a16:creationId xmlns:a16="http://schemas.microsoft.com/office/drawing/2014/main" id="{13C749F1-A3FD-3FD0-8A96-C69C8BADD8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8124" y="3378303"/>
              <a:ext cx="515781" cy="515781"/>
            </a:xfrm>
            <a:prstGeom prst="rect">
              <a:avLst/>
            </a:prstGeom>
          </p:spPr>
        </p:pic>
        <p:pic>
          <p:nvPicPr>
            <p:cNvPr id="45" name="Graphic 50" descr="User with solid fill">
              <a:extLst>
                <a:ext uri="{FF2B5EF4-FFF2-40B4-BE49-F238E27FC236}">
                  <a16:creationId xmlns:a16="http://schemas.microsoft.com/office/drawing/2014/main" id="{15967565-0E3C-E492-77E8-9123BCC986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4771" y="3378303"/>
              <a:ext cx="515781" cy="515781"/>
            </a:xfrm>
            <a:prstGeom prst="rect">
              <a:avLst/>
            </a:prstGeom>
          </p:spPr>
        </p:pic>
        <p:pic>
          <p:nvPicPr>
            <p:cNvPr id="46" name="Graphic 51" descr="User with solid fill">
              <a:extLst>
                <a:ext uri="{FF2B5EF4-FFF2-40B4-BE49-F238E27FC236}">
                  <a16:creationId xmlns:a16="http://schemas.microsoft.com/office/drawing/2014/main" id="{469DD610-A435-B12C-A043-44FD8CE972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0090" y="4245329"/>
              <a:ext cx="515781" cy="515781"/>
            </a:xfrm>
            <a:prstGeom prst="rect">
              <a:avLst/>
            </a:prstGeom>
          </p:spPr>
        </p:pic>
        <p:pic>
          <p:nvPicPr>
            <p:cNvPr id="47" name="Graphic 52" descr="User with solid fill">
              <a:extLst>
                <a:ext uri="{FF2B5EF4-FFF2-40B4-BE49-F238E27FC236}">
                  <a16:creationId xmlns:a16="http://schemas.microsoft.com/office/drawing/2014/main" id="{FDFCC32A-7269-31FE-49FB-429A3DEA50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4925" y="4245329"/>
              <a:ext cx="515781" cy="515781"/>
            </a:xfrm>
            <a:prstGeom prst="rect">
              <a:avLst/>
            </a:prstGeom>
          </p:spPr>
        </p:pic>
        <p:pic>
          <p:nvPicPr>
            <p:cNvPr id="48" name="Graphic 53" descr="User with solid fill">
              <a:extLst>
                <a:ext uri="{FF2B5EF4-FFF2-40B4-BE49-F238E27FC236}">
                  <a16:creationId xmlns:a16="http://schemas.microsoft.com/office/drawing/2014/main" id="{B6281532-FECF-ABBD-07F0-A75DEBE427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8065" y="4245329"/>
              <a:ext cx="515781" cy="515781"/>
            </a:xfrm>
            <a:prstGeom prst="rect">
              <a:avLst/>
            </a:prstGeom>
          </p:spPr>
        </p:pic>
        <p:pic>
          <p:nvPicPr>
            <p:cNvPr id="49" name="Graphic 54" descr="User with solid fill">
              <a:extLst>
                <a:ext uri="{FF2B5EF4-FFF2-40B4-BE49-F238E27FC236}">
                  <a16:creationId xmlns:a16="http://schemas.microsoft.com/office/drawing/2014/main" id="{ED5CBB0F-A5A7-6999-BA86-C4DC1E389C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0719" y="4242558"/>
              <a:ext cx="515781" cy="515781"/>
            </a:xfrm>
            <a:prstGeom prst="rect">
              <a:avLst/>
            </a:prstGeom>
          </p:spPr>
        </p:pic>
        <p:pic>
          <p:nvPicPr>
            <p:cNvPr id="50" name="Graphic 55" descr="User with solid fill">
              <a:extLst>
                <a:ext uri="{FF2B5EF4-FFF2-40B4-BE49-F238E27FC236}">
                  <a16:creationId xmlns:a16="http://schemas.microsoft.com/office/drawing/2014/main" id="{DFA8C7D9-356F-BD88-909B-E5A50B3EAC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5554" y="4242558"/>
              <a:ext cx="515781" cy="515781"/>
            </a:xfrm>
            <a:prstGeom prst="rect">
              <a:avLst/>
            </a:prstGeom>
          </p:spPr>
        </p:pic>
        <p:pic>
          <p:nvPicPr>
            <p:cNvPr id="51" name="Graphic 56" descr="User with solid fill">
              <a:extLst>
                <a:ext uri="{FF2B5EF4-FFF2-40B4-BE49-F238E27FC236}">
                  <a16:creationId xmlns:a16="http://schemas.microsoft.com/office/drawing/2014/main" id="{BCE21FB2-1142-2167-542E-DFFF367C90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8694" y="4242558"/>
              <a:ext cx="515781" cy="515781"/>
            </a:xfrm>
            <a:prstGeom prst="rect">
              <a:avLst/>
            </a:prstGeom>
          </p:spPr>
        </p:pic>
        <p:pic>
          <p:nvPicPr>
            <p:cNvPr id="52" name="Graphic 57" descr="User with solid fill">
              <a:extLst>
                <a:ext uri="{FF2B5EF4-FFF2-40B4-BE49-F238E27FC236}">
                  <a16:creationId xmlns:a16="http://schemas.microsoft.com/office/drawing/2014/main" id="{2E39B9DD-2E3A-F893-A9A9-ADCEBA25DA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0664" y="4242558"/>
              <a:ext cx="515781" cy="515781"/>
            </a:xfrm>
            <a:prstGeom prst="rect">
              <a:avLst/>
            </a:prstGeom>
          </p:spPr>
        </p:pic>
        <p:pic>
          <p:nvPicPr>
            <p:cNvPr id="53" name="Graphic 58" descr="User with solid fill">
              <a:extLst>
                <a:ext uri="{FF2B5EF4-FFF2-40B4-BE49-F238E27FC236}">
                  <a16:creationId xmlns:a16="http://schemas.microsoft.com/office/drawing/2014/main" id="{EA552489-F5F9-90BB-1145-E460180162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5499" y="4242558"/>
              <a:ext cx="515781" cy="515781"/>
            </a:xfrm>
            <a:prstGeom prst="rect">
              <a:avLst/>
            </a:prstGeom>
          </p:spPr>
        </p:pic>
        <p:pic>
          <p:nvPicPr>
            <p:cNvPr id="54" name="Graphic 59" descr="User with solid fill">
              <a:extLst>
                <a:ext uri="{FF2B5EF4-FFF2-40B4-BE49-F238E27FC236}">
                  <a16:creationId xmlns:a16="http://schemas.microsoft.com/office/drawing/2014/main" id="{1F8194A5-CE85-006A-A578-0F54B77EFA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8639" y="4242558"/>
              <a:ext cx="515781" cy="515781"/>
            </a:xfrm>
            <a:prstGeom prst="rect">
              <a:avLst/>
            </a:prstGeom>
          </p:spPr>
        </p:pic>
        <p:pic>
          <p:nvPicPr>
            <p:cNvPr id="55" name="Graphic 60" descr="User with solid fill">
              <a:extLst>
                <a:ext uri="{FF2B5EF4-FFF2-40B4-BE49-F238E27FC236}">
                  <a16:creationId xmlns:a16="http://schemas.microsoft.com/office/drawing/2014/main" id="{DB71F5E2-30A7-B9BC-30D7-8597FE3222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61606" y="4703709"/>
              <a:ext cx="515781" cy="515781"/>
            </a:xfrm>
            <a:prstGeom prst="rect">
              <a:avLst/>
            </a:prstGeom>
          </p:spPr>
        </p:pic>
        <p:pic>
          <p:nvPicPr>
            <p:cNvPr id="56" name="Graphic 61" descr="User with solid fill">
              <a:extLst>
                <a:ext uri="{FF2B5EF4-FFF2-40B4-BE49-F238E27FC236}">
                  <a16:creationId xmlns:a16="http://schemas.microsoft.com/office/drawing/2014/main" id="{8CE5B3D5-4EDE-DB41-EF25-25386B2730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6441" y="4703709"/>
              <a:ext cx="515781" cy="515781"/>
            </a:xfrm>
            <a:prstGeom prst="rect">
              <a:avLst/>
            </a:prstGeom>
          </p:spPr>
        </p:pic>
        <p:pic>
          <p:nvPicPr>
            <p:cNvPr id="57" name="Graphic 62" descr="User with solid fill">
              <a:extLst>
                <a:ext uri="{FF2B5EF4-FFF2-40B4-BE49-F238E27FC236}">
                  <a16:creationId xmlns:a16="http://schemas.microsoft.com/office/drawing/2014/main" id="{89FA72A3-AD7B-D700-688A-B302BBEDB1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9581" y="4703709"/>
              <a:ext cx="515781" cy="515781"/>
            </a:xfrm>
            <a:prstGeom prst="rect">
              <a:avLst/>
            </a:prstGeom>
          </p:spPr>
        </p:pic>
        <p:pic>
          <p:nvPicPr>
            <p:cNvPr id="58" name="Graphic 63" descr="User with solid fill">
              <a:extLst>
                <a:ext uri="{FF2B5EF4-FFF2-40B4-BE49-F238E27FC236}">
                  <a16:creationId xmlns:a16="http://schemas.microsoft.com/office/drawing/2014/main" id="{7A0357E4-E219-91CB-8E64-A2D9B5A51E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0719" y="4697034"/>
              <a:ext cx="515781" cy="515781"/>
            </a:xfrm>
            <a:prstGeom prst="rect">
              <a:avLst/>
            </a:prstGeom>
          </p:spPr>
        </p:pic>
        <p:pic>
          <p:nvPicPr>
            <p:cNvPr id="59" name="Graphic 64" descr="User with solid fill">
              <a:extLst>
                <a:ext uri="{FF2B5EF4-FFF2-40B4-BE49-F238E27FC236}">
                  <a16:creationId xmlns:a16="http://schemas.microsoft.com/office/drawing/2014/main" id="{B0C6525A-7842-F80E-D6F1-1C2E6187E3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5554" y="4697034"/>
              <a:ext cx="515781" cy="515781"/>
            </a:xfrm>
            <a:prstGeom prst="rect">
              <a:avLst/>
            </a:prstGeom>
          </p:spPr>
        </p:pic>
        <p:pic>
          <p:nvPicPr>
            <p:cNvPr id="60" name="Graphic 65" descr="User with solid fill">
              <a:extLst>
                <a:ext uri="{FF2B5EF4-FFF2-40B4-BE49-F238E27FC236}">
                  <a16:creationId xmlns:a16="http://schemas.microsoft.com/office/drawing/2014/main" id="{56429E17-73F7-9FB5-5BA6-DBA6660AA2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8694" y="4697034"/>
              <a:ext cx="515781" cy="515781"/>
            </a:xfrm>
            <a:prstGeom prst="rect">
              <a:avLst/>
            </a:prstGeom>
          </p:spPr>
        </p:pic>
        <p:pic>
          <p:nvPicPr>
            <p:cNvPr id="61" name="Graphic 66" descr="User with solid fill">
              <a:extLst>
                <a:ext uri="{FF2B5EF4-FFF2-40B4-BE49-F238E27FC236}">
                  <a16:creationId xmlns:a16="http://schemas.microsoft.com/office/drawing/2014/main" id="{38E8663B-7A64-FD4A-B102-51F6E74513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3305" y="5146694"/>
              <a:ext cx="515781" cy="515781"/>
            </a:xfrm>
            <a:prstGeom prst="rect">
              <a:avLst/>
            </a:prstGeom>
          </p:spPr>
        </p:pic>
        <p:pic>
          <p:nvPicPr>
            <p:cNvPr id="62" name="Graphic 67" descr="User with solid fill">
              <a:extLst>
                <a:ext uri="{FF2B5EF4-FFF2-40B4-BE49-F238E27FC236}">
                  <a16:creationId xmlns:a16="http://schemas.microsoft.com/office/drawing/2014/main" id="{4E975D52-A33F-CA6E-54AD-EF8161C4D8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7352" y="5146694"/>
              <a:ext cx="515781" cy="515781"/>
            </a:xfrm>
            <a:prstGeom prst="rect">
              <a:avLst/>
            </a:prstGeom>
          </p:spPr>
        </p:pic>
        <p:pic>
          <p:nvPicPr>
            <p:cNvPr id="63" name="Graphic 68" descr="User with solid fill">
              <a:extLst>
                <a:ext uri="{FF2B5EF4-FFF2-40B4-BE49-F238E27FC236}">
                  <a16:creationId xmlns:a16="http://schemas.microsoft.com/office/drawing/2014/main" id="{37E77181-0D8D-3076-636E-6F3FE7AD26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99" y="5146694"/>
              <a:ext cx="515781" cy="515781"/>
            </a:xfrm>
            <a:prstGeom prst="rect">
              <a:avLst/>
            </a:prstGeom>
          </p:spPr>
        </p:pic>
        <p:pic>
          <p:nvPicPr>
            <p:cNvPr id="64" name="Graphic 69" descr="User with solid fill">
              <a:extLst>
                <a:ext uri="{FF2B5EF4-FFF2-40B4-BE49-F238E27FC236}">
                  <a16:creationId xmlns:a16="http://schemas.microsoft.com/office/drawing/2014/main" id="{662FAF35-0F22-6E78-54A0-C1041D4C5E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5446" y="5146694"/>
              <a:ext cx="515781" cy="515781"/>
            </a:xfrm>
            <a:prstGeom prst="rect">
              <a:avLst/>
            </a:prstGeom>
          </p:spPr>
        </p:pic>
        <p:pic>
          <p:nvPicPr>
            <p:cNvPr id="65" name="Graphic 70" descr="User with solid fill">
              <a:extLst>
                <a:ext uri="{FF2B5EF4-FFF2-40B4-BE49-F238E27FC236}">
                  <a16:creationId xmlns:a16="http://schemas.microsoft.com/office/drawing/2014/main" id="{F6F2E4A1-46CE-5A30-634C-47D47676A4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9493" y="5146694"/>
              <a:ext cx="515781" cy="515781"/>
            </a:xfrm>
            <a:prstGeom prst="rect">
              <a:avLst/>
            </a:prstGeom>
          </p:spPr>
        </p:pic>
        <p:pic>
          <p:nvPicPr>
            <p:cNvPr id="66" name="Graphic 71" descr="User with solid fill">
              <a:extLst>
                <a:ext uri="{FF2B5EF4-FFF2-40B4-BE49-F238E27FC236}">
                  <a16:creationId xmlns:a16="http://schemas.microsoft.com/office/drawing/2014/main" id="{9960E0E0-C52C-EBD5-A65F-ED45FC7128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3540" y="5146694"/>
              <a:ext cx="515781" cy="515781"/>
            </a:xfrm>
            <a:prstGeom prst="rect">
              <a:avLst/>
            </a:prstGeom>
          </p:spPr>
        </p:pic>
        <p:pic>
          <p:nvPicPr>
            <p:cNvPr id="67" name="Graphic 75" descr="User with solid fill">
              <a:extLst>
                <a:ext uri="{FF2B5EF4-FFF2-40B4-BE49-F238E27FC236}">
                  <a16:creationId xmlns:a16="http://schemas.microsoft.com/office/drawing/2014/main" id="{1A11C4B0-FBF5-EF80-9F71-CB44FA9BCD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7587" y="5146694"/>
              <a:ext cx="515781" cy="515781"/>
            </a:xfrm>
            <a:prstGeom prst="rect">
              <a:avLst/>
            </a:prstGeom>
          </p:spPr>
        </p:pic>
        <p:pic>
          <p:nvPicPr>
            <p:cNvPr id="68" name="Graphic 76" descr="User with solid fill">
              <a:extLst>
                <a:ext uri="{FF2B5EF4-FFF2-40B4-BE49-F238E27FC236}">
                  <a16:creationId xmlns:a16="http://schemas.microsoft.com/office/drawing/2014/main" id="{979810BB-4875-C3CD-1002-198447F3565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1631" y="5146694"/>
              <a:ext cx="515781" cy="515781"/>
            </a:xfrm>
            <a:prstGeom prst="rect">
              <a:avLst/>
            </a:prstGeom>
          </p:spPr>
        </p:pic>
        <p:pic>
          <p:nvPicPr>
            <p:cNvPr id="69" name="Graphic 78" descr="User with solid fill">
              <a:extLst>
                <a:ext uri="{FF2B5EF4-FFF2-40B4-BE49-F238E27FC236}">
                  <a16:creationId xmlns:a16="http://schemas.microsoft.com/office/drawing/2014/main" id="{F81882C1-9083-30C8-BBC8-6E60053106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5669" y="4703709"/>
              <a:ext cx="515781" cy="515781"/>
            </a:xfrm>
            <a:prstGeom prst="rect">
              <a:avLst/>
            </a:prstGeom>
          </p:spPr>
        </p:pic>
        <p:pic>
          <p:nvPicPr>
            <p:cNvPr id="70" name="Graphic 79" descr="User with solid fill">
              <a:extLst>
                <a:ext uri="{FF2B5EF4-FFF2-40B4-BE49-F238E27FC236}">
                  <a16:creationId xmlns:a16="http://schemas.microsoft.com/office/drawing/2014/main" id="{C133F004-0FA5-200D-62B4-2402B04215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0504" y="4703709"/>
              <a:ext cx="515781" cy="515781"/>
            </a:xfrm>
            <a:prstGeom prst="rect">
              <a:avLst/>
            </a:prstGeom>
          </p:spPr>
        </p:pic>
        <p:pic>
          <p:nvPicPr>
            <p:cNvPr id="71" name="Graphic 81" descr="User with solid fill">
              <a:extLst>
                <a:ext uri="{FF2B5EF4-FFF2-40B4-BE49-F238E27FC236}">
                  <a16:creationId xmlns:a16="http://schemas.microsoft.com/office/drawing/2014/main" id="{6DAA3B5C-7A15-E2C6-DC17-6FA0D1EDCF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1271" y="2932050"/>
              <a:ext cx="515781" cy="515781"/>
            </a:xfrm>
            <a:prstGeom prst="rect">
              <a:avLst/>
            </a:prstGeom>
          </p:spPr>
        </p:pic>
        <p:pic>
          <p:nvPicPr>
            <p:cNvPr id="72" name="Graphic 82" descr="User with solid fill">
              <a:extLst>
                <a:ext uri="{FF2B5EF4-FFF2-40B4-BE49-F238E27FC236}">
                  <a16:creationId xmlns:a16="http://schemas.microsoft.com/office/drawing/2014/main" id="{BBBA8CA7-1718-966C-F735-F158BD6FC8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6457" y="2932050"/>
              <a:ext cx="515781" cy="515781"/>
            </a:xfrm>
            <a:prstGeom prst="rect">
              <a:avLst/>
            </a:prstGeom>
          </p:spPr>
        </p:pic>
        <p:pic>
          <p:nvPicPr>
            <p:cNvPr id="73" name="Graphic 83" descr="User with solid fill">
              <a:extLst>
                <a:ext uri="{FF2B5EF4-FFF2-40B4-BE49-F238E27FC236}">
                  <a16:creationId xmlns:a16="http://schemas.microsoft.com/office/drawing/2014/main" id="{962027A1-39B0-6E52-5BA4-07D90DE8E5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8868" y="3811891"/>
              <a:ext cx="515781" cy="515781"/>
            </a:xfrm>
            <a:prstGeom prst="rect">
              <a:avLst/>
            </a:prstGeom>
          </p:spPr>
        </p:pic>
        <p:pic>
          <p:nvPicPr>
            <p:cNvPr id="74" name="Graphic 84" descr="User with solid fill">
              <a:extLst>
                <a:ext uri="{FF2B5EF4-FFF2-40B4-BE49-F238E27FC236}">
                  <a16:creationId xmlns:a16="http://schemas.microsoft.com/office/drawing/2014/main" id="{220125C3-4E21-95DB-C741-CF7FC64754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6057" y="2479505"/>
              <a:ext cx="515781" cy="515781"/>
            </a:xfrm>
            <a:prstGeom prst="rect">
              <a:avLst/>
            </a:prstGeom>
          </p:spPr>
        </p:pic>
        <p:pic>
          <p:nvPicPr>
            <p:cNvPr id="75" name="Graphic 85" descr="User with solid fill">
              <a:extLst>
                <a:ext uri="{FF2B5EF4-FFF2-40B4-BE49-F238E27FC236}">
                  <a16:creationId xmlns:a16="http://schemas.microsoft.com/office/drawing/2014/main" id="{2607FE60-D146-3AA0-E25B-5F26325E17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60504" y="2479505"/>
              <a:ext cx="515781" cy="515781"/>
            </a:xfrm>
            <a:prstGeom prst="rect">
              <a:avLst/>
            </a:prstGeom>
          </p:spPr>
        </p:pic>
      </p:grpSp>
      <p:grpSp>
        <p:nvGrpSpPr>
          <p:cNvPr id="76" name="Group 75">
            <a:extLst>
              <a:ext uri="{FF2B5EF4-FFF2-40B4-BE49-F238E27FC236}">
                <a16:creationId xmlns:a16="http://schemas.microsoft.com/office/drawing/2014/main" id="{F6C13536-C925-0BF0-F079-F90172CB70CC}"/>
              </a:ext>
              <a:ext uri="{C183D7F6-B498-43B3-948B-1728B52AA6E4}">
                <adec:decorative xmlns:adec="http://schemas.microsoft.com/office/drawing/2017/decorative" val="1"/>
              </a:ext>
            </a:extLst>
          </p:cNvPr>
          <p:cNvGrpSpPr/>
          <p:nvPr/>
        </p:nvGrpSpPr>
        <p:grpSpPr>
          <a:xfrm>
            <a:off x="8742328" y="2234144"/>
            <a:ext cx="1076342" cy="1224113"/>
            <a:chOff x="1590918" y="4049618"/>
            <a:chExt cx="1076342" cy="1224113"/>
          </a:xfrm>
          <a:effectLst>
            <a:outerShdw blurRad="50800" dist="38100" dir="2700000" algn="tl" rotWithShape="0">
              <a:prstClr val="black">
                <a:alpha val="40000"/>
              </a:prstClr>
            </a:outerShdw>
          </a:effectLst>
        </p:grpSpPr>
        <p:pic>
          <p:nvPicPr>
            <p:cNvPr id="77" name="Graphic 89" descr="User with solid fill">
              <a:extLst>
                <a:ext uri="{FF2B5EF4-FFF2-40B4-BE49-F238E27FC236}">
                  <a16:creationId xmlns:a16="http://schemas.microsoft.com/office/drawing/2014/main" id="{9DDF1437-2D4B-AF47-E10C-FFC565642D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1479" y="4757950"/>
              <a:ext cx="515781" cy="515781"/>
            </a:xfrm>
            <a:prstGeom prst="rect">
              <a:avLst/>
            </a:prstGeom>
          </p:spPr>
        </p:pic>
        <p:grpSp>
          <p:nvGrpSpPr>
            <p:cNvPr id="78" name="Group 77">
              <a:extLst>
                <a:ext uri="{FF2B5EF4-FFF2-40B4-BE49-F238E27FC236}">
                  <a16:creationId xmlns:a16="http://schemas.microsoft.com/office/drawing/2014/main" id="{E13B5BFF-2FAD-8EB8-A06B-BFC06E5D9C4D}"/>
                </a:ext>
              </a:extLst>
            </p:cNvPr>
            <p:cNvGrpSpPr/>
            <p:nvPr/>
          </p:nvGrpSpPr>
          <p:grpSpPr>
            <a:xfrm>
              <a:off x="1590918" y="4049618"/>
              <a:ext cx="914400" cy="914400"/>
              <a:chOff x="1654789" y="3306271"/>
              <a:chExt cx="914400" cy="914400"/>
            </a:xfrm>
          </p:grpSpPr>
          <p:pic>
            <p:nvPicPr>
              <p:cNvPr id="79" name="Graphic 93" descr="Speech with solid fill">
                <a:extLst>
                  <a:ext uri="{FF2B5EF4-FFF2-40B4-BE49-F238E27FC236}">
                    <a16:creationId xmlns:a16="http://schemas.microsoft.com/office/drawing/2014/main" id="{00EFC67F-27D9-ABE6-EDD2-D7706F1BE1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54789" y="3306271"/>
                <a:ext cx="914400" cy="914400"/>
              </a:xfrm>
              <a:prstGeom prst="rect">
                <a:avLst/>
              </a:prstGeom>
            </p:spPr>
          </p:pic>
          <p:sp>
            <p:nvSpPr>
              <p:cNvPr id="80" name="Content Placeholder 3">
                <a:extLst>
                  <a:ext uri="{FF2B5EF4-FFF2-40B4-BE49-F238E27FC236}">
                    <a16:creationId xmlns:a16="http://schemas.microsoft.com/office/drawing/2014/main" id="{64F3A6CE-1C92-7EAB-71C6-E9C6932D9386}"/>
                  </a:ext>
                </a:extLst>
              </p:cNvPr>
              <p:cNvSpPr txBox="1">
                <a:spLocks/>
              </p:cNvSpPr>
              <p:nvPr/>
            </p:nvSpPr>
            <p:spPr>
              <a:xfrm>
                <a:off x="1678290" y="3550052"/>
                <a:ext cx="750593" cy="301625"/>
              </a:xfrm>
              <a:prstGeom prst="rect">
                <a:avLst/>
              </a:prstGeom>
            </p:spPr>
            <p:txBody>
              <a:bodyPr vert="horz" lIns="91440" tIns="45720" rIns="91440" bIns="45720" rtlCol="0">
                <a:noAutofit/>
              </a:bodyPr>
              <a:lstStyle>
                <a:lvl1pPr marL="228600" indent="0" algn="l" defTabSz="914400" rtl="0" eaLnBrk="1" latinLnBrk="0" hangingPunct="1">
                  <a:lnSpc>
                    <a:spcPct val="100000"/>
                  </a:lnSpc>
                  <a:spcBef>
                    <a:spcPts val="1000"/>
                  </a:spcBef>
                  <a:buClr>
                    <a:schemeClr val="accent1"/>
                  </a:buClr>
                  <a:buFontTx/>
                  <a:buNone/>
                  <a:defRPr sz="1800" b="0" i="0" kern="1200" spc="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No</a:t>
                </a:r>
              </a:p>
            </p:txBody>
          </p:sp>
        </p:grpSp>
      </p:grpSp>
      <p:grpSp>
        <p:nvGrpSpPr>
          <p:cNvPr id="81" name="Group 80">
            <a:extLst>
              <a:ext uri="{FF2B5EF4-FFF2-40B4-BE49-F238E27FC236}">
                <a16:creationId xmlns:a16="http://schemas.microsoft.com/office/drawing/2014/main" id="{90571786-9F04-8FA8-F0F6-62743C1233D5}"/>
              </a:ext>
              <a:ext uri="{C183D7F6-B498-43B3-948B-1728B52AA6E4}">
                <adec:decorative xmlns:adec="http://schemas.microsoft.com/office/drawing/2017/decorative" val="1"/>
              </a:ext>
            </a:extLst>
          </p:cNvPr>
          <p:cNvGrpSpPr/>
          <p:nvPr/>
        </p:nvGrpSpPr>
        <p:grpSpPr>
          <a:xfrm>
            <a:off x="7872205" y="2237700"/>
            <a:ext cx="1120567" cy="1224113"/>
            <a:chOff x="697157" y="4049618"/>
            <a:chExt cx="1120567" cy="1224113"/>
          </a:xfrm>
          <a:effectLst>
            <a:outerShdw blurRad="50800" dist="38100" dir="2700000" algn="tl" rotWithShape="0">
              <a:prstClr val="black">
                <a:alpha val="40000"/>
              </a:prstClr>
            </a:outerShdw>
          </a:effectLst>
        </p:grpSpPr>
        <p:pic>
          <p:nvPicPr>
            <p:cNvPr id="82" name="Graphic 88" descr="User with solid fill">
              <a:extLst>
                <a:ext uri="{FF2B5EF4-FFF2-40B4-BE49-F238E27FC236}">
                  <a16:creationId xmlns:a16="http://schemas.microsoft.com/office/drawing/2014/main" id="{9279957E-87C1-27DA-DCE0-CA04FF5E59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1943" y="4757950"/>
              <a:ext cx="515781" cy="515781"/>
            </a:xfrm>
            <a:prstGeom prst="rect">
              <a:avLst/>
            </a:prstGeom>
          </p:spPr>
        </p:pic>
        <p:grpSp>
          <p:nvGrpSpPr>
            <p:cNvPr id="83" name="Group 82">
              <a:extLst>
                <a:ext uri="{FF2B5EF4-FFF2-40B4-BE49-F238E27FC236}">
                  <a16:creationId xmlns:a16="http://schemas.microsoft.com/office/drawing/2014/main" id="{FB2712E8-D60F-B188-DF26-8038BE249B37}"/>
                </a:ext>
              </a:extLst>
            </p:cNvPr>
            <p:cNvGrpSpPr/>
            <p:nvPr/>
          </p:nvGrpSpPr>
          <p:grpSpPr>
            <a:xfrm>
              <a:off x="697157" y="4049618"/>
              <a:ext cx="926126" cy="914400"/>
              <a:chOff x="790782" y="2901244"/>
              <a:chExt cx="926126" cy="914400"/>
            </a:xfrm>
          </p:grpSpPr>
          <p:pic>
            <p:nvPicPr>
              <p:cNvPr id="84" name="Graphic 92" descr="Speech with solid fill">
                <a:extLst>
                  <a:ext uri="{FF2B5EF4-FFF2-40B4-BE49-F238E27FC236}">
                    <a16:creationId xmlns:a16="http://schemas.microsoft.com/office/drawing/2014/main" id="{E79EF7CC-58CF-5DA4-A94F-0FEFA0CC41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2508" y="2901244"/>
                <a:ext cx="914400" cy="914400"/>
              </a:xfrm>
              <a:prstGeom prst="rect">
                <a:avLst/>
              </a:prstGeom>
            </p:spPr>
          </p:pic>
          <p:sp>
            <p:nvSpPr>
              <p:cNvPr id="85" name="Content Placeholder 3">
                <a:extLst>
                  <a:ext uri="{FF2B5EF4-FFF2-40B4-BE49-F238E27FC236}">
                    <a16:creationId xmlns:a16="http://schemas.microsoft.com/office/drawing/2014/main" id="{2D0AF709-B6C2-CF52-EB9A-B2D727E906D9}"/>
                  </a:ext>
                </a:extLst>
              </p:cNvPr>
              <p:cNvSpPr txBox="1">
                <a:spLocks/>
              </p:cNvSpPr>
              <p:nvPr/>
            </p:nvSpPr>
            <p:spPr>
              <a:xfrm>
                <a:off x="790782" y="3145025"/>
                <a:ext cx="750593" cy="301625"/>
              </a:xfrm>
              <a:prstGeom prst="rect">
                <a:avLst/>
              </a:prstGeom>
            </p:spPr>
            <p:txBody>
              <a:bodyPr vert="horz" lIns="91440" tIns="45720" rIns="91440" bIns="45720" rtlCol="0">
                <a:noAutofit/>
              </a:bodyPr>
              <a:lstStyle>
                <a:lvl1pPr marL="228600" indent="0" algn="l" defTabSz="914400" rtl="0" eaLnBrk="1" latinLnBrk="0" hangingPunct="1">
                  <a:lnSpc>
                    <a:spcPct val="100000"/>
                  </a:lnSpc>
                  <a:spcBef>
                    <a:spcPts val="1000"/>
                  </a:spcBef>
                  <a:buClr>
                    <a:schemeClr val="accent1"/>
                  </a:buClr>
                  <a:buFontTx/>
                  <a:buNone/>
                  <a:defRPr sz="1800" b="0" i="0" kern="1200" spc="0">
                    <a:solidFill>
                      <a:schemeClr val="tx1"/>
                    </a:solidFill>
                    <a:latin typeface="Tofino Personal Medium" panose="02000000000000000000" pitchFamily="2" charset="77"/>
                    <a:ea typeface="+mn-ea"/>
                    <a:cs typeface="+mn-cs"/>
                  </a:defRPr>
                </a:lvl1pPr>
                <a:lvl2pPr marL="685800" indent="-228600" algn="l" defTabSz="914400" rtl="0" eaLnBrk="1" latinLnBrk="0" hangingPunct="1">
                  <a:lnSpc>
                    <a:spcPct val="100000"/>
                  </a:lnSpc>
                  <a:spcBef>
                    <a:spcPts val="500"/>
                  </a:spcBef>
                  <a:buClr>
                    <a:schemeClr val="tx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4pPr>
                <a:lvl5pPr marL="2057400" indent="-228600" algn="l" defTabSz="914400" rtl="0" eaLnBrk="1" latinLnBrk="0" hangingPunct="1">
                  <a:lnSpc>
                    <a:spcPct val="100000"/>
                  </a:lnSpc>
                  <a:spcBef>
                    <a:spcPts val="500"/>
                  </a:spcBef>
                  <a:buClr>
                    <a:schemeClr val="accent4"/>
                  </a:buClr>
                  <a:buFont typeface="Arial" panose="020B0604020202020204" pitchFamily="34" charset="0"/>
                  <a:buChar char="•"/>
                  <a:defRPr sz="1800" b="0" i="0" kern="1200">
                    <a:solidFill>
                      <a:schemeClr val="tx1"/>
                    </a:solidFill>
                    <a:latin typeface="Tofino Personal Regular"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Yes</a:t>
                </a:r>
              </a:p>
            </p:txBody>
          </p:sp>
        </p:grpSp>
      </p:grpSp>
      <p:sp>
        <p:nvSpPr>
          <p:cNvPr id="86" name="TextBox 85">
            <a:extLst>
              <a:ext uri="{FF2B5EF4-FFF2-40B4-BE49-F238E27FC236}">
                <a16:creationId xmlns:a16="http://schemas.microsoft.com/office/drawing/2014/main" id="{37D408AF-5F43-B437-4F84-07DF563C4175}"/>
              </a:ext>
            </a:extLst>
          </p:cNvPr>
          <p:cNvSpPr txBox="1"/>
          <p:nvPr/>
        </p:nvSpPr>
        <p:spPr>
          <a:xfrm>
            <a:off x="867277" y="6343641"/>
            <a:ext cx="5146311" cy="507831"/>
          </a:xfrm>
          <a:prstGeom prst="rect">
            <a:avLst/>
          </a:prstGeom>
          <a:noFill/>
        </p:spPr>
        <p:txBody>
          <a:bodyPr wrap="square" rtlCol="0">
            <a:spAutoFit/>
          </a:bodyPr>
          <a:lstStyle/>
          <a:p>
            <a:r>
              <a:rPr lang="en-US" sz="900" i="1" dirty="0">
                <a:latin typeface="Tofino Personal Medium" panose="02000000000000000000" pitchFamily="50" charset="0"/>
              </a:rPr>
              <a:t>Source: Your Life Iowa Qualitative Research 2019, conducted by ZLR Ignition + Vera Causa </a:t>
            </a:r>
          </a:p>
          <a:p>
            <a:endParaRPr lang="en-US" dirty="0"/>
          </a:p>
        </p:txBody>
      </p:sp>
      <p:sp>
        <p:nvSpPr>
          <p:cNvPr id="2" name="Slide Number Placeholder 1">
            <a:extLst>
              <a:ext uri="{FF2B5EF4-FFF2-40B4-BE49-F238E27FC236}">
                <a16:creationId xmlns:a16="http://schemas.microsoft.com/office/drawing/2014/main" id="{76E67D7A-DC60-630F-151E-D9261A095140}"/>
              </a:ext>
            </a:extLst>
          </p:cNvPr>
          <p:cNvSpPr>
            <a:spLocks noGrp="1"/>
          </p:cNvSpPr>
          <p:nvPr>
            <p:ph type="sldNum" sz="quarter" idx="12"/>
          </p:nvPr>
        </p:nvSpPr>
        <p:spPr/>
        <p:txBody>
          <a:bodyPr/>
          <a:lstStyle/>
          <a:p>
            <a:fld id="{FFA9F4D9-7FFE-014C-806F-7CCB0404A41B}" type="slidenum">
              <a:rPr lang="en-US" smtClean="0"/>
              <a:pPr/>
              <a:t>5</a:t>
            </a:fld>
            <a:endParaRPr lang="en-US" dirty="0"/>
          </a:p>
        </p:txBody>
      </p:sp>
    </p:spTree>
    <p:extLst>
      <p:ext uri="{BB962C8B-B14F-4D97-AF65-F5344CB8AC3E}">
        <p14:creationId xmlns:p14="http://schemas.microsoft.com/office/powerpoint/2010/main" val="2955227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4016C2-24E0-B5CF-CD42-65C7390620C5}"/>
              </a:ext>
            </a:extLst>
          </p:cNvPr>
          <p:cNvSpPr>
            <a:spLocks noGrp="1"/>
          </p:cNvSpPr>
          <p:nvPr>
            <p:ph type="title"/>
          </p:nvPr>
        </p:nvSpPr>
        <p:spPr/>
        <p:txBody>
          <a:bodyPr>
            <a:normAutofit fontScale="90000"/>
          </a:bodyPr>
          <a:lstStyle/>
          <a:p>
            <a:r>
              <a:rPr lang="en-US" dirty="0"/>
              <a:t>What is Your Life Iowa?</a:t>
            </a:r>
          </a:p>
        </p:txBody>
      </p:sp>
      <p:sp>
        <p:nvSpPr>
          <p:cNvPr id="9" name="Text Placeholder 8">
            <a:extLst>
              <a:ext uri="{FF2B5EF4-FFF2-40B4-BE49-F238E27FC236}">
                <a16:creationId xmlns:a16="http://schemas.microsoft.com/office/drawing/2014/main" id="{A5E360C6-3DEB-BE6B-D1D8-C05937FD0303}"/>
              </a:ext>
            </a:extLst>
          </p:cNvPr>
          <p:cNvSpPr>
            <a:spLocks noGrp="1"/>
          </p:cNvSpPr>
          <p:nvPr>
            <p:ph type="body" sz="quarter" idx="13"/>
          </p:nvPr>
        </p:nvSpPr>
        <p:spPr/>
        <p:txBody>
          <a:bodyPr>
            <a:normAutofit fontScale="77500" lnSpcReduction="20000"/>
          </a:bodyPr>
          <a:lstStyle/>
          <a:p>
            <a:r>
              <a:rPr lang="en-US" dirty="0"/>
              <a:t>Mission &amp; Vision</a:t>
            </a:r>
          </a:p>
        </p:txBody>
      </p:sp>
      <p:sp>
        <p:nvSpPr>
          <p:cNvPr id="10" name="Text Placeholder 9">
            <a:extLst>
              <a:ext uri="{FF2B5EF4-FFF2-40B4-BE49-F238E27FC236}">
                <a16:creationId xmlns:a16="http://schemas.microsoft.com/office/drawing/2014/main" id="{D6FA2028-AA8B-5DAA-2FF1-DAFB838C3566}"/>
              </a:ext>
            </a:extLst>
          </p:cNvPr>
          <p:cNvSpPr>
            <a:spLocks noGrp="1"/>
          </p:cNvSpPr>
          <p:nvPr>
            <p:ph type="body" sz="quarter" idx="15"/>
          </p:nvPr>
        </p:nvSpPr>
        <p:spPr>
          <a:xfrm>
            <a:off x="621224" y="2239852"/>
            <a:ext cx="5918472" cy="3906553"/>
          </a:xfrm>
        </p:spPr>
        <p:txBody>
          <a:bodyPr/>
          <a:lstStyle/>
          <a:p>
            <a:pPr marL="0"/>
            <a:r>
              <a:rPr lang="en-US" sz="2400" b="1" dirty="0">
                <a:latin typeface="Tofino Personal Medium" panose="02000000000000000000" pitchFamily="50" charset="0"/>
              </a:rPr>
              <a:t>Mission: </a:t>
            </a:r>
          </a:p>
          <a:p>
            <a:r>
              <a:rPr lang="en-US" dirty="0">
                <a:latin typeface="Tofino Personal Medium" panose="02000000000000000000" pitchFamily="50" charset="0"/>
              </a:rPr>
              <a:t>Be the go-to resource for Iowans seeking information or help for gambling, mental health, substance use, suicide or related concerns.</a:t>
            </a:r>
          </a:p>
          <a:p>
            <a:pPr marL="0"/>
            <a:r>
              <a:rPr lang="en-US" sz="2400" b="1" dirty="0">
                <a:latin typeface="Tofino Personal Medium" panose="02000000000000000000" pitchFamily="50" charset="0"/>
              </a:rPr>
              <a:t>Vision:</a:t>
            </a:r>
          </a:p>
          <a:p>
            <a:r>
              <a:rPr lang="en-US" dirty="0">
                <a:latin typeface="Tofino Personal Medium" panose="02000000000000000000" pitchFamily="50" charset="0"/>
              </a:rPr>
              <a:t>Connecting services and support to Iowans and promoting healing and wellbeing</a:t>
            </a:r>
            <a:r>
              <a:rPr lang="en-US" dirty="0"/>
              <a:t>.</a:t>
            </a:r>
          </a:p>
          <a:p>
            <a:endParaRPr lang="en-US" dirty="0"/>
          </a:p>
        </p:txBody>
      </p:sp>
      <p:pic>
        <p:nvPicPr>
          <p:cNvPr id="11" name="Content Placeholder 6" descr="Five Year View of YLI becoming the Go To Resource for Iowans.  Steps from 6% knowing about YLI to be Fiscal Year 2027 that 85% of Iowans have heard about YLI.">
            <a:extLst>
              <a:ext uri="{FF2B5EF4-FFF2-40B4-BE49-F238E27FC236}">
                <a16:creationId xmlns:a16="http://schemas.microsoft.com/office/drawing/2014/main" id="{B766E9A2-D3C8-7449-55B1-ABC36E6E6E59}"/>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524893" y="2485293"/>
            <a:ext cx="5467350" cy="2649040"/>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21E65A97-AF88-4D46-0F08-ED313A735638}"/>
              </a:ext>
            </a:extLst>
          </p:cNvPr>
          <p:cNvSpPr>
            <a:spLocks noGrp="1"/>
          </p:cNvSpPr>
          <p:nvPr>
            <p:ph type="sldNum" sz="quarter" idx="12"/>
          </p:nvPr>
        </p:nvSpPr>
        <p:spPr/>
        <p:txBody>
          <a:bodyPr/>
          <a:lstStyle/>
          <a:p>
            <a:fld id="{FFA9F4D9-7FFE-014C-806F-7CCB0404A41B}" type="slidenum">
              <a:rPr lang="en-US" smtClean="0"/>
              <a:pPr/>
              <a:t>6</a:t>
            </a:fld>
            <a:endParaRPr lang="en-US" dirty="0"/>
          </a:p>
        </p:txBody>
      </p:sp>
    </p:spTree>
    <p:extLst>
      <p:ext uri="{BB962C8B-B14F-4D97-AF65-F5344CB8AC3E}">
        <p14:creationId xmlns:p14="http://schemas.microsoft.com/office/powerpoint/2010/main" val="16046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0FEA-9BDD-D28D-29DF-2213CA906926}"/>
              </a:ext>
            </a:extLst>
          </p:cNvPr>
          <p:cNvSpPr>
            <a:spLocks noGrp="1"/>
          </p:cNvSpPr>
          <p:nvPr>
            <p:ph type="title"/>
          </p:nvPr>
        </p:nvSpPr>
        <p:spPr/>
        <p:txBody>
          <a:bodyPr>
            <a:normAutofit fontScale="90000"/>
          </a:bodyPr>
          <a:lstStyle/>
          <a:p>
            <a:r>
              <a:rPr lang="en-US" dirty="0"/>
              <a:t>What is Your Life Iowa?</a:t>
            </a:r>
          </a:p>
        </p:txBody>
      </p:sp>
      <p:sp>
        <p:nvSpPr>
          <p:cNvPr id="3" name="Text Placeholder 2">
            <a:extLst>
              <a:ext uri="{FF2B5EF4-FFF2-40B4-BE49-F238E27FC236}">
                <a16:creationId xmlns:a16="http://schemas.microsoft.com/office/drawing/2014/main" id="{0E540B40-10B7-79AE-FAD9-D25E007082D6}"/>
              </a:ext>
            </a:extLst>
          </p:cNvPr>
          <p:cNvSpPr>
            <a:spLocks noGrp="1"/>
          </p:cNvSpPr>
          <p:nvPr>
            <p:ph type="body" sz="quarter" idx="13"/>
          </p:nvPr>
        </p:nvSpPr>
        <p:spPr/>
        <p:txBody>
          <a:bodyPr>
            <a:normAutofit fontScale="77500" lnSpcReduction="20000"/>
          </a:bodyPr>
          <a:lstStyle/>
          <a:p>
            <a:r>
              <a:rPr lang="en-US" dirty="0"/>
              <a:t>YLI Pillars</a:t>
            </a:r>
          </a:p>
        </p:txBody>
      </p:sp>
      <p:graphicFrame>
        <p:nvGraphicFramePr>
          <p:cNvPr id="9" name="Content Placeholder 5" descr="Pillar 1 | Judgement Free&#10;Pillar 2 | You're Not Alone&#10;Pillar 3 | Guide to Better Health">
            <a:extLst>
              <a:ext uri="{FF2B5EF4-FFF2-40B4-BE49-F238E27FC236}">
                <a16:creationId xmlns:a16="http://schemas.microsoft.com/office/drawing/2014/main" id="{CEF15BBD-E57A-40C4-2965-C269CB56B0EF}"/>
              </a:ext>
            </a:extLst>
          </p:cNvPr>
          <p:cNvGraphicFramePr>
            <a:graphicFrameLocks/>
          </p:cNvGraphicFramePr>
          <p:nvPr>
            <p:extLst>
              <p:ext uri="{D42A27DB-BD31-4B8C-83A1-F6EECF244321}">
                <p14:modId xmlns:p14="http://schemas.microsoft.com/office/powerpoint/2010/main" val="3703840505"/>
              </p:ext>
            </p:extLst>
          </p:nvPr>
        </p:nvGraphicFramePr>
        <p:xfrm>
          <a:off x="1451037" y="2514363"/>
          <a:ext cx="9930257" cy="364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4B63B6B-5B38-E750-E00F-DE6444FA7952}"/>
              </a:ext>
            </a:extLst>
          </p:cNvPr>
          <p:cNvSpPr>
            <a:spLocks noGrp="1"/>
          </p:cNvSpPr>
          <p:nvPr>
            <p:ph type="sldNum" sz="quarter" idx="12"/>
          </p:nvPr>
        </p:nvSpPr>
        <p:spPr/>
        <p:txBody>
          <a:bodyPr/>
          <a:lstStyle/>
          <a:p>
            <a:fld id="{FFA9F4D9-7FFE-014C-806F-7CCB0404A41B}" type="slidenum">
              <a:rPr lang="en-US" smtClean="0"/>
              <a:pPr/>
              <a:t>7</a:t>
            </a:fld>
            <a:endParaRPr lang="en-US" dirty="0"/>
          </a:p>
        </p:txBody>
      </p:sp>
    </p:spTree>
    <p:extLst>
      <p:ext uri="{BB962C8B-B14F-4D97-AF65-F5344CB8AC3E}">
        <p14:creationId xmlns:p14="http://schemas.microsoft.com/office/powerpoint/2010/main" val="295033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50D52-8287-E1E5-2A35-B3F7CC82C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832E7-383A-10D5-6A3A-79FBDDCD05D5}"/>
              </a:ext>
            </a:extLst>
          </p:cNvPr>
          <p:cNvSpPr>
            <a:spLocks noGrp="1"/>
          </p:cNvSpPr>
          <p:nvPr>
            <p:ph type="title"/>
          </p:nvPr>
        </p:nvSpPr>
        <p:spPr/>
        <p:txBody>
          <a:bodyPr>
            <a:normAutofit fontScale="90000"/>
          </a:bodyPr>
          <a:lstStyle/>
          <a:p>
            <a:r>
              <a:rPr lang="en-US" dirty="0"/>
              <a:t>What is Your Life Iowa?</a:t>
            </a:r>
          </a:p>
        </p:txBody>
      </p:sp>
      <p:sp>
        <p:nvSpPr>
          <p:cNvPr id="3" name="Text Placeholder 2">
            <a:extLst>
              <a:ext uri="{FF2B5EF4-FFF2-40B4-BE49-F238E27FC236}">
                <a16:creationId xmlns:a16="http://schemas.microsoft.com/office/drawing/2014/main" id="{775DAF49-1FFC-4540-09C9-546C5D8F6834}"/>
              </a:ext>
            </a:extLst>
          </p:cNvPr>
          <p:cNvSpPr>
            <a:spLocks noGrp="1"/>
          </p:cNvSpPr>
          <p:nvPr>
            <p:ph type="body" sz="quarter" idx="13"/>
          </p:nvPr>
        </p:nvSpPr>
        <p:spPr/>
        <p:txBody>
          <a:bodyPr>
            <a:normAutofit fontScale="77500" lnSpcReduction="20000"/>
          </a:bodyPr>
          <a:lstStyle/>
          <a:p>
            <a:r>
              <a:rPr lang="en-US" dirty="0"/>
              <a:t>YLI &amp; the Care Continuum</a:t>
            </a:r>
          </a:p>
        </p:txBody>
      </p:sp>
      <p:pic>
        <p:nvPicPr>
          <p:cNvPr id="4" name="Picture 3" descr="YLI Care Continuum chart showing the continuum starting with health promotion to prevention to identification/intervention to treatment to recovery and support. ">
            <a:extLst>
              <a:ext uri="{FF2B5EF4-FFF2-40B4-BE49-F238E27FC236}">
                <a16:creationId xmlns:a16="http://schemas.microsoft.com/office/drawing/2014/main" id="{A4F2A9EC-06A7-ED68-F66C-CDCA0398F682}"/>
              </a:ext>
            </a:extLst>
          </p:cNvPr>
          <p:cNvPicPr>
            <a:picLocks noChangeAspect="1"/>
          </p:cNvPicPr>
          <p:nvPr/>
        </p:nvPicPr>
        <p:blipFill>
          <a:blip r:embed="rId3"/>
          <a:stretch>
            <a:fillRect/>
          </a:stretch>
        </p:blipFill>
        <p:spPr>
          <a:xfrm>
            <a:off x="1190359" y="3133492"/>
            <a:ext cx="10466615" cy="2300943"/>
          </a:xfrm>
          <a:prstGeom prst="rect">
            <a:avLst/>
          </a:prstGeom>
        </p:spPr>
      </p:pic>
      <p:sp>
        <p:nvSpPr>
          <p:cNvPr id="6" name="Slide Number Placeholder 5">
            <a:extLst>
              <a:ext uri="{FF2B5EF4-FFF2-40B4-BE49-F238E27FC236}">
                <a16:creationId xmlns:a16="http://schemas.microsoft.com/office/drawing/2014/main" id="{6F92F873-554E-7979-6CFE-4AF6FA361932}"/>
              </a:ext>
            </a:extLst>
          </p:cNvPr>
          <p:cNvSpPr>
            <a:spLocks noGrp="1"/>
          </p:cNvSpPr>
          <p:nvPr>
            <p:ph type="sldNum" sz="quarter" idx="12"/>
          </p:nvPr>
        </p:nvSpPr>
        <p:spPr/>
        <p:txBody>
          <a:bodyPr/>
          <a:lstStyle/>
          <a:p>
            <a:fld id="{FFA9F4D9-7FFE-014C-806F-7CCB0404A41B}" type="slidenum">
              <a:rPr lang="en-US" smtClean="0"/>
              <a:pPr/>
              <a:t>8</a:t>
            </a:fld>
            <a:endParaRPr lang="en-US" dirty="0"/>
          </a:p>
        </p:txBody>
      </p:sp>
    </p:spTree>
    <p:extLst>
      <p:ext uri="{BB962C8B-B14F-4D97-AF65-F5344CB8AC3E}">
        <p14:creationId xmlns:p14="http://schemas.microsoft.com/office/powerpoint/2010/main" val="51110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AA775C4-08ED-47F3-ED79-EEC4C6486069}"/>
              </a:ext>
            </a:extLst>
          </p:cNvPr>
          <p:cNvSpPr>
            <a:spLocks noGrp="1"/>
          </p:cNvSpPr>
          <p:nvPr>
            <p:ph type="title" idx="4294967295"/>
          </p:nvPr>
        </p:nvSpPr>
        <p:spPr>
          <a:xfrm>
            <a:off x="1531938" y="674688"/>
            <a:ext cx="8707437" cy="782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lvl="0">
              <a:lnSpc>
                <a:spcPct val="114000"/>
              </a:lnSpc>
              <a:spcBef>
                <a:spcPts val="1000"/>
              </a:spcBef>
              <a:buClr>
                <a:schemeClr val="accent1"/>
              </a:buClr>
              <a:defRPr/>
            </a:pPr>
            <a:r>
              <a:rPr lang="en-US" sz="2800" b="0" dirty="0">
                <a:solidFill>
                  <a:schemeClr val="accent2"/>
                </a:solidFill>
              </a:rPr>
              <a:t>What to expect when you contact YLI</a:t>
            </a:r>
            <a:endParaRPr kumimoji="0" lang="en-US" sz="2800" b="0" i="0" u="none" strike="noStrike" kern="1200" cap="none" spc="0" normalizeH="0" baseline="0" noProof="0" dirty="0">
              <a:ln>
                <a:noFill/>
              </a:ln>
              <a:solidFill>
                <a:schemeClr val="accent2"/>
              </a:solidFill>
              <a:effectLst/>
              <a:uLnTx/>
              <a:uFillTx/>
              <a:latin typeface="+mj-lt"/>
              <a:ea typeface="+mn-ea"/>
              <a:cs typeface="+mn-cs"/>
            </a:endParaRPr>
          </a:p>
        </p:txBody>
      </p:sp>
      <p:sp>
        <p:nvSpPr>
          <p:cNvPr id="3" name="TextBox 2">
            <a:extLst>
              <a:ext uri="{FF2B5EF4-FFF2-40B4-BE49-F238E27FC236}">
                <a16:creationId xmlns:a16="http://schemas.microsoft.com/office/drawing/2014/main" id="{C8848D4C-F507-13F9-1904-4D322DE0485B}"/>
              </a:ext>
            </a:extLst>
          </p:cNvPr>
          <p:cNvSpPr txBox="1"/>
          <p:nvPr/>
        </p:nvSpPr>
        <p:spPr>
          <a:xfrm>
            <a:off x="3001034" y="5293652"/>
            <a:ext cx="3869435" cy="369332"/>
          </a:xfrm>
          <a:prstGeom prst="rect">
            <a:avLst/>
          </a:prstGeom>
          <a:noFill/>
        </p:spPr>
        <p:txBody>
          <a:bodyPr wrap="square">
            <a:spAutoFit/>
          </a:bodyPr>
          <a:lstStyle/>
          <a:p>
            <a:r>
              <a:rPr lang="en-US" dirty="0">
                <a:solidFill>
                  <a:schemeClr val="bg1"/>
                </a:solidFill>
              </a:rPr>
              <a:t>https://youtu.be/AoklqgaqV_M</a:t>
            </a:r>
          </a:p>
        </p:txBody>
      </p:sp>
      <p:pic>
        <p:nvPicPr>
          <p:cNvPr id="10" name="Content Placeholder 11">
            <a:extLst>
              <a:ext uri="{FF2B5EF4-FFF2-40B4-BE49-F238E27FC236}">
                <a16:creationId xmlns:a16="http://schemas.microsoft.com/office/drawing/2014/main" id="{3434C1C4-FEE9-36F1-A8AE-119D5431938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56625" y="957570"/>
            <a:ext cx="1803962" cy="265344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6E99ADF-F27D-1EB1-34A9-96EDC25C5330}"/>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56626" y="3714686"/>
            <a:ext cx="1803961" cy="2228193"/>
          </a:xfrm>
          <a:prstGeom prst="rect">
            <a:avLst/>
          </a:prstGeom>
          <a:effectLst>
            <a:outerShdw blurRad="50800" dist="38100" dir="2700000" algn="tl" rotWithShape="0">
              <a:prstClr val="black">
                <a:alpha val="40000"/>
              </a:prstClr>
            </a:outerShdw>
          </a:effectLst>
        </p:spPr>
      </p:pic>
      <p:pic>
        <p:nvPicPr>
          <p:cNvPr id="2" name="Online Media 1" title="YLI - What to Expect">
            <a:hlinkClick r:id="" action="ppaction://media"/>
            <a:extLst>
              <a:ext uri="{FF2B5EF4-FFF2-40B4-BE49-F238E27FC236}">
                <a16:creationId xmlns:a16="http://schemas.microsoft.com/office/drawing/2014/main" id="{48107F84-85E2-EE1B-00DB-FAFD1A237898}"/>
              </a:ext>
            </a:extLst>
          </p:cNvPr>
          <p:cNvPicPr>
            <a:picLocks noRot="1" noChangeAspect="1"/>
          </p:cNvPicPr>
          <p:nvPr>
            <a:videoFile r:link="rId1"/>
          </p:nvPr>
        </p:nvPicPr>
        <p:blipFill>
          <a:blip r:embed="rId6"/>
          <a:stretch>
            <a:fillRect/>
          </a:stretch>
        </p:blipFill>
        <p:spPr>
          <a:xfrm>
            <a:off x="1531938" y="1605776"/>
            <a:ext cx="6453875" cy="3646448"/>
          </a:xfrm>
          <a:prstGeom prst="rect">
            <a:avLst/>
          </a:prstGeom>
        </p:spPr>
      </p:pic>
      <p:sp>
        <p:nvSpPr>
          <p:cNvPr id="4" name="Slide Number Placeholder 3">
            <a:extLst>
              <a:ext uri="{FF2B5EF4-FFF2-40B4-BE49-F238E27FC236}">
                <a16:creationId xmlns:a16="http://schemas.microsoft.com/office/drawing/2014/main" id="{D58F9890-CA0F-958B-4FB9-78F7B651428B}"/>
              </a:ext>
            </a:extLst>
          </p:cNvPr>
          <p:cNvSpPr>
            <a:spLocks noGrp="1"/>
          </p:cNvSpPr>
          <p:nvPr>
            <p:ph type="sldNum" sz="quarter" idx="12"/>
          </p:nvPr>
        </p:nvSpPr>
        <p:spPr/>
        <p:txBody>
          <a:bodyPr/>
          <a:lstStyle/>
          <a:p>
            <a:fld id="{FFA9F4D9-7FFE-014C-806F-7CCB0404A41B}" type="slidenum">
              <a:rPr lang="en-US" smtClean="0"/>
              <a:pPr/>
              <a:t>9</a:t>
            </a:fld>
            <a:endParaRPr lang="en-US" dirty="0"/>
          </a:p>
        </p:txBody>
      </p:sp>
    </p:spTree>
    <p:extLst>
      <p:ext uri="{BB962C8B-B14F-4D97-AF65-F5344CB8AC3E}">
        <p14:creationId xmlns:p14="http://schemas.microsoft.com/office/powerpoint/2010/main" val="37566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YLI Theme">
      <a:dk1>
        <a:srgbClr val="577570"/>
      </a:dk1>
      <a:lt1>
        <a:srgbClr val="F4F2EB"/>
      </a:lt1>
      <a:dk2>
        <a:srgbClr val="6B5159"/>
      </a:dk2>
      <a:lt2>
        <a:srgbClr val="DAE3E1"/>
      </a:lt2>
      <a:accent1>
        <a:srgbClr val="D46340"/>
      </a:accent1>
      <a:accent2>
        <a:srgbClr val="E8D9A8"/>
      </a:accent2>
      <a:accent3>
        <a:srgbClr val="6894A7"/>
      </a:accent3>
      <a:accent4>
        <a:srgbClr val="A3D7E6"/>
      </a:accent4>
      <a:accent5>
        <a:srgbClr val="000000"/>
      </a:accent5>
      <a:accent6>
        <a:srgbClr val="FFFFFF"/>
      </a:accent6>
      <a:hlink>
        <a:srgbClr val="0563C1"/>
      </a:hlink>
      <a:folHlink>
        <a:srgbClr val="954F72"/>
      </a:folHlink>
    </a:clrScheme>
    <a:fontScheme name="YLI Fonts">
      <a:majorFont>
        <a:latin typeface="Tofino Person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A2EB03F-5F6A-F24F-98E0-5C84A68EC08D}" vid="{5FFBAA3B-D01F-644C-AA98-D91C63958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E9505268843848AAF0FB0A05381EB0" ma:contentTypeVersion="13" ma:contentTypeDescription="Create a new document." ma:contentTypeScope="" ma:versionID="074b45aac3b68c67b699f2f4aeb548ef">
  <xsd:schema xmlns:xsd="http://www.w3.org/2001/XMLSchema" xmlns:xs="http://www.w3.org/2001/XMLSchema" xmlns:p="http://schemas.microsoft.com/office/2006/metadata/properties" xmlns:ns2="d7ce226a-c87a-4cae-b3b6-8937f7e5ebfc" xmlns:ns3="093587a5-cd57-4c7a-8873-3997f9fb3c16" targetNamespace="http://schemas.microsoft.com/office/2006/metadata/properties" ma:root="true" ma:fieldsID="34f1ea34a2106b0a39285ef03b607b86" ns2:_="" ns3:_="">
    <xsd:import namespace="d7ce226a-c87a-4cae-b3b6-8937f7e5ebfc"/>
    <xsd:import namespace="093587a5-cd57-4c7a-8873-3997f9fb3c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e226a-c87a-4cae-b3b6-8937f7e5e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3587a5-cd57-4c7a-8873-3997f9fb3c1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41858d4-9878-4735-ab01-e0da9689c37b}" ma:internalName="TaxCatchAll" ma:showField="CatchAllData" ma:web="093587a5-cd57-4c7a-8873-3997f9fb3c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ce226a-c87a-4cae-b3b6-8937f7e5ebfc">
      <Terms xmlns="http://schemas.microsoft.com/office/infopath/2007/PartnerControls"/>
    </lcf76f155ced4ddcb4097134ff3c332f>
    <TaxCatchAll xmlns="093587a5-cd57-4c7a-8873-3997f9fb3c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166DD2-DEB1-49F0-9DE3-E947F7EEB5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e226a-c87a-4cae-b3b6-8937f7e5ebfc"/>
    <ds:schemaRef ds:uri="093587a5-cd57-4c7a-8873-3997f9fb3c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557AB9-6DB1-4803-8896-E7B71D4D5B84}">
  <ds:schemaRefs>
    <ds:schemaRef ds:uri="http://schemas.microsoft.com/office/2006/metadata/properties"/>
    <ds:schemaRef ds:uri="http://schemas.microsoft.com/office/infopath/2007/PartnerControls"/>
    <ds:schemaRef ds:uri="d7ce226a-c87a-4cae-b3b6-8937f7e5ebfc"/>
    <ds:schemaRef ds:uri="093587a5-cd57-4c7a-8873-3997f9fb3c16"/>
  </ds:schemaRefs>
</ds:datastoreItem>
</file>

<file path=customXml/itemProps3.xml><?xml version="1.0" encoding="utf-8"?>
<ds:datastoreItem xmlns:ds="http://schemas.openxmlformats.org/officeDocument/2006/customXml" ds:itemID="{B028257C-6231-410F-ADB8-091753E20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TotalTime>
  <Words>6478</Words>
  <Application>Microsoft Office PowerPoint</Application>
  <PresentationFormat>Widescreen</PresentationFormat>
  <Paragraphs>481</Paragraphs>
  <Slides>33</Slides>
  <Notes>28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Wingdings</vt:lpstr>
      <vt:lpstr>Tofino Personal Regular</vt:lpstr>
      <vt:lpstr>Tofino Personal Book</vt:lpstr>
      <vt:lpstr>Symbol</vt:lpstr>
      <vt:lpstr>Arial</vt:lpstr>
      <vt:lpstr>Tofino Personal Bold</vt:lpstr>
      <vt:lpstr>Tofino Personal Medium</vt:lpstr>
      <vt:lpstr>Calibri</vt:lpstr>
      <vt:lpstr>Aptos</vt:lpstr>
      <vt:lpstr>Office Theme</vt:lpstr>
      <vt:lpstr>Your Life Iowa</vt:lpstr>
      <vt:lpstr>Welcome!</vt:lpstr>
      <vt:lpstr>What is Your Life Iowa?</vt:lpstr>
      <vt:lpstr>What is Your Life Iowa?</vt:lpstr>
      <vt:lpstr>Have you heard of Your Life Iowa?</vt:lpstr>
      <vt:lpstr>What is Your Life Iowa?</vt:lpstr>
      <vt:lpstr>What is Your Life Iowa?</vt:lpstr>
      <vt:lpstr>What is Your Life Iowa?</vt:lpstr>
      <vt:lpstr>What to expect when you contact YLI</vt:lpstr>
      <vt:lpstr>Trends . . . </vt:lpstr>
      <vt:lpstr>Trends . . . </vt:lpstr>
      <vt:lpstr>More Trends . . . </vt:lpstr>
      <vt:lpstr>Your Life Iowa Website</vt:lpstr>
      <vt:lpstr>Find Help Near You Locator</vt:lpstr>
      <vt:lpstr>YLI Resource Center</vt:lpstr>
      <vt:lpstr>Miquel’s Story</vt:lpstr>
      <vt:lpstr>988 | Suicide &amp; Crisis Lifeline</vt:lpstr>
      <vt:lpstr>System Navigation, Access to Care &amp; Stigma</vt:lpstr>
      <vt:lpstr>What is System Navigation?</vt:lpstr>
      <vt:lpstr>Behavioral Health System Navigation</vt:lpstr>
      <vt:lpstr>Barriers to accessing care</vt:lpstr>
      <vt:lpstr>Stigma</vt:lpstr>
      <vt:lpstr>Stigma | Iowa</vt:lpstr>
      <vt:lpstr>Person first language</vt:lpstr>
      <vt:lpstr>Person first language</vt:lpstr>
      <vt:lpstr>Reducing Stigma</vt:lpstr>
      <vt:lpstr>Reducing Stigma</vt:lpstr>
      <vt:lpstr>The Potential</vt:lpstr>
      <vt:lpstr>YLI | A simple idea has helped thousands!</vt:lpstr>
      <vt:lpstr>What’s Next?</vt:lpstr>
      <vt:lpstr>Questions?</vt:lpstr>
      <vt:lpstr>Thank You!</vt:lpstr>
      <vt:lpstr>Final bumper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eric.preuss@hhs.iowa.gov</dc:creator>
  <cp:lastModifiedBy>Preuss, Eric [HHS]</cp:lastModifiedBy>
  <cp:revision>1</cp:revision>
  <dcterms:created xsi:type="dcterms:W3CDTF">2025-08-13T20:34:47Z</dcterms:created>
  <dcterms:modified xsi:type="dcterms:W3CDTF">2025-09-18T16:42:13Z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0x01010073E9505268843848AAF0FB0A05381EB0</vt:lpwstr>
  </property>
</Properties>
</file>