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0" r:id="rId3"/>
  </p:sldMasterIdLst>
  <p:notesMasterIdLst>
    <p:notesMasterId r:id="rId28"/>
  </p:notesMasterIdLst>
  <p:sldIdLst>
    <p:sldId id="256" r:id="rId4"/>
    <p:sldId id="267" r:id="rId5"/>
    <p:sldId id="1399" r:id="rId6"/>
    <p:sldId id="1400" r:id="rId7"/>
    <p:sldId id="1401" r:id="rId8"/>
    <p:sldId id="1402" r:id="rId9"/>
    <p:sldId id="1403" r:id="rId10"/>
    <p:sldId id="1404" r:id="rId11"/>
    <p:sldId id="1405" r:id="rId12"/>
    <p:sldId id="1408" r:id="rId13"/>
    <p:sldId id="1409" r:id="rId14"/>
    <p:sldId id="1410" r:id="rId15"/>
    <p:sldId id="1411" r:id="rId16"/>
    <p:sldId id="1412" r:id="rId17"/>
    <p:sldId id="1407" r:id="rId18"/>
    <p:sldId id="1406" r:id="rId19"/>
    <p:sldId id="1414" r:id="rId20"/>
    <p:sldId id="1415" r:id="rId21"/>
    <p:sldId id="1417" r:id="rId22"/>
    <p:sldId id="275" r:id="rId23"/>
    <p:sldId id="277" r:id="rId24"/>
    <p:sldId id="1385" r:id="rId25"/>
    <p:sldId id="1416" r:id="rId26"/>
    <p:sldId id="292" r:id="rId27"/>
  </p:sldIdLst>
  <p:sldSz cx="12192000" cy="6858000"/>
  <p:notesSz cx="6858000" cy="9144000"/>
  <p:embeddedFontLst>
    <p:embeddedFont>
      <p:font typeface="Edmondsans Regular" panose="02000000000000000000" pitchFamily="50" charset="0"/>
      <p:regular r:id="rId29"/>
    </p:embeddedFont>
    <p:embeddedFont>
      <p:font typeface="Tofino Personal Bold" panose="02000000000000000000" pitchFamily="50" charset="0"/>
      <p:regular r:id="rId30"/>
      <p:bold r:id="rId31"/>
      <p:italic r:id="rId32"/>
      <p:boldItalic r:id="rId33"/>
    </p:embeddedFont>
    <p:embeddedFont>
      <p:font typeface="Tofino Personal Medium" panose="02000000000000000000" pitchFamily="50" charset="0"/>
      <p:regular r:id="rId34"/>
    </p:embeddedFont>
    <p:embeddedFont>
      <p:font typeface="Tofino Personal Regular" panose="02000000000000000000" pitchFamily="50" charset="0"/>
      <p:regular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B8A2B3-AD08-44D2-8625-EF88CF0096C6}">
          <p14:sldIdLst>
            <p14:sldId id="256"/>
            <p14:sldId id="267"/>
            <p14:sldId id="1399"/>
            <p14:sldId id="1400"/>
            <p14:sldId id="1401"/>
            <p14:sldId id="1402"/>
            <p14:sldId id="1403"/>
            <p14:sldId id="1404"/>
            <p14:sldId id="1405"/>
            <p14:sldId id="1408"/>
            <p14:sldId id="1409"/>
            <p14:sldId id="1410"/>
            <p14:sldId id="1411"/>
            <p14:sldId id="1412"/>
            <p14:sldId id="1407"/>
            <p14:sldId id="1406"/>
            <p14:sldId id="1414"/>
            <p14:sldId id="1415"/>
            <p14:sldId id="1417"/>
            <p14:sldId id="275"/>
            <p14:sldId id="277"/>
            <p14:sldId id="1385"/>
            <p14:sldId id="1416"/>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78731" autoAdjust="0"/>
  </p:normalViewPr>
  <p:slideViewPr>
    <p:cSldViewPr snapToGrid="0">
      <p:cViewPr varScale="1">
        <p:scale>
          <a:sx n="88" d="100"/>
          <a:sy n="88" d="100"/>
        </p:scale>
        <p:origin x="11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uss, Eric [HHS]" userId="9150d9e4-b35a-45cd-81a3-40d877225d4f" providerId="ADAL" clId="{A69790E0-C069-43D9-A176-DFF341FC0AB6}"/>
    <pc:docChg chg="modSld">
      <pc:chgData name="Preuss, Eric [HHS]" userId="9150d9e4-b35a-45cd-81a3-40d877225d4f" providerId="ADAL" clId="{A69790E0-C069-43D9-A176-DFF341FC0AB6}" dt="2025-04-08T13:42:32.440" v="9" actId="1038"/>
      <pc:docMkLst>
        <pc:docMk/>
      </pc:docMkLst>
      <pc:sldChg chg="modSp mod">
        <pc:chgData name="Preuss, Eric [HHS]" userId="9150d9e4-b35a-45cd-81a3-40d877225d4f" providerId="ADAL" clId="{A69790E0-C069-43D9-A176-DFF341FC0AB6}" dt="2025-04-08T13:42:32.440" v="9" actId="1038"/>
        <pc:sldMkLst>
          <pc:docMk/>
          <pc:sldMk cId="3385763160" sldId="1407"/>
        </pc:sldMkLst>
        <pc:picChg chg="mod">
          <ac:chgData name="Preuss, Eric [HHS]" userId="9150d9e4-b35a-45cd-81a3-40d877225d4f" providerId="ADAL" clId="{A69790E0-C069-43D9-A176-DFF341FC0AB6}" dt="2025-04-08T13:42:32.440" v="9" actId="1038"/>
          <ac:picMkLst>
            <pc:docMk/>
            <pc:sldMk cId="3385763160" sldId="1407"/>
            <ac:picMk id="4" creationId="{6FC02826-E3BE-FD4C-41BA-0AA56EDB1571}"/>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iowadhs.sharepoint.com/sites/OperationsandCompliance/Shared%20Documents/General/DRIVE/YLI/Data/BETS%20OFF%20and%20YLI/Helpline%20Data/SFY%202025/SFY%202025%20Monthly%20Tracking.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ksankey0\Downloads\IBHRS%20SUD%20Admission%20Profiles%20with%20Substance%20Rank%20-%20By%20County%20of%20Residence%20-%20Correct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100" b="1" i="0">
                <a:solidFill>
                  <a:schemeClr val="accent5"/>
                </a:solidFill>
                <a:latin typeface="Tofino Personal Regular"/>
              </a:defRPr>
            </a:pPr>
            <a:r>
              <a:rPr lang="en-US" sz="1400" b="1" i="0">
                <a:solidFill>
                  <a:schemeClr val="accent5"/>
                </a:solidFill>
                <a:latin typeface="Tofino Personal Regular"/>
              </a:rPr>
              <a:t>SFY 2024 YLI Contacts by Topic</a:t>
            </a:r>
            <a:r>
              <a:rPr lang="en-US" sz="1100" b="1" i="0">
                <a:solidFill>
                  <a:schemeClr val="accent5"/>
                </a:solidFill>
                <a:latin typeface="Tofino Personal Regular"/>
              </a:rPr>
              <a:t>
Total Contacts (Phone, Text, Chat): 50,785
Total Contacts by Topic: 58,294</a:t>
            </a:r>
          </a:p>
        </c:rich>
      </c:tx>
      <c:layout>
        <c:manualLayout>
          <c:xMode val="edge"/>
          <c:yMode val="edge"/>
          <c:x val="1.4860017497812775E-3"/>
          <c:y val="4.1666666666666664E-2"/>
        </c:manualLayout>
      </c:layout>
      <c:overlay val="0"/>
    </c:title>
    <c:autoTitleDeleted val="0"/>
    <c:plotArea>
      <c:layout>
        <c:manualLayout>
          <c:xMode val="edge"/>
          <c:yMode val="edge"/>
          <c:x val="0.33942738407699036"/>
          <c:y val="0.20573126275882181"/>
          <c:w val="0.43225656167978999"/>
          <c:h val="0.72042760279965001"/>
        </c:manualLayout>
      </c:layout>
      <c:doughnutChart>
        <c:varyColors val="1"/>
        <c:ser>
          <c:idx val="0"/>
          <c:order val="0"/>
          <c:tx>
            <c:strRef>
              <c:f>'SFY 2024'!$B$15</c:f>
              <c:strCache>
                <c:ptCount val="1"/>
                <c:pt idx="0">
                  <c:v>Contacts by Topic</c:v>
                </c:pt>
              </c:strCache>
            </c:strRef>
          </c:tx>
          <c:dPt>
            <c:idx val="0"/>
            <c:bubble3D val="0"/>
            <c:spPr>
              <a:solidFill>
                <a:srgbClr val="FFDD00"/>
              </a:solidFill>
            </c:spPr>
            <c:extLst>
              <c:ext xmlns:c16="http://schemas.microsoft.com/office/drawing/2014/chart" uri="{C3380CC4-5D6E-409C-BE32-E72D297353CC}">
                <c16:uniqueId val="{00000001-D26C-4505-B35F-E10EB0F959A1}"/>
              </c:ext>
            </c:extLst>
          </c:dPt>
          <c:dPt>
            <c:idx val="1"/>
            <c:bubble3D val="0"/>
            <c:spPr>
              <a:solidFill>
                <a:srgbClr val="D46340"/>
              </a:solidFill>
            </c:spPr>
            <c:extLst>
              <c:ext xmlns:c16="http://schemas.microsoft.com/office/drawing/2014/chart" uri="{C3380CC4-5D6E-409C-BE32-E72D297353CC}">
                <c16:uniqueId val="{00000003-D26C-4505-B35F-E10EB0F959A1}"/>
              </c:ext>
            </c:extLst>
          </c:dPt>
          <c:dPt>
            <c:idx val="2"/>
            <c:bubble3D val="0"/>
            <c:spPr>
              <a:solidFill>
                <a:srgbClr val="708F99"/>
              </a:solidFill>
            </c:spPr>
            <c:extLst>
              <c:ext xmlns:c16="http://schemas.microsoft.com/office/drawing/2014/chart" uri="{C3380CC4-5D6E-409C-BE32-E72D297353CC}">
                <c16:uniqueId val="{00000005-D26C-4505-B35F-E10EB0F959A1}"/>
              </c:ext>
            </c:extLst>
          </c:dPt>
          <c:dPt>
            <c:idx val="3"/>
            <c:bubble3D val="0"/>
            <c:spPr>
              <a:solidFill>
                <a:srgbClr val="E8D9A8"/>
              </a:solidFill>
            </c:spPr>
            <c:extLst>
              <c:ext xmlns:c16="http://schemas.microsoft.com/office/drawing/2014/chart" uri="{C3380CC4-5D6E-409C-BE32-E72D297353CC}">
                <c16:uniqueId val="{00000007-D26C-4505-B35F-E10EB0F959A1}"/>
              </c:ext>
            </c:extLst>
          </c:dPt>
          <c:dPt>
            <c:idx val="4"/>
            <c:bubble3D val="0"/>
            <c:spPr>
              <a:solidFill>
                <a:srgbClr val="6B5059"/>
              </a:solidFill>
            </c:spPr>
            <c:extLst>
              <c:ext xmlns:c16="http://schemas.microsoft.com/office/drawing/2014/chart" uri="{C3380CC4-5D6E-409C-BE32-E72D297353CC}">
                <c16:uniqueId val="{00000009-D26C-4505-B35F-E10EB0F959A1}"/>
              </c:ext>
            </c:extLst>
          </c:dPt>
          <c:dLbls>
            <c:dLbl>
              <c:idx val="0"/>
              <c:layout>
                <c:manualLayout>
                  <c:x val="0.26551226551226553"/>
                  <c:y val="-0.2020202020202020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26C-4505-B35F-E10EB0F959A1}"/>
                </c:ext>
              </c:extLst>
            </c:dLbl>
            <c:dLbl>
              <c:idx val="1"/>
              <c:layout>
                <c:manualLayout>
                  <c:x val="0.23376623376623376"/>
                  <c:y val="-7.272727272727272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26C-4505-B35F-E10EB0F959A1}"/>
                </c:ext>
              </c:extLst>
            </c:dLbl>
            <c:dLbl>
              <c:idx val="2"/>
              <c:layout>
                <c:manualLayout>
                  <c:x val="0.16738816738816739"/>
                  <c:y val="5.656565656565663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26C-4505-B35F-E10EB0F959A1}"/>
                </c:ext>
              </c:extLst>
            </c:dLbl>
            <c:dLbl>
              <c:idx val="3"/>
              <c:layout>
                <c:manualLayout>
                  <c:x val="-0.23376623376623382"/>
                  <c:y val="6.060606060606060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26C-4505-B35F-E10EB0F959A1}"/>
                </c:ext>
              </c:extLst>
            </c:dLbl>
            <c:dLbl>
              <c:idx val="4"/>
              <c:layout>
                <c:manualLayout>
                  <c:x val="-0.19913419913419916"/>
                  <c:y val="-5.656565656565656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26C-4505-B35F-E10EB0F959A1}"/>
                </c:ext>
              </c:extLst>
            </c:dLbl>
            <c:spPr>
              <a:noFill/>
              <a:ln>
                <a:noFill/>
              </a:ln>
              <a:effectLst/>
            </c:spPr>
            <c:txPr>
              <a:bodyPr wrap="square" lIns="38100" tIns="19050" rIns="38100" bIns="19050" anchor="ctr">
                <a:spAutoFit/>
              </a:bodyPr>
              <a:lstStyle/>
              <a:p>
                <a:pPr>
                  <a:defRPr sz="1200">
                    <a:solidFill>
                      <a:schemeClr val="tx2"/>
                    </a:solidFill>
                    <a:latin typeface="Tofino Personal Medium" panose="02000000000000000000" pitchFamily="50" charset="0"/>
                  </a:defRPr>
                </a:pPr>
                <a:endParaRPr lang="en-US"/>
              </a:p>
            </c:txPr>
            <c:showLegendKey val="0"/>
            <c:showVal val="1"/>
            <c:showCatName val="1"/>
            <c:showSerName val="0"/>
            <c:showPercent val="0"/>
            <c:showBubbleSize val="0"/>
            <c:separator> </c:separator>
            <c:showLeaderLines val="1"/>
            <c:leaderLines>
              <c:spPr>
                <a:ln>
                  <a:solidFill>
                    <a:schemeClr val="tx2"/>
                  </a:solidFill>
                </a:ln>
              </c:spPr>
            </c:leaderLines>
            <c:extLst>
              <c:ext xmlns:c15="http://schemas.microsoft.com/office/drawing/2012/chart" uri="{CE6537A1-D6FC-4f65-9D91-7224C49458BB}"/>
            </c:extLst>
          </c:dLbls>
          <c:cat>
            <c:strRef>
              <c:f>'SFY 2024'!$B$16:$B$20</c:f>
              <c:strCache>
                <c:ptCount val="5"/>
                <c:pt idx="0">
                  <c:v>Gambling</c:v>
                </c:pt>
                <c:pt idx="1">
                  <c:v>Substance Use</c:v>
                </c:pt>
                <c:pt idx="2">
                  <c:v>Suicide</c:v>
                </c:pt>
                <c:pt idx="3">
                  <c:v>Mental Health</c:v>
                </c:pt>
                <c:pt idx="4">
                  <c:v>Other</c:v>
                </c:pt>
              </c:strCache>
            </c:strRef>
          </c:cat>
          <c:val>
            <c:numRef>
              <c:f>'SFY 2024'!$O$16:$O$20</c:f>
              <c:numCache>
                <c:formatCode>#,##0</c:formatCode>
                <c:ptCount val="5"/>
                <c:pt idx="0">
                  <c:v>1357</c:v>
                </c:pt>
                <c:pt idx="1">
                  <c:v>7698</c:v>
                </c:pt>
                <c:pt idx="2">
                  <c:v>11171</c:v>
                </c:pt>
                <c:pt idx="3">
                  <c:v>20978</c:v>
                </c:pt>
                <c:pt idx="4">
                  <c:v>17090</c:v>
                </c:pt>
              </c:numCache>
            </c:numRef>
          </c:val>
          <c:extLst>
            <c:ext xmlns:c16="http://schemas.microsoft.com/office/drawing/2014/chart" uri="{C3380CC4-5D6E-409C-BE32-E72D297353CC}">
              <c16:uniqueId val="{0000000A-D26C-4505-B35F-E10EB0F959A1}"/>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71A-47DA-8A4A-E6898914D0A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71A-47DA-8A4A-E6898914D0A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671A-47DA-8A4A-E6898914D0A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671A-47DA-8A4A-E6898914D0A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671A-47DA-8A4A-E6898914D0AB}"/>
              </c:ext>
            </c:extLst>
          </c:dPt>
          <c:dPt>
            <c:idx val="5"/>
            <c:invertIfNegative val="0"/>
            <c:bubble3D val="0"/>
            <c:spPr>
              <a:solidFill>
                <a:schemeClr val="tx1"/>
              </a:solidFill>
              <a:ln>
                <a:noFill/>
              </a:ln>
              <a:effectLst/>
            </c:spPr>
            <c:extLst>
              <c:ext xmlns:c16="http://schemas.microsoft.com/office/drawing/2014/chart" uri="{C3380CC4-5D6E-409C-BE32-E72D297353CC}">
                <c16:uniqueId val="{00000001-5C28-4ABD-96F7-4133866EBF9B}"/>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671A-47DA-8A4A-E6898914D0AB}"/>
              </c:ext>
            </c:extLst>
          </c:dPt>
          <c:dLbls>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Sheet1!$H$4:$H$10</c:f>
              <c:strCache>
                <c:ptCount val="7"/>
                <c:pt idx="0">
                  <c:v>Cocaine/Crack</c:v>
                </c:pt>
                <c:pt idx="1">
                  <c:v>Methamphetamine</c:v>
                </c:pt>
                <c:pt idx="2">
                  <c:v>Opioids</c:v>
                </c:pt>
                <c:pt idx="3">
                  <c:v>Other</c:v>
                </c:pt>
                <c:pt idx="4">
                  <c:v>Nicotine</c:v>
                </c:pt>
                <c:pt idx="5">
                  <c:v>Alcohol</c:v>
                </c:pt>
                <c:pt idx="6">
                  <c:v>Marijuana/Hashish</c:v>
                </c:pt>
              </c:strCache>
            </c:strRef>
          </c:cat>
          <c:val>
            <c:numRef>
              <c:f>Sheet1!$J$4:$J$10</c:f>
              <c:numCache>
                <c:formatCode>0.0%</c:formatCode>
                <c:ptCount val="7"/>
                <c:pt idx="0">
                  <c:v>6.2275117630777747E-2</c:v>
                </c:pt>
                <c:pt idx="1">
                  <c:v>0.14171048989759202</c:v>
                </c:pt>
                <c:pt idx="2">
                  <c:v>0.15167450871851648</c:v>
                </c:pt>
                <c:pt idx="3">
                  <c:v>0.15776363133130364</c:v>
                </c:pt>
                <c:pt idx="4">
                  <c:v>0.24190423470799891</c:v>
                </c:pt>
                <c:pt idx="5">
                  <c:v>0.63105452532521455</c:v>
                </c:pt>
                <c:pt idx="6">
                  <c:v>0.77885413783559365</c:v>
                </c:pt>
              </c:numCache>
            </c:numRef>
          </c:val>
          <c:extLst>
            <c:ext xmlns:c16="http://schemas.microsoft.com/office/drawing/2014/chart" uri="{C3380CC4-5D6E-409C-BE32-E72D297353CC}">
              <c16:uniqueId val="{00000000-5C28-4ABD-96F7-4133866EBF9B}"/>
            </c:ext>
          </c:extLst>
        </c:ser>
        <c:dLbls>
          <c:dLblPos val="outEnd"/>
          <c:showLegendKey val="0"/>
          <c:showVal val="1"/>
          <c:showCatName val="0"/>
          <c:showSerName val="0"/>
          <c:showPercent val="0"/>
          <c:showBubbleSize val="0"/>
        </c:dLbls>
        <c:gapWidth val="28"/>
        <c:axId val="880558752"/>
        <c:axId val="880557792"/>
      </c:barChart>
      <c:catAx>
        <c:axId val="88055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880557792"/>
        <c:crosses val="autoZero"/>
        <c:auto val="1"/>
        <c:lblAlgn val="ctr"/>
        <c:lblOffset val="100"/>
        <c:noMultiLvlLbl val="0"/>
      </c:catAx>
      <c:valAx>
        <c:axId val="880557792"/>
        <c:scaling>
          <c:orientation val="minMax"/>
        </c:scaling>
        <c:delete val="1"/>
        <c:axPos val="b"/>
        <c:numFmt formatCode="0.0%" sourceLinked="1"/>
        <c:majorTickMark val="none"/>
        <c:minorTickMark val="none"/>
        <c:tickLblPos val="nextTo"/>
        <c:crossAx val="8805587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CED97-38E0-4FBD-8F39-8FAF324E5E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F011856-DF38-4D40-8628-5929CD8935E7}">
      <dgm:prSet phldrT="[Text]" custT="1"/>
      <dgm:spPr>
        <a:solidFill>
          <a:schemeClr val="tx2"/>
        </a:solidFill>
      </dgm:spPr>
      <dgm:t>
        <a:bodyPr/>
        <a:lstStyle/>
        <a:p>
          <a:pPr algn="ctr"/>
          <a:r>
            <a:rPr lang="en-US" sz="2400" dirty="0">
              <a:solidFill>
                <a:schemeClr val="accent6"/>
              </a:solidFill>
            </a:rPr>
            <a:t>Judgement Free</a:t>
          </a:r>
        </a:p>
      </dgm:t>
    </dgm:pt>
    <dgm:pt modelId="{C2446B88-7AC6-4FEB-B469-A3C3B91AC82D}" type="parTrans" cxnId="{089B594B-5859-4D80-9A43-131484AE6B51}">
      <dgm:prSet/>
      <dgm:spPr/>
      <dgm:t>
        <a:bodyPr/>
        <a:lstStyle/>
        <a:p>
          <a:endParaRPr lang="en-US"/>
        </a:p>
      </dgm:t>
    </dgm:pt>
    <dgm:pt modelId="{4BF51DF8-D85E-4052-B777-EA499B1411D0}" type="sibTrans" cxnId="{089B594B-5859-4D80-9A43-131484AE6B51}">
      <dgm:prSet/>
      <dgm:spPr/>
      <dgm:t>
        <a:bodyPr/>
        <a:lstStyle/>
        <a:p>
          <a:endParaRPr lang="en-US"/>
        </a:p>
      </dgm:t>
    </dgm:pt>
    <dgm:pt modelId="{82EFF784-E989-4532-9C26-CC7C3EB4C047}">
      <dgm:prSet phldrT="[Text]" custT="1"/>
      <dgm:spPr/>
      <dgm:t>
        <a:bodyPr/>
        <a:lstStyle/>
        <a:p>
          <a:r>
            <a:rPr lang="en-US" sz="1400" b="1" dirty="0">
              <a:solidFill>
                <a:schemeClr val="tx2"/>
              </a:solidFill>
              <a:latin typeface="+mn-lt"/>
            </a:rPr>
            <a:t>Your problem is our problem. </a:t>
          </a:r>
          <a:endParaRPr lang="en-US" sz="1400" b="1" dirty="0">
            <a:solidFill>
              <a:schemeClr val="tx2"/>
            </a:solidFill>
          </a:endParaRPr>
        </a:p>
      </dgm:t>
    </dgm:pt>
    <dgm:pt modelId="{E5F83786-D690-4540-BC87-36BCE23105E4}" type="parTrans" cxnId="{FABD9E49-A39E-4233-BDC2-B79498C1D7E5}">
      <dgm:prSet/>
      <dgm:spPr/>
      <dgm:t>
        <a:bodyPr/>
        <a:lstStyle/>
        <a:p>
          <a:endParaRPr lang="en-US"/>
        </a:p>
      </dgm:t>
    </dgm:pt>
    <dgm:pt modelId="{D831CDC9-6CA5-45A8-9C6E-2DB0F23E350A}" type="sibTrans" cxnId="{FABD9E49-A39E-4233-BDC2-B79498C1D7E5}">
      <dgm:prSet/>
      <dgm:spPr/>
      <dgm:t>
        <a:bodyPr/>
        <a:lstStyle/>
        <a:p>
          <a:endParaRPr lang="en-US"/>
        </a:p>
      </dgm:t>
    </dgm:pt>
    <dgm:pt modelId="{F3695BD5-C846-401B-9B7E-5AF8CE8157F4}">
      <dgm:prSet phldrT="[Text]" custT="1"/>
      <dgm:spPr>
        <a:solidFill>
          <a:schemeClr val="tx2"/>
        </a:solidFill>
      </dgm:spPr>
      <dgm:t>
        <a:bodyPr/>
        <a:lstStyle/>
        <a:p>
          <a:pPr algn="ctr"/>
          <a:r>
            <a:rPr lang="en-US" sz="2400" dirty="0">
              <a:solidFill>
                <a:schemeClr val="accent6"/>
              </a:solidFill>
            </a:rPr>
            <a:t>You’re Not Alone</a:t>
          </a:r>
        </a:p>
      </dgm:t>
    </dgm:pt>
    <dgm:pt modelId="{8C7C1B0E-B12D-450A-BD55-1E2A7A534FC5}" type="parTrans" cxnId="{D72BCC61-087E-4F4C-93F7-284D52DD32AC}">
      <dgm:prSet/>
      <dgm:spPr/>
      <dgm:t>
        <a:bodyPr/>
        <a:lstStyle/>
        <a:p>
          <a:endParaRPr lang="en-US"/>
        </a:p>
      </dgm:t>
    </dgm:pt>
    <dgm:pt modelId="{D4C2D2BF-83F4-414C-8569-3717FB65DBE5}" type="sibTrans" cxnId="{D72BCC61-087E-4F4C-93F7-284D52DD32AC}">
      <dgm:prSet/>
      <dgm:spPr/>
      <dgm:t>
        <a:bodyPr/>
        <a:lstStyle/>
        <a:p>
          <a:endParaRPr lang="en-US"/>
        </a:p>
      </dgm:t>
    </dgm:pt>
    <dgm:pt modelId="{E25EFB06-A906-4EEE-9C7B-92A89A1E8E5D}">
      <dgm:prSet phldrT="[Text]" custT="1"/>
      <dgm:spPr/>
      <dgm:t>
        <a:bodyPr/>
        <a:lstStyle/>
        <a:p>
          <a:r>
            <a:rPr lang="en-US" sz="1400" dirty="0">
              <a:solidFill>
                <a:schemeClr val="tx2"/>
              </a:solidFill>
              <a:latin typeface="Tofino Personal Medium" panose="02000000000000000000" pitchFamily="50" charset="0"/>
            </a:rPr>
            <a:t>Many Iowans, including us, face these same challenges every day. </a:t>
          </a:r>
          <a:endParaRPr lang="en-US" sz="1400" dirty="0">
            <a:solidFill>
              <a:schemeClr val="tx2"/>
            </a:solidFill>
          </a:endParaRPr>
        </a:p>
      </dgm:t>
    </dgm:pt>
    <dgm:pt modelId="{621F097D-04C9-4F06-9DE8-036D3105D8F8}" type="parTrans" cxnId="{5A9B34EE-F74B-4EA3-8AAD-DECDDEE64807}">
      <dgm:prSet/>
      <dgm:spPr/>
      <dgm:t>
        <a:bodyPr/>
        <a:lstStyle/>
        <a:p>
          <a:endParaRPr lang="en-US"/>
        </a:p>
      </dgm:t>
    </dgm:pt>
    <dgm:pt modelId="{67270169-997C-4C83-BFE5-5874CF2DB8A7}" type="sibTrans" cxnId="{5A9B34EE-F74B-4EA3-8AAD-DECDDEE64807}">
      <dgm:prSet/>
      <dgm:spPr/>
      <dgm:t>
        <a:bodyPr/>
        <a:lstStyle/>
        <a:p>
          <a:endParaRPr lang="en-US"/>
        </a:p>
      </dgm:t>
    </dgm:pt>
    <dgm:pt modelId="{01BC2114-B706-48FD-A005-46B27085D7E7}">
      <dgm:prSet phldrT="[Text]" custT="1"/>
      <dgm:spPr>
        <a:solidFill>
          <a:schemeClr val="tx2"/>
        </a:solidFill>
      </dgm:spPr>
      <dgm:t>
        <a:bodyPr/>
        <a:lstStyle/>
        <a:p>
          <a:pPr algn="ctr"/>
          <a:r>
            <a:rPr lang="en-US" sz="2400" dirty="0">
              <a:solidFill>
                <a:schemeClr val="accent6"/>
              </a:solidFill>
            </a:rPr>
            <a:t>Guide to Better Health</a:t>
          </a:r>
        </a:p>
      </dgm:t>
    </dgm:pt>
    <dgm:pt modelId="{5A7A3FE6-987D-4D88-8ADB-745C1FA084AE}" type="parTrans" cxnId="{5755C106-D73C-4880-8FD6-0933F0AB4628}">
      <dgm:prSet/>
      <dgm:spPr/>
      <dgm:t>
        <a:bodyPr/>
        <a:lstStyle/>
        <a:p>
          <a:endParaRPr lang="en-US"/>
        </a:p>
      </dgm:t>
    </dgm:pt>
    <dgm:pt modelId="{BE84F7A1-2BFB-43A2-9B75-62C96AD901D6}" type="sibTrans" cxnId="{5755C106-D73C-4880-8FD6-0933F0AB4628}">
      <dgm:prSet/>
      <dgm:spPr/>
      <dgm:t>
        <a:bodyPr/>
        <a:lstStyle/>
        <a:p>
          <a:endParaRPr lang="en-US"/>
        </a:p>
      </dgm:t>
    </dgm:pt>
    <dgm:pt modelId="{B05DB3E4-2D01-4BA2-8E37-D1F877DE2DDA}">
      <dgm:prSet phldrT="[Text]" custT="1"/>
      <dgm:spPr/>
      <dgm:t>
        <a:bodyPr/>
        <a:lstStyle/>
        <a:p>
          <a:r>
            <a:rPr lang="en-US" sz="1400" dirty="0">
              <a:solidFill>
                <a:schemeClr val="tx2"/>
              </a:solidFill>
              <a:latin typeface="Tofino Personal Medium" panose="02000000000000000000" pitchFamily="50" charset="0"/>
            </a:rPr>
            <a:t>We offer the information, support and guidance to help Iowans get their life back to a good place</a:t>
          </a:r>
          <a:endParaRPr lang="en-US" sz="1400" dirty="0">
            <a:solidFill>
              <a:schemeClr val="tx2"/>
            </a:solidFill>
          </a:endParaRPr>
        </a:p>
      </dgm:t>
    </dgm:pt>
    <dgm:pt modelId="{33BC7CE5-8B17-4CC8-97FC-C9B1466772EC}" type="parTrans" cxnId="{9084D0C4-5550-407F-B585-1FA07D33B411}">
      <dgm:prSet/>
      <dgm:spPr/>
      <dgm:t>
        <a:bodyPr/>
        <a:lstStyle/>
        <a:p>
          <a:endParaRPr lang="en-US"/>
        </a:p>
      </dgm:t>
    </dgm:pt>
    <dgm:pt modelId="{DB439C44-CE4B-4B81-AC6E-7F5CC45F0E8C}" type="sibTrans" cxnId="{9084D0C4-5550-407F-B585-1FA07D33B411}">
      <dgm:prSet/>
      <dgm:spPr/>
      <dgm:t>
        <a:bodyPr/>
        <a:lstStyle/>
        <a:p>
          <a:endParaRPr lang="en-US"/>
        </a:p>
      </dgm:t>
    </dgm:pt>
    <dgm:pt modelId="{6CEB153C-93DB-4254-8849-33BC27D08024}">
      <dgm:prSet phldrT="[Text]" custT="1"/>
      <dgm:spPr/>
      <dgm:t>
        <a:bodyPr/>
        <a:lstStyle/>
        <a:p>
          <a:r>
            <a:rPr lang="en-US" sz="1400" b="1" dirty="0">
              <a:solidFill>
                <a:schemeClr val="tx2"/>
              </a:solidFill>
              <a:latin typeface="+mn-lt"/>
            </a:rPr>
            <a:t>We want to make sure you’re put on the right path to a successful future. </a:t>
          </a:r>
          <a:endParaRPr lang="en-US" sz="1400" b="1" dirty="0">
            <a:solidFill>
              <a:schemeClr val="tx2"/>
            </a:solidFill>
          </a:endParaRPr>
        </a:p>
      </dgm:t>
    </dgm:pt>
    <dgm:pt modelId="{4B5BA974-2683-4FFA-A698-EDD25EA7C948}" type="parTrans" cxnId="{26C60788-2E3D-490C-A8ED-F390E8E7B2A2}">
      <dgm:prSet/>
      <dgm:spPr/>
      <dgm:t>
        <a:bodyPr/>
        <a:lstStyle/>
        <a:p>
          <a:endParaRPr lang="en-US"/>
        </a:p>
      </dgm:t>
    </dgm:pt>
    <dgm:pt modelId="{CA8CD522-981D-40B9-93C6-D3E9690FA9B5}" type="sibTrans" cxnId="{26C60788-2E3D-490C-A8ED-F390E8E7B2A2}">
      <dgm:prSet/>
      <dgm:spPr/>
      <dgm:t>
        <a:bodyPr/>
        <a:lstStyle/>
        <a:p>
          <a:endParaRPr lang="en-US"/>
        </a:p>
      </dgm:t>
    </dgm:pt>
    <dgm:pt modelId="{8B7C4B1F-231D-4525-BE0F-AEDBD74FA55B}">
      <dgm:prSet phldrT="[Text]" custT="1"/>
      <dgm:spPr/>
      <dgm:t>
        <a:bodyPr/>
        <a:lstStyle/>
        <a:p>
          <a:r>
            <a:rPr lang="en-US" sz="1400" b="1" dirty="0">
              <a:solidFill>
                <a:schemeClr val="tx2"/>
              </a:solidFill>
              <a:latin typeface="+mn-lt"/>
            </a:rPr>
            <a:t>We leave our judgment at the door. </a:t>
          </a:r>
          <a:endParaRPr lang="en-US" sz="1400" b="1" dirty="0">
            <a:solidFill>
              <a:schemeClr val="tx2"/>
            </a:solidFill>
          </a:endParaRPr>
        </a:p>
      </dgm:t>
    </dgm:pt>
    <dgm:pt modelId="{08353803-D517-40A0-AF2B-6AF075D33389}" type="parTrans" cxnId="{9DBC05D6-2EEB-4DC7-BF50-7B1C71325FE4}">
      <dgm:prSet/>
      <dgm:spPr/>
      <dgm:t>
        <a:bodyPr/>
        <a:lstStyle/>
        <a:p>
          <a:endParaRPr lang="en-US"/>
        </a:p>
      </dgm:t>
    </dgm:pt>
    <dgm:pt modelId="{82158ECA-0A97-4C64-AB08-480B0EBF6C03}" type="sibTrans" cxnId="{9DBC05D6-2EEB-4DC7-BF50-7B1C71325FE4}">
      <dgm:prSet/>
      <dgm:spPr/>
      <dgm:t>
        <a:bodyPr/>
        <a:lstStyle/>
        <a:p>
          <a:endParaRPr lang="en-US"/>
        </a:p>
      </dgm:t>
    </dgm:pt>
    <dgm:pt modelId="{7BEDE0FD-B4B3-4BAC-923D-8C544C92DCF5}">
      <dgm:prSet phldrT="[Text]" custT="1"/>
      <dgm:spPr/>
      <dgm:t>
        <a:bodyPr/>
        <a:lstStyle/>
        <a:p>
          <a:r>
            <a:rPr lang="en-US" sz="1400" dirty="0">
              <a:solidFill>
                <a:schemeClr val="tx2"/>
              </a:solidFill>
              <a:latin typeface="Tofino Personal Medium" panose="02000000000000000000" pitchFamily="50" charset="0"/>
            </a:rPr>
            <a:t>When you have someone with you every step of the way, it helps. </a:t>
          </a:r>
          <a:endParaRPr lang="en-US" sz="1400" dirty="0">
            <a:solidFill>
              <a:schemeClr val="tx2"/>
            </a:solidFill>
          </a:endParaRPr>
        </a:p>
      </dgm:t>
    </dgm:pt>
    <dgm:pt modelId="{C0314F4F-A476-4432-9CC7-252E8BDC3395}" type="parTrans" cxnId="{43680432-3B7C-4206-BC5A-7E022F3DBC7D}">
      <dgm:prSet/>
      <dgm:spPr/>
      <dgm:t>
        <a:bodyPr/>
        <a:lstStyle/>
        <a:p>
          <a:endParaRPr lang="en-US"/>
        </a:p>
      </dgm:t>
    </dgm:pt>
    <dgm:pt modelId="{664C6461-B520-4AED-88B6-983D5DCA1FEC}" type="sibTrans" cxnId="{43680432-3B7C-4206-BC5A-7E022F3DBC7D}">
      <dgm:prSet/>
      <dgm:spPr/>
      <dgm:t>
        <a:bodyPr/>
        <a:lstStyle/>
        <a:p>
          <a:endParaRPr lang="en-US"/>
        </a:p>
      </dgm:t>
    </dgm:pt>
    <dgm:pt modelId="{02799647-B7E8-4119-8E66-3A8876398EAC}">
      <dgm:prSet phldrT="[Text]" custT="1"/>
      <dgm:spPr/>
      <dgm:t>
        <a:bodyPr/>
        <a:lstStyle/>
        <a:p>
          <a:r>
            <a:rPr lang="en-US" sz="1400" dirty="0">
              <a:solidFill>
                <a:schemeClr val="tx2"/>
              </a:solidFill>
              <a:latin typeface="Tofino Personal Medium" panose="02000000000000000000" pitchFamily="50" charset="0"/>
            </a:rPr>
            <a:t>We’re here when you’re sober, tempted, or struggling.</a:t>
          </a:r>
          <a:endParaRPr lang="en-US" sz="1400" dirty="0">
            <a:solidFill>
              <a:schemeClr val="tx2"/>
            </a:solidFill>
          </a:endParaRPr>
        </a:p>
      </dgm:t>
    </dgm:pt>
    <dgm:pt modelId="{95DDEDD0-F5E7-46A6-BED0-CA7713C7FD3F}" type="parTrans" cxnId="{5AE6CEB6-8AF0-4F6E-AC8A-80C2F104EA28}">
      <dgm:prSet/>
      <dgm:spPr/>
      <dgm:t>
        <a:bodyPr/>
        <a:lstStyle/>
        <a:p>
          <a:endParaRPr lang="en-US"/>
        </a:p>
      </dgm:t>
    </dgm:pt>
    <dgm:pt modelId="{35481B95-8AEB-4AF8-B55F-DA2522AF1AAE}" type="sibTrans" cxnId="{5AE6CEB6-8AF0-4F6E-AC8A-80C2F104EA28}">
      <dgm:prSet/>
      <dgm:spPr/>
      <dgm:t>
        <a:bodyPr/>
        <a:lstStyle/>
        <a:p>
          <a:endParaRPr lang="en-US"/>
        </a:p>
      </dgm:t>
    </dgm:pt>
    <dgm:pt modelId="{42E4310F-6661-44DD-BD51-269DE4C2120E}" type="pres">
      <dgm:prSet presAssocID="{B0DCED97-38E0-4FBD-8F39-8FAF324E5E4B}" presName="Name0" presStyleCnt="0">
        <dgm:presLayoutVars>
          <dgm:dir/>
          <dgm:animLvl val="lvl"/>
          <dgm:resizeHandles val="exact"/>
        </dgm:presLayoutVars>
      </dgm:prSet>
      <dgm:spPr/>
    </dgm:pt>
    <dgm:pt modelId="{98C6C4BA-6945-4BB1-8518-A291AD3B11D2}" type="pres">
      <dgm:prSet presAssocID="{EF011856-DF38-4D40-8628-5929CD8935E7}" presName="linNode" presStyleCnt="0"/>
      <dgm:spPr/>
    </dgm:pt>
    <dgm:pt modelId="{F8F68776-C2D3-4A8B-9EB8-E4AFE5373F1D}" type="pres">
      <dgm:prSet presAssocID="{EF011856-DF38-4D40-8628-5929CD8935E7}" presName="parentText" presStyleLbl="node1" presStyleIdx="0" presStyleCnt="3" custScaleX="74459" custLinFactNeighborX="-5772">
        <dgm:presLayoutVars>
          <dgm:chMax val="1"/>
          <dgm:bulletEnabled val="1"/>
        </dgm:presLayoutVars>
      </dgm:prSet>
      <dgm:spPr/>
    </dgm:pt>
    <dgm:pt modelId="{40BD09E3-CD98-4FA7-A52C-E350D5C3CD9C}" type="pres">
      <dgm:prSet presAssocID="{EF011856-DF38-4D40-8628-5929CD8935E7}" presName="descendantText" presStyleLbl="alignAccFollowNode1" presStyleIdx="0" presStyleCnt="3" custScaleX="126000">
        <dgm:presLayoutVars>
          <dgm:bulletEnabled val="1"/>
        </dgm:presLayoutVars>
      </dgm:prSet>
      <dgm:spPr/>
    </dgm:pt>
    <dgm:pt modelId="{31B69304-5F3E-43AA-8EEA-68934193EE72}" type="pres">
      <dgm:prSet presAssocID="{4BF51DF8-D85E-4052-B777-EA499B1411D0}" presName="sp" presStyleCnt="0"/>
      <dgm:spPr/>
    </dgm:pt>
    <dgm:pt modelId="{0746C5BA-E8DA-4583-BF6E-62AEFB5CF9CB}" type="pres">
      <dgm:prSet presAssocID="{F3695BD5-C846-401B-9B7E-5AF8CE8157F4}" presName="linNode" presStyleCnt="0"/>
      <dgm:spPr/>
    </dgm:pt>
    <dgm:pt modelId="{596E06AE-AFFB-4B45-B3C5-F5492A521837}" type="pres">
      <dgm:prSet presAssocID="{F3695BD5-C846-401B-9B7E-5AF8CE8157F4}" presName="parentText" presStyleLbl="node1" presStyleIdx="1" presStyleCnt="3" custScaleX="71173" custLinFactNeighborX="-5772">
        <dgm:presLayoutVars>
          <dgm:chMax val="1"/>
          <dgm:bulletEnabled val="1"/>
        </dgm:presLayoutVars>
      </dgm:prSet>
      <dgm:spPr/>
    </dgm:pt>
    <dgm:pt modelId="{BB489C80-C3DA-40F9-9E0F-F359742F1D5D}" type="pres">
      <dgm:prSet presAssocID="{F3695BD5-C846-401B-9B7E-5AF8CE8157F4}" presName="descendantText" presStyleLbl="alignAccFollowNode1" presStyleIdx="1" presStyleCnt="3" custScaleX="120865" custScaleY="95123">
        <dgm:presLayoutVars>
          <dgm:bulletEnabled val="1"/>
        </dgm:presLayoutVars>
      </dgm:prSet>
      <dgm:spPr/>
    </dgm:pt>
    <dgm:pt modelId="{44C04BE7-A23D-4851-9D41-2326187A8446}" type="pres">
      <dgm:prSet presAssocID="{D4C2D2BF-83F4-414C-8569-3717FB65DBE5}" presName="sp" presStyleCnt="0"/>
      <dgm:spPr/>
    </dgm:pt>
    <dgm:pt modelId="{EA89A468-6EB9-4A64-AF87-D00D5D6D123D}" type="pres">
      <dgm:prSet presAssocID="{01BC2114-B706-48FD-A005-46B27085D7E7}" presName="linNode" presStyleCnt="0"/>
      <dgm:spPr/>
    </dgm:pt>
    <dgm:pt modelId="{324CEAA4-B203-4C81-9611-D152B8728D16}" type="pres">
      <dgm:prSet presAssocID="{01BC2114-B706-48FD-A005-46B27085D7E7}" presName="parentText" presStyleLbl="node1" presStyleIdx="2" presStyleCnt="3" custScaleX="73464" custLinFactNeighborX="-5772">
        <dgm:presLayoutVars>
          <dgm:chMax val="1"/>
          <dgm:bulletEnabled val="1"/>
        </dgm:presLayoutVars>
      </dgm:prSet>
      <dgm:spPr/>
    </dgm:pt>
    <dgm:pt modelId="{5A22C5F8-DB9F-4825-AA0B-BCF559A504BD}" type="pres">
      <dgm:prSet presAssocID="{01BC2114-B706-48FD-A005-46B27085D7E7}" presName="descendantText" presStyleLbl="alignAccFollowNode1" presStyleIdx="2" presStyleCnt="3" custScaleX="123104">
        <dgm:presLayoutVars>
          <dgm:bulletEnabled val="1"/>
        </dgm:presLayoutVars>
      </dgm:prSet>
      <dgm:spPr/>
    </dgm:pt>
  </dgm:ptLst>
  <dgm:cxnLst>
    <dgm:cxn modelId="{5755C106-D73C-4880-8FD6-0933F0AB4628}" srcId="{B0DCED97-38E0-4FBD-8F39-8FAF324E5E4B}" destId="{01BC2114-B706-48FD-A005-46B27085D7E7}" srcOrd="2" destOrd="0" parTransId="{5A7A3FE6-987D-4D88-8ADB-745C1FA084AE}" sibTransId="{BE84F7A1-2BFB-43A2-9B75-62C96AD901D6}"/>
    <dgm:cxn modelId="{2DD21214-1F8E-46C6-BB6B-A83D256CAACA}" type="presOf" srcId="{8B7C4B1F-231D-4525-BE0F-AEDBD74FA55B}" destId="{40BD09E3-CD98-4FA7-A52C-E350D5C3CD9C}" srcOrd="0" destOrd="2" presId="urn:microsoft.com/office/officeart/2005/8/layout/vList5"/>
    <dgm:cxn modelId="{A5727020-9B4A-4806-BA05-A709C77186B9}" type="presOf" srcId="{82EFF784-E989-4532-9C26-CC7C3EB4C047}" destId="{40BD09E3-CD98-4FA7-A52C-E350D5C3CD9C}" srcOrd="0" destOrd="0" presId="urn:microsoft.com/office/officeart/2005/8/layout/vList5"/>
    <dgm:cxn modelId="{9B1C1B2D-7E6F-44E0-8D33-27291CD328D6}" type="presOf" srcId="{6CEB153C-93DB-4254-8849-33BC27D08024}" destId="{40BD09E3-CD98-4FA7-A52C-E350D5C3CD9C}" srcOrd="0" destOrd="1" presId="urn:microsoft.com/office/officeart/2005/8/layout/vList5"/>
    <dgm:cxn modelId="{43680432-3B7C-4206-BC5A-7E022F3DBC7D}" srcId="{F3695BD5-C846-401B-9B7E-5AF8CE8157F4}" destId="{7BEDE0FD-B4B3-4BAC-923D-8C544C92DCF5}" srcOrd="1" destOrd="0" parTransId="{C0314F4F-A476-4432-9CC7-252E8BDC3395}" sibTransId="{664C6461-B520-4AED-88B6-983D5DCA1FEC}"/>
    <dgm:cxn modelId="{4BAD613F-9B22-4126-A217-6D852C5BD0A9}" type="presOf" srcId="{02799647-B7E8-4119-8E66-3A8876398EAC}" destId="{BB489C80-C3DA-40F9-9E0F-F359742F1D5D}" srcOrd="0" destOrd="2" presId="urn:microsoft.com/office/officeart/2005/8/layout/vList5"/>
    <dgm:cxn modelId="{D72BCC61-087E-4F4C-93F7-284D52DD32AC}" srcId="{B0DCED97-38E0-4FBD-8F39-8FAF324E5E4B}" destId="{F3695BD5-C846-401B-9B7E-5AF8CE8157F4}" srcOrd="1" destOrd="0" parTransId="{8C7C1B0E-B12D-450A-BD55-1E2A7A534FC5}" sibTransId="{D4C2D2BF-83F4-414C-8569-3717FB65DBE5}"/>
    <dgm:cxn modelId="{FABD9E49-A39E-4233-BDC2-B79498C1D7E5}" srcId="{EF011856-DF38-4D40-8628-5929CD8935E7}" destId="{82EFF784-E989-4532-9C26-CC7C3EB4C047}" srcOrd="0" destOrd="0" parTransId="{E5F83786-D690-4540-BC87-36BCE23105E4}" sibTransId="{D831CDC9-6CA5-45A8-9C6E-2DB0F23E350A}"/>
    <dgm:cxn modelId="{089B594B-5859-4D80-9A43-131484AE6B51}" srcId="{B0DCED97-38E0-4FBD-8F39-8FAF324E5E4B}" destId="{EF011856-DF38-4D40-8628-5929CD8935E7}" srcOrd="0" destOrd="0" parTransId="{C2446B88-7AC6-4FEB-B469-A3C3B91AC82D}" sibTransId="{4BF51DF8-D85E-4052-B777-EA499B1411D0}"/>
    <dgm:cxn modelId="{2C89844E-E5DC-415B-9328-4FFCA8FA50D0}" type="presOf" srcId="{01BC2114-B706-48FD-A005-46B27085D7E7}" destId="{324CEAA4-B203-4C81-9611-D152B8728D16}" srcOrd="0" destOrd="0" presId="urn:microsoft.com/office/officeart/2005/8/layout/vList5"/>
    <dgm:cxn modelId="{49DAF57E-3123-42DA-AEF1-52D75316FC3D}" type="presOf" srcId="{7BEDE0FD-B4B3-4BAC-923D-8C544C92DCF5}" destId="{BB489C80-C3DA-40F9-9E0F-F359742F1D5D}" srcOrd="0" destOrd="1" presId="urn:microsoft.com/office/officeart/2005/8/layout/vList5"/>
    <dgm:cxn modelId="{AE44A781-F34D-47BC-9F34-ED0A97662239}" type="presOf" srcId="{F3695BD5-C846-401B-9B7E-5AF8CE8157F4}" destId="{596E06AE-AFFB-4B45-B3C5-F5492A521837}" srcOrd="0" destOrd="0" presId="urn:microsoft.com/office/officeart/2005/8/layout/vList5"/>
    <dgm:cxn modelId="{26C60788-2E3D-490C-A8ED-F390E8E7B2A2}" srcId="{EF011856-DF38-4D40-8628-5929CD8935E7}" destId="{6CEB153C-93DB-4254-8849-33BC27D08024}" srcOrd="1" destOrd="0" parTransId="{4B5BA974-2683-4FFA-A698-EDD25EA7C948}" sibTransId="{CA8CD522-981D-40B9-93C6-D3E9690FA9B5}"/>
    <dgm:cxn modelId="{384E089F-443D-4892-BEF9-F83678C3543D}" type="presOf" srcId="{B0DCED97-38E0-4FBD-8F39-8FAF324E5E4B}" destId="{42E4310F-6661-44DD-BD51-269DE4C2120E}" srcOrd="0" destOrd="0" presId="urn:microsoft.com/office/officeart/2005/8/layout/vList5"/>
    <dgm:cxn modelId="{F7159FB1-7310-41BF-AF34-ED8461BD1717}" type="presOf" srcId="{EF011856-DF38-4D40-8628-5929CD8935E7}" destId="{F8F68776-C2D3-4A8B-9EB8-E4AFE5373F1D}" srcOrd="0" destOrd="0" presId="urn:microsoft.com/office/officeart/2005/8/layout/vList5"/>
    <dgm:cxn modelId="{5AE6CEB6-8AF0-4F6E-AC8A-80C2F104EA28}" srcId="{F3695BD5-C846-401B-9B7E-5AF8CE8157F4}" destId="{02799647-B7E8-4119-8E66-3A8876398EAC}" srcOrd="2" destOrd="0" parTransId="{95DDEDD0-F5E7-46A6-BED0-CA7713C7FD3F}" sibTransId="{35481B95-8AEB-4AF8-B55F-DA2522AF1AAE}"/>
    <dgm:cxn modelId="{9084D0C4-5550-407F-B585-1FA07D33B411}" srcId="{01BC2114-B706-48FD-A005-46B27085D7E7}" destId="{B05DB3E4-2D01-4BA2-8E37-D1F877DE2DDA}" srcOrd="0" destOrd="0" parTransId="{33BC7CE5-8B17-4CC8-97FC-C9B1466772EC}" sibTransId="{DB439C44-CE4B-4B81-AC6E-7F5CC45F0E8C}"/>
    <dgm:cxn modelId="{767152D4-09CF-4353-9FE9-603E0F5F1B02}" type="presOf" srcId="{E25EFB06-A906-4EEE-9C7B-92A89A1E8E5D}" destId="{BB489C80-C3DA-40F9-9E0F-F359742F1D5D}" srcOrd="0" destOrd="0" presId="urn:microsoft.com/office/officeart/2005/8/layout/vList5"/>
    <dgm:cxn modelId="{9DBC05D6-2EEB-4DC7-BF50-7B1C71325FE4}" srcId="{EF011856-DF38-4D40-8628-5929CD8935E7}" destId="{8B7C4B1F-231D-4525-BE0F-AEDBD74FA55B}" srcOrd="2" destOrd="0" parTransId="{08353803-D517-40A0-AF2B-6AF075D33389}" sibTransId="{82158ECA-0A97-4C64-AB08-480B0EBF6C03}"/>
    <dgm:cxn modelId="{5A9B34EE-F74B-4EA3-8AAD-DECDDEE64807}" srcId="{F3695BD5-C846-401B-9B7E-5AF8CE8157F4}" destId="{E25EFB06-A906-4EEE-9C7B-92A89A1E8E5D}" srcOrd="0" destOrd="0" parTransId="{621F097D-04C9-4F06-9DE8-036D3105D8F8}" sibTransId="{67270169-997C-4C83-BFE5-5874CF2DB8A7}"/>
    <dgm:cxn modelId="{48FA7BF4-6C47-41FE-A903-874571544C52}" type="presOf" srcId="{B05DB3E4-2D01-4BA2-8E37-D1F877DE2DDA}" destId="{5A22C5F8-DB9F-4825-AA0B-BCF559A504BD}" srcOrd="0" destOrd="0" presId="urn:microsoft.com/office/officeart/2005/8/layout/vList5"/>
    <dgm:cxn modelId="{1D1DF665-74CB-4F43-A6C9-A8DFB2B050D7}" type="presParOf" srcId="{42E4310F-6661-44DD-BD51-269DE4C2120E}" destId="{98C6C4BA-6945-4BB1-8518-A291AD3B11D2}" srcOrd="0" destOrd="0" presId="urn:microsoft.com/office/officeart/2005/8/layout/vList5"/>
    <dgm:cxn modelId="{4C7F46B0-58F9-4EE4-A08E-26AC52EA9B92}" type="presParOf" srcId="{98C6C4BA-6945-4BB1-8518-A291AD3B11D2}" destId="{F8F68776-C2D3-4A8B-9EB8-E4AFE5373F1D}" srcOrd="0" destOrd="0" presId="urn:microsoft.com/office/officeart/2005/8/layout/vList5"/>
    <dgm:cxn modelId="{BEB9BE9D-94F7-4A68-97B3-E33CE8119F1D}" type="presParOf" srcId="{98C6C4BA-6945-4BB1-8518-A291AD3B11D2}" destId="{40BD09E3-CD98-4FA7-A52C-E350D5C3CD9C}" srcOrd="1" destOrd="0" presId="urn:microsoft.com/office/officeart/2005/8/layout/vList5"/>
    <dgm:cxn modelId="{5BCDA4AD-4A24-421D-B824-E698A5526389}" type="presParOf" srcId="{42E4310F-6661-44DD-BD51-269DE4C2120E}" destId="{31B69304-5F3E-43AA-8EEA-68934193EE72}" srcOrd="1" destOrd="0" presId="urn:microsoft.com/office/officeart/2005/8/layout/vList5"/>
    <dgm:cxn modelId="{A52594E3-9046-457F-AF35-138A2B3EAEED}" type="presParOf" srcId="{42E4310F-6661-44DD-BD51-269DE4C2120E}" destId="{0746C5BA-E8DA-4583-BF6E-62AEFB5CF9CB}" srcOrd="2" destOrd="0" presId="urn:microsoft.com/office/officeart/2005/8/layout/vList5"/>
    <dgm:cxn modelId="{09DDB30C-A48E-4B3E-805C-36026899CCDB}" type="presParOf" srcId="{0746C5BA-E8DA-4583-BF6E-62AEFB5CF9CB}" destId="{596E06AE-AFFB-4B45-B3C5-F5492A521837}" srcOrd="0" destOrd="0" presId="urn:microsoft.com/office/officeart/2005/8/layout/vList5"/>
    <dgm:cxn modelId="{3F6EF3B8-E4C7-451F-82E9-CB01033AC0CE}" type="presParOf" srcId="{0746C5BA-E8DA-4583-BF6E-62AEFB5CF9CB}" destId="{BB489C80-C3DA-40F9-9E0F-F359742F1D5D}" srcOrd="1" destOrd="0" presId="urn:microsoft.com/office/officeart/2005/8/layout/vList5"/>
    <dgm:cxn modelId="{297959B5-807C-4D26-9BBC-16867866C209}" type="presParOf" srcId="{42E4310F-6661-44DD-BD51-269DE4C2120E}" destId="{44C04BE7-A23D-4851-9D41-2326187A8446}" srcOrd="3" destOrd="0" presId="urn:microsoft.com/office/officeart/2005/8/layout/vList5"/>
    <dgm:cxn modelId="{00DC3646-015B-4A6F-BEB0-2C471D6E1078}" type="presParOf" srcId="{42E4310F-6661-44DD-BD51-269DE4C2120E}" destId="{EA89A468-6EB9-4A64-AF87-D00D5D6D123D}" srcOrd="4" destOrd="0" presId="urn:microsoft.com/office/officeart/2005/8/layout/vList5"/>
    <dgm:cxn modelId="{FF560C18-D47F-402D-A6C7-EB127486827A}" type="presParOf" srcId="{EA89A468-6EB9-4A64-AF87-D00D5D6D123D}" destId="{324CEAA4-B203-4C81-9611-D152B8728D16}" srcOrd="0" destOrd="0" presId="urn:microsoft.com/office/officeart/2005/8/layout/vList5"/>
    <dgm:cxn modelId="{25636FAD-14CB-4008-80EA-301AE9344EF6}" type="presParOf" srcId="{EA89A468-6EB9-4A64-AF87-D00D5D6D123D}" destId="{5A22C5F8-DB9F-4825-AA0B-BCF559A504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AACDC-CA04-4CB4-BC61-5998A9C86FE7}"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00902BF9-111D-4107-A182-C16FF788E6EF}">
      <dgm:prSet custT="1"/>
      <dgm:spPr>
        <a:solidFill>
          <a:schemeClr val="tx1"/>
        </a:solidFill>
      </dgm:spPr>
      <dgm:t>
        <a:bodyPr/>
        <a:lstStyle/>
        <a:p>
          <a:r>
            <a:rPr lang="en-US" sz="1800" b="1" dirty="0"/>
            <a:t>How to be physically active?</a:t>
          </a:r>
          <a:endParaRPr lang="en-US" sz="1800" dirty="0"/>
        </a:p>
      </dgm:t>
    </dgm:pt>
    <dgm:pt modelId="{95D5E4B0-6869-4C3E-8315-C8014FD284C8}" type="parTrans" cxnId="{928F6206-EF13-400A-A7A8-E7DDCBF5A579}">
      <dgm:prSet/>
      <dgm:spPr/>
      <dgm:t>
        <a:bodyPr/>
        <a:lstStyle/>
        <a:p>
          <a:endParaRPr lang="en-US"/>
        </a:p>
      </dgm:t>
    </dgm:pt>
    <dgm:pt modelId="{3C603261-D131-4BD5-A3C7-8FCDF81809B2}" type="sibTrans" cxnId="{928F6206-EF13-400A-A7A8-E7DDCBF5A579}">
      <dgm:prSet/>
      <dgm:spPr>
        <a:ln>
          <a:solidFill>
            <a:schemeClr val="bg1"/>
          </a:solidFill>
        </a:ln>
      </dgm:spPr>
      <dgm:t>
        <a:bodyPr/>
        <a:lstStyle/>
        <a:p>
          <a:endParaRPr lang="en-US"/>
        </a:p>
      </dgm:t>
    </dgm:pt>
    <dgm:pt modelId="{22A36A0B-7413-4854-BEB0-D322F8E10D0C}">
      <dgm:prSet/>
      <dgm:spPr>
        <a:solidFill>
          <a:schemeClr val="tx1">
            <a:lumMod val="40000"/>
            <a:lumOff val="60000"/>
          </a:schemeClr>
        </a:solidFill>
      </dgm:spPr>
      <dgm:t>
        <a:bodyPr/>
        <a:lstStyle/>
        <a:p>
          <a:r>
            <a:rPr lang="en-US" dirty="0">
              <a:solidFill>
                <a:sysClr val="windowText" lastClr="000000"/>
              </a:solidFill>
            </a:rPr>
            <a:t>Walking, hiking – 10,000 step challenge.</a:t>
          </a:r>
        </a:p>
      </dgm:t>
    </dgm:pt>
    <dgm:pt modelId="{22B89F96-A480-4AAA-8A4A-8069CB3227BD}" type="parTrans" cxnId="{CAFE2B6E-90B4-4C91-8D0E-755FC30C98EB}">
      <dgm:prSet/>
      <dgm:spPr/>
      <dgm:t>
        <a:bodyPr/>
        <a:lstStyle/>
        <a:p>
          <a:endParaRPr lang="en-US"/>
        </a:p>
      </dgm:t>
    </dgm:pt>
    <dgm:pt modelId="{1FFF612D-5778-4D5A-ACD2-AF1B34ACA4C9}" type="sibTrans" cxnId="{CAFE2B6E-90B4-4C91-8D0E-755FC30C98EB}">
      <dgm:prSet/>
      <dgm:spPr>
        <a:ln>
          <a:solidFill>
            <a:schemeClr val="bg1"/>
          </a:solidFill>
        </a:ln>
      </dgm:spPr>
      <dgm:t>
        <a:bodyPr/>
        <a:lstStyle/>
        <a:p>
          <a:endParaRPr lang="en-US"/>
        </a:p>
      </dgm:t>
    </dgm:pt>
    <dgm:pt modelId="{54BBFCA6-6726-498E-9F1B-1E7F538E31D5}">
      <dgm:prSet/>
      <dgm:spPr>
        <a:solidFill>
          <a:schemeClr val="tx1">
            <a:lumMod val="40000"/>
            <a:lumOff val="60000"/>
          </a:schemeClr>
        </a:solidFill>
      </dgm:spPr>
      <dgm:t>
        <a:bodyPr/>
        <a:lstStyle/>
        <a:p>
          <a:r>
            <a:rPr lang="en-US" dirty="0">
              <a:solidFill>
                <a:sysClr val="windowText" lastClr="000000"/>
              </a:solidFill>
            </a:rPr>
            <a:t>Biking, swimming, running, dancing, etc., apps can help track progress.</a:t>
          </a:r>
        </a:p>
      </dgm:t>
    </dgm:pt>
    <dgm:pt modelId="{20A3074A-4BC7-4E9B-AC48-7042BA39F1CE}" type="parTrans" cxnId="{C75FD8F7-CFCC-4CCD-B3AA-598B6B865181}">
      <dgm:prSet/>
      <dgm:spPr/>
      <dgm:t>
        <a:bodyPr/>
        <a:lstStyle/>
        <a:p>
          <a:endParaRPr lang="en-US"/>
        </a:p>
      </dgm:t>
    </dgm:pt>
    <dgm:pt modelId="{6DA880DC-0BFF-42E8-8F38-D324044F21DB}" type="sibTrans" cxnId="{C75FD8F7-CFCC-4CCD-B3AA-598B6B865181}">
      <dgm:prSet/>
      <dgm:spPr>
        <a:ln>
          <a:solidFill>
            <a:schemeClr val="bg1"/>
          </a:solidFill>
        </a:ln>
      </dgm:spPr>
      <dgm:t>
        <a:bodyPr/>
        <a:lstStyle/>
        <a:p>
          <a:endParaRPr lang="en-US"/>
        </a:p>
      </dgm:t>
    </dgm:pt>
    <dgm:pt modelId="{134E2A02-6716-4ED8-BC9F-D90393D81A88}">
      <dgm:prSet/>
      <dgm:spPr>
        <a:solidFill>
          <a:schemeClr val="tx1">
            <a:lumMod val="40000"/>
            <a:lumOff val="60000"/>
          </a:schemeClr>
        </a:solidFill>
      </dgm:spPr>
      <dgm:t>
        <a:bodyPr/>
        <a:lstStyle/>
        <a:p>
          <a:r>
            <a:rPr lang="en-US" dirty="0">
              <a:solidFill>
                <a:sysClr val="windowText" lastClr="000000"/>
              </a:solidFill>
            </a:rPr>
            <a:t>Check out local community recreational activities.</a:t>
          </a:r>
        </a:p>
      </dgm:t>
    </dgm:pt>
    <dgm:pt modelId="{D02678C5-DA48-454B-9C45-1586A978A4DF}" type="parTrans" cxnId="{0F4038AF-A121-4BE9-A0C4-FA308CC2032B}">
      <dgm:prSet/>
      <dgm:spPr/>
      <dgm:t>
        <a:bodyPr/>
        <a:lstStyle/>
        <a:p>
          <a:endParaRPr lang="en-US"/>
        </a:p>
      </dgm:t>
    </dgm:pt>
    <dgm:pt modelId="{C4D87237-382C-4F24-AF43-EA821DE5A0D5}" type="sibTrans" cxnId="{0F4038AF-A121-4BE9-A0C4-FA308CC2032B}">
      <dgm:prSet/>
      <dgm:spPr>
        <a:ln>
          <a:solidFill>
            <a:schemeClr val="bg1"/>
          </a:solidFill>
        </a:ln>
      </dgm:spPr>
      <dgm:t>
        <a:bodyPr/>
        <a:lstStyle/>
        <a:p>
          <a:endParaRPr lang="en-US"/>
        </a:p>
      </dgm:t>
    </dgm:pt>
    <dgm:pt modelId="{3F350AFD-617C-45AF-AD2C-E0DD3DE88ECF}">
      <dgm:prSet/>
      <dgm:spPr>
        <a:solidFill>
          <a:schemeClr val="tx1">
            <a:lumMod val="40000"/>
            <a:lumOff val="60000"/>
          </a:schemeClr>
        </a:solidFill>
      </dgm:spPr>
      <dgm:t>
        <a:bodyPr/>
        <a:lstStyle/>
        <a:p>
          <a:r>
            <a:rPr lang="en-US" dirty="0">
              <a:solidFill>
                <a:sysClr val="windowText" lastClr="000000"/>
              </a:solidFill>
            </a:rPr>
            <a:t>Daily exercise  routines.</a:t>
          </a:r>
        </a:p>
      </dgm:t>
    </dgm:pt>
    <dgm:pt modelId="{400A7B8F-6D01-46C1-84AE-DC976F551DFD}" type="parTrans" cxnId="{EE8A8D31-B791-49D3-8CFD-4BD8D67E48FB}">
      <dgm:prSet/>
      <dgm:spPr/>
      <dgm:t>
        <a:bodyPr/>
        <a:lstStyle/>
        <a:p>
          <a:endParaRPr lang="en-US"/>
        </a:p>
      </dgm:t>
    </dgm:pt>
    <dgm:pt modelId="{59630FF1-F5F5-456D-B7BE-38F36C912DC2}" type="sibTrans" cxnId="{EE8A8D31-B791-49D3-8CFD-4BD8D67E48FB}">
      <dgm:prSet/>
      <dgm:spPr/>
      <dgm:t>
        <a:bodyPr/>
        <a:lstStyle/>
        <a:p>
          <a:endParaRPr lang="en-US"/>
        </a:p>
      </dgm:t>
    </dgm:pt>
    <dgm:pt modelId="{5702ED63-BD90-4071-B277-EE266B833027}" type="pres">
      <dgm:prSet presAssocID="{5D6AACDC-CA04-4CB4-BC61-5998A9C86FE7}" presName="Name0" presStyleCnt="0">
        <dgm:presLayoutVars>
          <dgm:dir/>
          <dgm:resizeHandles val="exact"/>
        </dgm:presLayoutVars>
      </dgm:prSet>
      <dgm:spPr/>
    </dgm:pt>
    <dgm:pt modelId="{FAD7EEAC-7E01-4ADF-9B96-6F19754DB7A0}" type="pres">
      <dgm:prSet presAssocID="{00902BF9-111D-4107-A182-C16FF788E6EF}" presName="parTxOnly" presStyleLbl="node1" presStyleIdx="0" presStyleCnt="5">
        <dgm:presLayoutVars>
          <dgm:bulletEnabled val="1"/>
        </dgm:presLayoutVars>
      </dgm:prSet>
      <dgm:spPr/>
    </dgm:pt>
    <dgm:pt modelId="{647B34A9-C9E2-4B93-B68E-A16610A427E2}" type="pres">
      <dgm:prSet presAssocID="{3C603261-D131-4BD5-A3C7-8FCDF81809B2}" presName="parSpace" presStyleCnt="0"/>
      <dgm:spPr/>
    </dgm:pt>
    <dgm:pt modelId="{5F7D4E98-0E07-4628-BDFB-1E911428D712}" type="pres">
      <dgm:prSet presAssocID="{22A36A0B-7413-4854-BEB0-D322F8E10D0C}" presName="parTxOnly" presStyleLbl="node1" presStyleIdx="1" presStyleCnt="5">
        <dgm:presLayoutVars>
          <dgm:bulletEnabled val="1"/>
        </dgm:presLayoutVars>
      </dgm:prSet>
      <dgm:spPr/>
    </dgm:pt>
    <dgm:pt modelId="{D025B549-A429-4E17-9C61-3E7EC88BE572}" type="pres">
      <dgm:prSet presAssocID="{1FFF612D-5778-4D5A-ACD2-AF1B34ACA4C9}" presName="parSpace" presStyleCnt="0"/>
      <dgm:spPr/>
    </dgm:pt>
    <dgm:pt modelId="{CE6E7AD0-2314-44B9-98C1-012265DC44CA}" type="pres">
      <dgm:prSet presAssocID="{54BBFCA6-6726-498E-9F1B-1E7F538E31D5}" presName="parTxOnly" presStyleLbl="node1" presStyleIdx="2" presStyleCnt="5">
        <dgm:presLayoutVars>
          <dgm:bulletEnabled val="1"/>
        </dgm:presLayoutVars>
      </dgm:prSet>
      <dgm:spPr/>
    </dgm:pt>
    <dgm:pt modelId="{CD3959D5-2C0B-4E04-98A6-3879D965B12F}" type="pres">
      <dgm:prSet presAssocID="{6DA880DC-0BFF-42E8-8F38-D324044F21DB}" presName="parSpace" presStyleCnt="0"/>
      <dgm:spPr/>
    </dgm:pt>
    <dgm:pt modelId="{6F3A722A-0C5D-47A6-B7D6-077DC49E6168}" type="pres">
      <dgm:prSet presAssocID="{134E2A02-6716-4ED8-BC9F-D90393D81A88}" presName="parTxOnly" presStyleLbl="node1" presStyleIdx="3" presStyleCnt="5">
        <dgm:presLayoutVars>
          <dgm:bulletEnabled val="1"/>
        </dgm:presLayoutVars>
      </dgm:prSet>
      <dgm:spPr/>
    </dgm:pt>
    <dgm:pt modelId="{A833C48D-B78D-47EA-A71C-6E1A8F2AD4D9}" type="pres">
      <dgm:prSet presAssocID="{C4D87237-382C-4F24-AF43-EA821DE5A0D5}" presName="parSpace" presStyleCnt="0"/>
      <dgm:spPr/>
    </dgm:pt>
    <dgm:pt modelId="{4D10BD71-C3CD-4A9C-BDD3-A2EDF4EEA6E9}" type="pres">
      <dgm:prSet presAssocID="{3F350AFD-617C-45AF-AD2C-E0DD3DE88ECF}" presName="parTxOnly" presStyleLbl="node1" presStyleIdx="4" presStyleCnt="5">
        <dgm:presLayoutVars>
          <dgm:bulletEnabled val="1"/>
        </dgm:presLayoutVars>
      </dgm:prSet>
      <dgm:spPr/>
    </dgm:pt>
  </dgm:ptLst>
  <dgm:cxnLst>
    <dgm:cxn modelId="{928F6206-EF13-400A-A7A8-E7DDCBF5A579}" srcId="{5D6AACDC-CA04-4CB4-BC61-5998A9C86FE7}" destId="{00902BF9-111D-4107-A182-C16FF788E6EF}" srcOrd="0" destOrd="0" parTransId="{95D5E4B0-6869-4C3E-8315-C8014FD284C8}" sibTransId="{3C603261-D131-4BD5-A3C7-8FCDF81809B2}"/>
    <dgm:cxn modelId="{EDC4B60A-92E8-435B-8B1A-5AB21665B219}" type="presOf" srcId="{134E2A02-6716-4ED8-BC9F-D90393D81A88}" destId="{6F3A722A-0C5D-47A6-B7D6-077DC49E6168}" srcOrd="0" destOrd="0" presId="urn:microsoft.com/office/officeart/2005/8/layout/hChevron3"/>
    <dgm:cxn modelId="{95A8FB11-5BC6-46B5-A9C9-E8ABF309C388}" type="presOf" srcId="{3F350AFD-617C-45AF-AD2C-E0DD3DE88ECF}" destId="{4D10BD71-C3CD-4A9C-BDD3-A2EDF4EEA6E9}" srcOrd="0" destOrd="0" presId="urn:microsoft.com/office/officeart/2005/8/layout/hChevron3"/>
    <dgm:cxn modelId="{DF382414-EB11-45A6-B4D1-EA9B62FBF4EC}" type="presOf" srcId="{22A36A0B-7413-4854-BEB0-D322F8E10D0C}" destId="{5F7D4E98-0E07-4628-BDFB-1E911428D712}" srcOrd="0" destOrd="0" presId="urn:microsoft.com/office/officeart/2005/8/layout/hChevron3"/>
    <dgm:cxn modelId="{EE8A8D31-B791-49D3-8CFD-4BD8D67E48FB}" srcId="{5D6AACDC-CA04-4CB4-BC61-5998A9C86FE7}" destId="{3F350AFD-617C-45AF-AD2C-E0DD3DE88ECF}" srcOrd="4" destOrd="0" parTransId="{400A7B8F-6D01-46C1-84AE-DC976F551DFD}" sibTransId="{59630FF1-F5F5-456D-B7BE-38F36C912DC2}"/>
    <dgm:cxn modelId="{5BEB425B-E4AE-483E-8480-35E35C3E64BD}" type="presOf" srcId="{00902BF9-111D-4107-A182-C16FF788E6EF}" destId="{FAD7EEAC-7E01-4ADF-9B96-6F19754DB7A0}" srcOrd="0" destOrd="0" presId="urn:microsoft.com/office/officeart/2005/8/layout/hChevron3"/>
    <dgm:cxn modelId="{CAFE2B6E-90B4-4C91-8D0E-755FC30C98EB}" srcId="{5D6AACDC-CA04-4CB4-BC61-5998A9C86FE7}" destId="{22A36A0B-7413-4854-BEB0-D322F8E10D0C}" srcOrd="1" destOrd="0" parTransId="{22B89F96-A480-4AAA-8A4A-8069CB3227BD}" sibTransId="{1FFF612D-5778-4D5A-ACD2-AF1B34ACA4C9}"/>
    <dgm:cxn modelId="{96BDF281-AE3A-4D23-B288-7D4B9951638A}" type="presOf" srcId="{54BBFCA6-6726-498E-9F1B-1E7F538E31D5}" destId="{CE6E7AD0-2314-44B9-98C1-012265DC44CA}" srcOrd="0" destOrd="0" presId="urn:microsoft.com/office/officeart/2005/8/layout/hChevron3"/>
    <dgm:cxn modelId="{0F4038AF-A121-4BE9-A0C4-FA308CC2032B}" srcId="{5D6AACDC-CA04-4CB4-BC61-5998A9C86FE7}" destId="{134E2A02-6716-4ED8-BC9F-D90393D81A88}" srcOrd="3" destOrd="0" parTransId="{D02678C5-DA48-454B-9C45-1586A978A4DF}" sibTransId="{C4D87237-382C-4F24-AF43-EA821DE5A0D5}"/>
    <dgm:cxn modelId="{F3301AE6-C568-4F28-BBA9-CC69A4200DD2}" type="presOf" srcId="{5D6AACDC-CA04-4CB4-BC61-5998A9C86FE7}" destId="{5702ED63-BD90-4071-B277-EE266B833027}" srcOrd="0" destOrd="0" presId="urn:microsoft.com/office/officeart/2005/8/layout/hChevron3"/>
    <dgm:cxn modelId="{C75FD8F7-CFCC-4CCD-B3AA-598B6B865181}" srcId="{5D6AACDC-CA04-4CB4-BC61-5998A9C86FE7}" destId="{54BBFCA6-6726-498E-9F1B-1E7F538E31D5}" srcOrd="2" destOrd="0" parTransId="{20A3074A-4BC7-4E9B-AC48-7042BA39F1CE}" sibTransId="{6DA880DC-0BFF-42E8-8F38-D324044F21DB}"/>
    <dgm:cxn modelId="{5056E588-9C9B-4433-B1ED-14309EED4BF1}" type="presParOf" srcId="{5702ED63-BD90-4071-B277-EE266B833027}" destId="{FAD7EEAC-7E01-4ADF-9B96-6F19754DB7A0}" srcOrd="0" destOrd="0" presId="urn:microsoft.com/office/officeart/2005/8/layout/hChevron3"/>
    <dgm:cxn modelId="{6634B409-F0DF-4720-AD8F-49CE58E55788}" type="presParOf" srcId="{5702ED63-BD90-4071-B277-EE266B833027}" destId="{647B34A9-C9E2-4B93-B68E-A16610A427E2}" srcOrd="1" destOrd="0" presId="urn:microsoft.com/office/officeart/2005/8/layout/hChevron3"/>
    <dgm:cxn modelId="{40DFF306-9689-41BC-BACC-A5EF30F20814}" type="presParOf" srcId="{5702ED63-BD90-4071-B277-EE266B833027}" destId="{5F7D4E98-0E07-4628-BDFB-1E911428D712}" srcOrd="2" destOrd="0" presId="urn:microsoft.com/office/officeart/2005/8/layout/hChevron3"/>
    <dgm:cxn modelId="{11DD0AC8-D7E1-462D-B71D-5C396B242C45}" type="presParOf" srcId="{5702ED63-BD90-4071-B277-EE266B833027}" destId="{D025B549-A429-4E17-9C61-3E7EC88BE572}" srcOrd="3" destOrd="0" presId="urn:microsoft.com/office/officeart/2005/8/layout/hChevron3"/>
    <dgm:cxn modelId="{DA89EF40-5EB5-437A-BA5E-422A58C3FA11}" type="presParOf" srcId="{5702ED63-BD90-4071-B277-EE266B833027}" destId="{CE6E7AD0-2314-44B9-98C1-012265DC44CA}" srcOrd="4" destOrd="0" presId="urn:microsoft.com/office/officeart/2005/8/layout/hChevron3"/>
    <dgm:cxn modelId="{6C2E28B4-337F-464D-886C-F4248846C5BE}" type="presParOf" srcId="{5702ED63-BD90-4071-B277-EE266B833027}" destId="{CD3959D5-2C0B-4E04-98A6-3879D965B12F}" srcOrd="5" destOrd="0" presId="urn:microsoft.com/office/officeart/2005/8/layout/hChevron3"/>
    <dgm:cxn modelId="{F97904E5-9E75-4BC0-9B6A-BE345F0DF130}" type="presParOf" srcId="{5702ED63-BD90-4071-B277-EE266B833027}" destId="{6F3A722A-0C5D-47A6-B7D6-077DC49E6168}" srcOrd="6" destOrd="0" presId="urn:microsoft.com/office/officeart/2005/8/layout/hChevron3"/>
    <dgm:cxn modelId="{5B4C72CA-B64A-4DBA-A278-5BFC77F03ED0}" type="presParOf" srcId="{5702ED63-BD90-4071-B277-EE266B833027}" destId="{A833C48D-B78D-47EA-A71C-6E1A8F2AD4D9}" srcOrd="7" destOrd="0" presId="urn:microsoft.com/office/officeart/2005/8/layout/hChevron3"/>
    <dgm:cxn modelId="{3C28948D-409C-4E28-BDFF-7F0F49E14197}" type="presParOf" srcId="{5702ED63-BD90-4071-B277-EE266B833027}" destId="{4D10BD71-C3CD-4A9C-BDD3-A2EDF4EEA6E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45FAE-91D8-4E95-941A-E053A2AB0165}"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E50C5793-2C28-4C73-B268-E49E096AB877}">
      <dgm:prSet phldrT="[Text]" custT="1"/>
      <dgm:spPr/>
      <dgm:t>
        <a:bodyPr/>
        <a:lstStyle/>
        <a:p>
          <a:pPr>
            <a:buFont typeface="Wingdings" panose="05000000000000000000" pitchFamily="2" charset="2"/>
            <a:buChar char="§"/>
          </a:pPr>
          <a:r>
            <a:rPr lang="en-US" sz="1400" b="1" dirty="0">
              <a:solidFill>
                <a:schemeClr val="accent5"/>
              </a:solidFill>
            </a:rPr>
            <a:t>Learning to cook or cook something new. </a:t>
          </a:r>
          <a:endParaRPr lang="en-US" sz="1400" dirty="0">
            <a:solidFill>
              <a:schemeClr val="accent5"/>
            </a:solidFill>
          </a:endParaRPr>
        </a:p>
      </dgm:t>
    </dgm:pt>
    <dgm:pt modelId="{FC47C1C7-E956-4331-A9A9-ADD19648074A}" type="parTrans" cxnId="{8AEA68C8-7C06-471A-B058-66F2B1F9CC12}">
      <dgm:prSet/>
      <dgm:spPr/>
      <dgm:t>
        <a:bodyPr/>
        <a:lstStyle/>
        <a:p>
          <a:endParaRPr lang="en-US"/>
        </a:p>
      </dgm:t>
    </dgm:pt>
    <dgm:pt modelId="{0863D629-2692-4D74-A194-B47171346992}" type="sibTrans" cxnId="{8AEA68C8-7C06-471A-B058-66F2B1F9CC12}">
      <dgm:prSet/>
      <dgm:spPr/>
      <dgm:t>
        <a:bodyPr/>
        <a:lstStyle/>
        <a:p>
          <a:endParaRPr lang="en-US"/>
        </a:p>
      </dgm:t>
    </dgm:pt>
    <dgm:pt modelId="{C4F3A9F2-5A40-4FA7-8058-0FD05158A041}">
      <dgm:prSet custT="1"/>
      <dgm:spPr/>
      <dgm:t>
        <a:bodyPr/>
        <a:lstStyle/>
        <a:p>
          <a:r>
            <a:rPr lang="en-US" sz="1400" b="1" kern="1200" dirty="0">
              <a:solidFill>
                <a:srgbClr val="000000"/>
              </a:solidFill>
              <a:latin typeface="Arial"/>
              <a:ea typeface="+mn-ea"/>
              <a:cs typeface="+mn-cs"/>
            </a:rPr>
            <a:t>Taking on a new responsibility at school or at home. </a:t>
          </a:r>
        </a:p>
      </dgm:t>
    </dgm:pt>
    <dgm:pt modelId="{F7E9BBE7-C0E6-4829-AC34-E318840701E4}" type="parTrans" cxnId="{620420E2-489F-4D6A-AC3A-098D4EE58B16}">
      <dgm:prSet/>
      <dgm:spPr/>
      <dgm:t>
        <a:bodyPr/>
        <a:lstStyle/>
        <a:p>
          <a:endParaRPr lang="en-US"/>
        </a:p>
      </dgm:t>
    </dgm:pt>
    <dgm:pt modelId="{1592E006-1853-49BF-8B36-8236F6F8CD83}" type="sibTrans" cxnId="{620420E2-489F-4D6A-AC3A-098D4EE58B16}">
      <dgm:prSet/>
      <dgm:spPr/>
      <dgm:t>
        <a:bodyPr/>
        <a:lstStyle/>
        <a:p>
          <a:endParaRPr lang="en-US"/>
        </a:p>
      </dgm:t>
    </dgm:pt>
    <dgm:pt modelId="{87E25C04-2375-4AD1-9C9D-35CC0E962B17}">
      <dgm:prSet custT="1"/>
      <dgm:spPr/>
      <dgm:t>
        <a:bodyPr/>
        <a:lstStyle/>
        <a:p>
          <a:r>
            <a:rPr lang="en-US" sz="1400" b="1" kern="1200" dirty="0">
              <a:solidFill>
                <a:srgbClr val="000000"/>
              </a:solidFill>
              <a:latin typeface="Arial"/>
              <a:ea typeface="+mn-ea"/>
              <a:cs typeface="+mn-cs"/>
            </a:rPr>
            <a:t>Work on a do-it-yourself (DIY) project! YouTube can help!</a:t>
          </a:r>
        </a:p>
      </dgm:t>
    </dgm:pt>
    <dgm:pt modelId="{E5A81D8F-A050-4D69-9016-FEB6B52E50A5}" type="parTrans" cxnId="{5A3C2D44-C888-4F2B-BB45-A81344081B30}">
      <dgm:prSet/>
      <dgm:spPr/>
      <dgm:t>
        <a:bodyPr/>
        <a:lstStyle/>
        <a:p>
          <a:endParaRPr lang="en-US"/>
        </a:p>
      </dgm:t>
    </dgm:pt>
    <dgm:pt modelId="{36234014-C1BD-499A-9051-F6EC80C78216}" type="sibTrans" cxnId="{5A3C2D44-C888-4F2B-BB45-A81344081B30}">
      <dgm:prSet/>
      <dgm:spPr/>
      <dgm:t>
        <a:bodyPr/>
        <a:lstStyle/>
        <a:p>
          <a:endParaRPr lang="en-US"/>
        </a:p>
      </dgm:t>
    </dgm:pt>
    <dgm:pt modelId="{FC22ECF8-9AEF-4164-89A2-B55BFBA76618}">
      <dgm:prSet custT="1"/>
      <dgm:spPr/>
      <dgm:t>
        <a:bodyPr/>
        <a:lstStyle/>
        <a:p>
          <a:r>
            <a:rPr lang="en-US" sz="1300" b="1" kern="1200" dirty="0">
              <a:solidFill>
                <a:srgbClr val="000000"/>
              </a:solidFill>
              <a:latin typeface="Arial"/>
              <a:ea typeface="+mn-ea"/>
              <a:cs typeface="+mn-cs"/>
            </a:rPr>
            <a:t>New hobbies that challenge you, such as writing a blog or learning to paint.</a:t>
          </a:r>
        </a:p>
      </dgm:t>
    </dgm:pt>
    <dgm:pt modelId="{EB4AB2FC-EEDC-48B1-A19B-80E5FCADF75F}" type="parTrans" cxnId="{BD5B0941-E9F8-443E-8F91-AAE960792ECF}">
      <dgm:prSet/>
      <dgm:spPr/>
      <dgm:t>
        <a:bodyPr/>
        <a:lstStyle/>
        <a:p>
          <a:endParaRPr lang="en-US"/>
        </a:p>
      </dgm:t>
    </dgm:pt>
    <dgm:pt modelId="{BCCBDC12-9801-4889-A79A-FD49E16B63DC}" type="sibTrans" cxnId="{BD5B0941-E9F8-443E-8F91-AAE960792ECF}">
      <dgm:prSet/>
      <dgm:spPr/>
      <dgm:t>
        <a:bodyPr/>
        <a:lstStyle/>
        <a:p>
          <a:endParaRPr lang="en-US"/>
        </a:p>
      </dgm:t>
    </dgm:pt>
    <dgm:pt modelId="{BF8972BA-C1F9-4150-8D02-EB39330BD7A7}" type="pres">
      <dgm:prSet presAssocID="{23445FAE-91D8-4E95-941A-E053A2AB0165}" presName="Name0" presStyleCnt="0">
        <dgm:presLayoutVars>
          <dgm:chMax/>
          <dgm:chPref/>
          <dgm:dir/>
        </dgm:presLayoutVars>
      </dgm:prSet>
      <dgm:spPr/>
    </dgm:pt>
    <dgm:pt modelId="{DA959AF3-E787-499A-8619-FD6E3F5A821E}" type="pres">
      <dgm:prSet presAssocID="{E50C5793-2C28-4C73-B268-E49E096AB877}" presName="composite" presStyleCnt="0">
        <dgm:presLayoutVars>
          <dgm:chMax val="1"/>
          <dgm:chPref val="1"/>
        </dgm:presLayoutVars>
      </dgm:prSet>
      <dgm:spPr/>
    </dgm:pt>
    <dgm:pt modelId="{0B6098C1-465A-4D3F-9AFB-FB0C7E999248}" type="pres">
      <dgm:prSet presAssocID="{E50C5793-2C28-4C73-B268-E49E096AB877}" presName="Accent" presStyleLbl="trAlignAcc1" presStyleIdx="0" presStyleCnt="4" custLinFactNeighborX="0">
        <dgm:presLayoutVars>
          <dgm:chMax val="0"/>
          <dgm:chPref val="0"/>
        </dgm:presLayoutVars>
      </dgm:prSet>
      <dgm:spPr/>
    </dgm:pt>
    <dgm:pt modelId="{9BE68CFC-135B-4342-946A-EA93570D5BD9}" type="pres">
      <dgm:prSet presAssocID="{E50C5793-2C28-4C73-B268-E49E096AB877}" presName="Image" presStyleLbl="alignImgPlace1" presStyleIdx="0" presStyleCnt="4" custScaleY="81719" custLinFactNeighborY="-8690">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F0D38AA-6684-46A6-ACAD-38A5FA087615}" type="pres">
      <dgm:prSet presAssocID="{E50C5793-2C28-4C73-B268-E49E096AB877}" presName="ChildComposite" presStyleCnt="0"/>
      <dgm:spPr/>
    </dgm:pt>
    <dgm:pt modelId="{B41E6786-990F-4069-9956-FE9A11A79C82}" type="pres">
      <dgm:prSet presAssocID="{E50C5793-2C28-4C73-B268-E49E096AB877}" presName="Child" presStyleLbl="node1" presStyleIdx="0" presStyleCnt="0">
        <dgm:presLayoutVars>
          <dgm:chMax val="0"/>
          <dgm:chPref val="0"/>
          <dgm:bulletEnabled val="1"/>
        </dgm:presLayoutVars>
      </dgm:prSet>
      <dgm:spPr/>
    </dgm:pt>
    <dgm:pt modelId="{F619E67D-EF10-4298-A005-A97DA7D9D674}" type="pres">
      <dgm:prSet presAssocID="{E50C5793-2C28-4C73-B268-E49E096AB877}" presName="Parent" presStyleLbl="revTx" presStyleIdx="0" presStyleCnt="4" custScaleY="113992" custLinFactNeighborX="0" custLinFactNeighborY="-8372">
        <dgm:presLayoutVars>
          <dgm:chMax val="1"/>
          <dgm:chPref val="0"/>
          <dgm:bulletEnabled val="1"/>
        </dgm:presLayoutVars>
      </dgm:prSet>
      <dgm:spPr/>
    </dgm:pt>
    <dgm:pt modelId="{9F407072-7793-4375-BDDC-708E7A5C43BA}" type="pres">
      <dgm:prSet presAssocID="{0863D629-2692-4D74-A194-B47171346992}" presName="sibTrans" presStyleCnt="0"/>
      <dgm:spPr/>
    </dgm:pt>
    <dgm:pt modelId="{26C8C561-7DBD-4BEB-B9A1-353CF8532DB6}" type="pres">
      <dgm:prSet presAssocID="{C4F3A9F2-5A40-4FA7-8058-0FD05158A041}" presName="composite" presStyleCnt="0">
        <dgm:presLayoutVars>
          <dgm:chMax val="1"/>
          <dgm:chPref val="1"/>
        </dgm:presLayoutVars>
      </dgm:prSet>
      <dgm:spPr/>
    </dgm:pt>
    <dgm:pt modelId="{FE13EDBD-AD50-40D2-B533-D25044E5C7C1}" type="pres">
      <dgm:prSet presAssocID="{C4F3A9F2-5A40-4FA7-8058-0FD05158A041}" presName="Accent" presStyleLbl="trAlignAcc1" presStyleIdx="1" presStyleCnt="4">
        <dgm:presLayoutVars>
          <dgm:chMax val="0"/>
          <dgm:chPref val="0"/>
        </dgm:presLayoutVars>
      </dgm:prSet>
      <dgm:spPr/>
    </dgm:pt>
    <dgm:pt modelId="{02E0C474-1A4B-45E7-AEA8-558C92AFA06A}" type="pres">
      <dgm:prSet presAssocID="{C4F3A9F2-5A40-4FA7-8058-0FD05158A041}" presName="Image" presStyleLbl="alignImgPlace1" presStyleIdx="1" presStyleCnt="4" custScaleY="81719" custLinFactNeighborY="-8690">
        <dgm:presLayoutVars>
          <dgm:chMax val="0"/>
          <dgm:chPref val="0"/>
        </dgm:presLayoutVars>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305"/>
          </a:stretch>
        </a:blipFill>
      </dgm:spPr>
    </dgm:pt>
    <dgm:pt modelId="{E96B7806-F4F3-4CC5-8995-2ADD07F22184}" type="pres">
      <dgm:prSet presAssocID="{C4F3A9F2-5A40-4FA7-8058-0FD05158A041}" presName="ChildComposite" presStyleCnt="0"/>
      <dgm:spPr/>
    </dgm:pt>
    <dgm:pt modelId="{D184B704-9ACA-4927-9437-7AA74D602BC5}" type="pres">
      <dgm:prSet presAssocID="{C4F3A9F2-5A40-4FA7-8058-0FD05158A041}" presName="Child" presStyleLbl="node1" presStyleIdx="0" presStyleCnt="0">
        <dgm:presLayoutVars>
          <dgm:chMax val="0"/>
          <dgm:chPref val="0"/>
          <dgm:bulletEnabled val="1"/>
        </dgm:presLayoutVars>
      </dgm:prSet>
      <dgm:spPr/>
    </dgm:pt>
    <dgm:pt modelId="{5BAF936D-E294-4376-B45F-E46973F3C7BC}" type="pres">
      <dgm:prSet presAssocID="{C4F3A9F2-5A40-4FA7-8058-0FD05158A041}" presName="Parent" presStyleLbl="revTx" presStyleIdx="1" presStyleCnt="4" custScaleY="113992" custLinFactNeighborY="-4186">
        <dgm:presLayoutVars>
          <dgm:chMax val="1"/>
          <dgm:chPref val="0"/>
          <dgm:bulletEnabled val="1"/>
        </dgm:presLayoutVars>
      </dgm:prSet>
      <dgm:spPr/>
    </dgm:pt>
    <dgm:pt modelId="{555F898A-0BD9-4D19-A716-C672C4B22AA4}" type="pres">
      <dgm:prSet presAssocID="{1592E006-1853-49BF-8B36-8236F6F8CD83}" presName="sibTrans" presStyleCnt="0"/>
      <dgm:spPr/>
    </dgm:pt>
    <dgm:pt modelId="{95C4CDBC-7F40-4164-9559-48EAF3AB2920}" type="pres">
      <dgm:prSet presAssocID="{87E25C04-2375-4AD1-9C9D-35CC0E962B17}" presName="composite" presStyleCnt="0">
        <dgm:presLayoutVars>
          <dgm:chMax val="1"/>
          <dgm:chPref val="1"/>
        </dgm:presLayoutVars>
      </dgm:prSet>
      <dgm:spPr/>
    </dgm:pt>
    <dgm:pt modelId="{9DA612EE-CF30-4FA7-9C89-3ED1E0FF64A0}" type="pres">
      <dgm:prSet presAssocID="{87E25C04-2375-4AD1-9C9D-35CC0E962B17}" presName="Accent" presStyleLbl="trAlignAcc1" presStyleIdx="2" presStyleCnt="4">
        <dgm:presLayoutVars>
          <dgm:chMax val="0"/>
          <dgm:chPref val="0"/>
        </dgm:presLayoutVars>
      </dgm:prSet>
      <dgm:spPr/>
    </dgm:pt>
    <dgm:pt modelId="{9CC3F4B8-6EE0-412B-B9D6-4AB5590F5D06}" type="pres">
      <dgm:prSet presAssocID="{87E25C04-2375-4AD1-9C9D-35CC0E962B17}" presName="Image" presStyleLbl="alignImgPlace1" presStyleIdx="2" presStyleCnt="4" custScaleY="81719" custLinFactNeighborY="-8690">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294EBB0-1F9A-42CA-ACAB-5D1FA7448C19}" type="pres">
      <dgm:prSet presAssocID="{87E25C04-2375-4AD1-9C9D-35CC0E962B17}" presName="ChildComposite" presStyleCnt="0"/>
      <dgm:spPr/>
    </dgm:pt>
    <dgm:pt modelId="{1DEE8A6C-6F02-4423-8848-974DCBFA3A94}" type="pres">
      <dgm:prSet presAssocID="{87E25C04-2375-4AD1-9C9D-35CC0E962B17}" presName="Child" presStyleLbl="node1" presStyleIdx="0" presStyleCnt="0">
        <dgm:presLayoutVars>
          <dgm:chMax val="0"/>
          <dgm:chPref val="0"/>
          <dgm:bulletEnabled val="1"/>
        </dgm:presLayoutVars>
      </dgm:prSet>
      <dgm:spPr/>
    </dgm:pt>
    <dgm:pt modelId="{D116F943-C7E3-4519-834B-E8B2D467C79B}" type="pres">
      <dgm:prSet presAssocID="{87E25C04-2375-4AD1-9C9D-35CC0E962B17}" presName="Parent" presStyleLbl="revTx" presStyleIdx="2" presStyleCnt="4" custScaleY="113992" custLinFactNeighborY="-8372">
        <dgm:presLayoutVars>
          <dgm:chMax val="1"/>
          <dgm:chPref val="0"/>
          <dgm:bulletEnabled val="1"/>
        </dgm:presLayoutVars>
      </dgm:prSet>
      <dgm:spPr/>
    </dgm:pt>
    <dgm:pt modelId="{BF249F1D-E482-42C6-A2D8-0C693AB36173}" type="pres">
      <dgm:prSet presAssocID="{36234014-C1BD-499A-9051-F6EC80C78216}" presName="sibTrans" presStyleCnt="0"/>
      <dgm:spPr/>
    </dgm:pt>
    <dgm:pt modelId="{C415684E-04AB-445B-BEE9-CC171154572A}" type="pres">
      <dgm:prSet presAssocID="{FC22ECF8-9AEF-4164-89A2-B55BFBA76618}" presName="composite" presStyleCnt="0">
        <dgm:presLayoutVars>
          <dgm:chMax val="1"/>
          <dgm:chPref val="1"/>
        </dgm:presLayoutVars>
      </dgm:prSet>
      <dgm:spPr/>
    </dgm:pt>
    <dgm:pt modelId="{56E172E3-5A1C-4EE6-B24D-998F1F34B756}" type="pres">
      <dgm:prSet presAssocID="{FC22ECF8-9AEF-4164-89A2-B55BFBA76618}" presName="Accent" presStyleLbl="trAlignAcc1" presStyleIdx="3" presStyleCnt="4">
        <dgm:presLayoutVars>
          <dgm:chMax val="0"/>
          <dgm:chPref val="0"/>
        </dgm:presLayoutVars>
      </dgm:prSet>
      <dgm:spPr/>
    </dgm:pt>
    <dgm:pt modelId="{2622A5C1-0E44-4551-ACD1-646A0C325834}" type="pres">
      <dgm:prSet presAssocID="{FC22ECF8-9AEF-4164-89A2-B55BFBA76618}" presName="Image" presStyleLbl="alignImgPlace1" presStyleIdx="3" presStyleCnt="4" custScaleY="81719" custLinFactNeighborY="-8690">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0B5A8610-E898-4106-9417-CEB8F9DF17AE}" type="pres">
      <dgm:prSet presAssocID="{FC22ECF8-9AEF-4164-89A2-B55BFBA76618}" presName="ChildComposite" presStyleCnt="0"/>
      <dgm:spPr/>
    </dgm:pt>
    <dgm:pt modelId="{7BB428E7-1342-4BB4-BA9E-AABF5BB47BA8}" type="pres">
      <dgm:prSet presAssocID="{FC22ECF8-9AEF-4164-89A2-B55BFBA76618}" presName="Child" presStyleLbl="node1" presStyleIdx="0" presStyleCnt="0">
        <dgm:presLayoutVars>
          <dgm:chMax val="0"/>
          <dgm:chPref val="0"/>
          <dgm:bulletEnabled val="1"/>
        </dgm:presLayoutVars>
      </dgm:prSet>
      <dgm:spPr/>
    </dgm:pt>
    <dgm:pt modelId="{87B856D8-8387-46BA-99EF-BEE638E7CA2B}" type="pres">
      <dgm:prSet presAssocID="{FC22ECF8-9AEF-4164-89A2-B55BFBA76618}" presName="Parent" presStyleLbl="revTx" presStyleIdx="3" presStyleCnt="4" custLinFactNeighborY="-12480">
        <dgm:presLayoutVars>
          <dgm:chMax val="1"/>
          <dgm:chPref val="0"/>
          <dgm:bulletEnabled val="1"/>
        </dgm:presLayoutVars>
      </dgm:prSet>
      <dgm:spPr/>
    </dgm:pt>
  </dgm:ptLst>
  <dgm:cxnLst>
    <dgm:cxn modelId="{2C4BA518-CDD1-46C2-9A7B-9E107D92519F}" type="presOf" srcId="{C4F3A9F2-5A40-4FA7-8058-0FD05158A041}" destId="{5BAF936D-E294-4376-B45F-E46973F3C7BC}" srcOrd="0" destOrd="0" presId="urn:microsoft.com/office/officeart/2008/layout/CaptionedPictures"/>
    <dgm:cxn modelId="{1B87EE3B-34CE-4452-84E3-46693BA349A3}" type="presOf" srcId="{FC22ECF8-9AEF-4164-89A2-B55BFBA76618}" destId="{87B856D8-8387-46BA-99EF-BEE638E7CA2B}" srcOrd="0" destOrd="0" presId="urn:microsoft.com/office/officeart/2008/layout/CaptionedPictures"/>
    <dgm:cxn modelId="{BD5B0941-E9F8-443E-8F91-AAE960792ECF}" srcId="{23445FAE-91D8-4E95-941A-E053A2AB0165}" destId="{FC22ECF8-9AEF-4164-89A2-B55BFBA76618}" srcOrd="3" destOrd="0" parTransId="{EB4AB2FC-EEDC-48B1-A19B-80E5FCADF75F}" sibTransId="{BCCBDC12-9801-4889-A79A-FD49E16B63DC}"/>
    <dgm:cxn modelId="{5A3C2D44-C888-4F2B-BB45-A81344081B30}" srcId="{23445FAE-91D8-4E95-941A-E053A2AB0165}" destId="{87E25C04-2375-4AD1-9C9D-35CC0E962B17}" srcOrd="2" destOrd="0" parTransId="{E5A81D8F-A050-4D69-9016-FEB6B52E50A5}" sibTransId="{36234014-C1BD-499A-9051-F6EC80C78216}"/>
    <dgm:cxn modelId="{29863286-F9FE-4879-A7E4-C972480FDBFE}" type="presOf" srcId="{23445FAE-91D8-4E95-941A-E053A2AB0165}" destId="{BF8972BA-C1F9-4150-8D02-EB39330BD7A7}" srcOrd="0" destOrd="0" presId="urn:microsoft.com/office/officeart/2008/layout/CaptionedPictures"/>
    <dgm:cxn modelId="{7BC1539F-B977-44EE-8D94-EDA62871EEBF}" type="presOf" srcId="{E50C5793-2C28-4C73-B268-E49E096AB877}" destId="{F619E67D-EF10-4298-A005-A97DA7D9D674}" srcOrd="0" destOrd="0" presId="urn:microsoft.com/office/officeart/2008/layout/CaptionedPictures"/>
    <dgm:cxn modelId="{8AEA68C8-7C06-471A-B058-66F2B1F9CC12}" srcId="{23445FAE-91D8-4E95-941A-E053A2AB0165}" destId="{E50C5793-2C28-4C73-B268-E49E096AB877}" srcOrd="0" destOrd="0" parTransId="{FC47C1C7-E956-4331-A9A9-ADD19648074A}" sibTransId="{0863D629-2692-4D74-A194-B47171346992}"/>
    <dgm:cxn modelId="{620420E2-489F-4D6A-AC3A-098D4EE58B16}" srcId="{23445FAE-91D8-4E95-941A-E053A2AB0165}" destId="{C4F3A9F2-5A40-4FA7-8058-0FD05158A041}" srcOrd="1" destOrd="0" parTransId="{F7E9BBE7-C0E6-4829-AC34-E318840701E4}" sibTransId="{1592E006-1853-49BF-8B36-8236F6F8CD83}"/>
    <dgm:cxn modelId="{3CA675F3-018A-42AE-9BD0-48B061B59BC5}" type="presOf" srcId="{87E25C04-2375-4AD1-9C9D-35CC0E962B17}" destId="{D116F943-C7E3-4519-834B-E8B2D467C79B}" srcOrd="0" destOrd="0" presId="urn:microsoft.com/office/officeart/2008/layout/CaptionedPictures"/>
    <dgm:cxn modelId="{A893CBDB-EE14-46B1-8BFD-458FF6F37FE1}" type="presParOf" srcId="{BF8972BA-C1F9-4150-8D02-EB39330BD7A7}" destId="{DA959AF3-E787-499A-8619-FD6E3F5A821E}" srcOrd="0" destOrd="0" presId="urn:microsoft.com/office/officeart/2008/layout/CaptionedPictures"/>
    <dgm:cxn modelId="{6119CD7E-D133-4D63-9F0B-85C987346456}" type="presParOf" srcId="{DA959AF3-E787-499A-8619-FD6E3F5A821E}" destId="{0B6098C1-465A-4D3F-9AFB-FB0C7E999248}" srcOrd="0" destOrd="0" presId="urn:microsoft.com/office/officeart/2008/layout/CaptionedPictures"/>
    <dgm:cxn modelId="{832E205C-4751-4BEF-9656-36C3F8EB91E3}" type="presParOf" srcId="{DA959AF3-E787-499A-8619-FD6E3F5A821E}" destId="{9BE68CFC-135B-4342-946A-EA93570D5BD9}" srcOrd="1" destOrd="0" presId="urn:microsoft.com/office/officeart/2008/layout/CaptionedPictures"/>
    <dgm:cxn modelId="{136ADBB9-9DCD-4B06-8866-6C4306BE6C96}" type="presParOf" srcId="{DA959AF3-E787-499A-8619-FD6E3F5A821E}" destId="{0F0D38AA-6684-46A6-ACAD-38A5FA087615}" srcOrd="2" destOrd="0" presId="urn:microsoft.com/office/officeart/2008/layout/CaptionedPictures"/>
    <dgm:cxn modelId="{5FB455D0-1ACE-4879-AEF1-5C4ABF6332DE}" type="presParOf" srcId="{0F0D38AA-6684-46A6-ACAD-38A5FA087615}" destId="{B41E6786-990F-4069-9956-FE9A11A79C82}" srcOrd="0" destOrd="0" presId="urn:microsoft.com/office/officeart/2008/layout/CaptionedPictures"/>
    <dgm:cxn modelId="{C4A131F1-A663-468F-9167-A8C23FA6C2E8}" type="presParOf" srcId="{0F0D38AA-6684-46A6-ACAD-38A5FA087615}" destId="{F619E67D-EF10-4298-A005-A97DA7D9D674}" srcOrd="1" destOrd="0" presId="urn:microsoft.com/office/officeart/2008/layout/CaptionedPictures"/>
    <dgm:cxn modelId="{B271FA74-007D-4D81-8539-EAA1B80B0B3D}" type="presParOf" srcId="{BF8972BA-C1F9-4150-8D02-EB39330BD7A7}" destId="{9F407072-7793-4375-BDDC-708E7A5C43BA}" srcOrd="1" destOrd="0" presId="urn:microsoft.com/office/officeart/2008/layout/CaptionedPictures"/>
    <dgm:cxn modelId="{0F10AC4B-2EFF-4B5F-A620-A3BEBCDF2315}" type="presParOf" srcId="{BF8972BA-C1F9-4150-8D02-EB39330BD7A7}" destId="{26C8C561-7DBD-4BEB-B9A1-353CF8532DB6}" srcOrd="2" destOrd="0" presId="urn:microsoft.com/office/officeart/2008/layout/CaptionedPictures"/>
    <dgm:cxn modelId="{A49C2F16-958D-4E27-B1CC-ED7175CD98DE}" type="presParOf" srcId="{26C8C561-7DBD-4BEB-B9A1-353CF8532DB6}" destId="{FE13EDBD-AD50-40D2-B533-D25044E5C7C1}" srcOrd="0" destOrd="0" presId="urn:microsoft.com/office/officeart/2008/layout/CaptionedPictures"/>
    <dgm:cxn modelId="{25A1A96F-AC00-47FD-966D-0884B2E46CB2}" type="presParOf" srcId="{26C8C561-7DBD-4BEB-B9A1-353CF8532DB6}" destId="{02E0C474-1A4B-45E7-AEA8-558C92AFA06A}" srcOrd="1" destOrd="0" presId="urn:microsoft.com/office/officeart/2008/layout/CaptionedPictures"/>
    <dgm:cxn modelId="{8E80A866-686C-4991-B051-8CB75B6F2332}" type="presParOf" srcId="{26C8C561-7DBD-4BEB-B9A1-353CF8532DB6}" destId="{E96B7806-F4F3-4CC5-8995-2ADD07F22184}" srcOrd="2" destOrd="0" presId="urn:microsoft.com/office/officeart/2008/layout/CaptionedPictures"/>
    <dgm:cxn modelId="{680BDCEB-4F18-46DC-A33A-DD594D955ED6}" type="presParOf" srcId="{E96B7806-F4F3-4CC5-8995-2ADD07F22184}" destId="{D184B704-9ACA-4927-9437-7AA74D602BC5}" srcOrd="0" destOrd="0" presId="urn:microsoft.com/office/officeart/2008/layout/CaptionedPictures"/>
    <dgm:cxn modelId="{3B40733D-2009-48D0-896E-11E65EE70673}" type="presParOf" srcId="{E96B7806-F4F3-4CC5-8995-2ADD07F22184}" destId="{5BAF936D-E294-4376-B45F-E46973F3C7BC}" srcOrd="1" destOrd="0" presId="urn:microsoft.com/office/officeart/2008/layout/CaptionedPictures"/>
    <dgm:cxn modelId="{879A529B-4952-4FDB-AA5D-90BEF2EF58E7}" type="presParOf" srcId="{BF8972BA-C1F9-4150-8D02-EB39330BD7A7}" destId="{555F898A-0BD9-4D19-A716-C672C4B22AA4}" srcOrd="3" destOrd="0" presId="urn:microsoft.com/office/officeart/2008/layout/CaptionedPictures"/>
    <dgm:cxn modelId="{854FA0FB-6246-4BE6-B83B-C96FDC639A41}" type="presParOf" srcId="{BF8972BA-C1F9-4150-8D02-EB39330BD7A7}" destId="{95C4CDBC-7F40-4164-9559-48EAF3AB2920}" srcOrd="4" destOrd="0" presId="urn:microsoft.com/office/officeart/2008/layout/CaptionedPictures"/>
    <dgm:cxn modelId="{08734F59-F4C2-43B1-B8A9-869A42DA1C97}" type="presParOf" srcId="{95C4CDBC-7F40-4164-9559-48EAF3AB2920}" destId="{9DA612EE-CF30-4FA7-9C89-3ED1E0FF64A0}" srcOrd="0" destOrd="0" presId="urn:microsoft.com/office/officeart/2008/layout/CaptionedPictures"/>
    <dgm:cxn modelId="{E081E4E6-BD11-4AA2-A8A6-4CE7145B2C58}" type="presParOf" srcId="{95C4CDBC-7F40-4164-9559-48EAF3AB2920}" destId="{9CC3F4B8-6EE0-412B-B9D6-4AB5590F5D06}" srcOrd="1" destOrd="0" presId="urn:microsoft.com/office/officeart/2008/layout/CaptionedPictures"/>
    <dgm:cxn modelId="{B461E577-BC1E-4181-A318-E268E44CCE3E}" type="presParOf" srcId="{95C4CDBC-7F40-4164-9559-48EAF3AB2920}" destId="{8294EBB0-1F9A-42CA-ACAB-5D1FA7448C19}" srcOrd="2" destOrd="0" presId="urn:microsoft.com/office/officeart/2008/layout/CaptionedPictures"/>
    <dgm:cxn modelId="{B69C3C89-ABF3-4F51-94F9-4FBE809DBE64}" type="presParOf" srcId="{8294EBB0-1F9A-42CA-ACAB-5D1FA7448C19}" destId="{1DEE8A6C-6F02-4423-8848-974DCBFA3A94}" srcOrd="0" destOrd="0" presId="urn:microsoft.com/office/officeart/2008/layout/CaptionedPictures"/>
    <dgm:cxn modelId="{7C8EA9BF-2A75-4455-9EC4-2EAF6E276A8C}" type="presParOf" srcId="{8294EBB0-1F9A-42CA-ACAB-5D1FA7448C19}" destId="{D116F943-C7E3-4519-834B-E8B2D467C79B}" srcOrd="1" destOrd="0" presId="urn:microsoft.com/office/officeart/2008/layout/CaptionedPictures"/>
    <dgm:cxn modelId="{A2A9DD15-4A97-42CD-A319-40618431CD29}" type="presParOf" srcId="{BF8972BA-C1F9-4150-8D02-EB39330BD7A7}" destId="{BF249F1D-E482-42C6-A2D8-0C693AB36173}" srcOrd="5" destOrd="0" presId="urn:microsoft.com/office/officeart/2008/layout/CaptionedPictures"/>
    <dgm:cxn modelId="{9721CC43-4D3F-4D71-B495-476BDD58DBE1}" type="presParOf" srcId="{BF8972BA-C1F9-4150-8D02-EB39330BD7A7}" destId="{C415684E-04AB-445B-BEE9-CC171154572A}" srcOrd="6" destOrd="0" presId="urn:microsoft.com/office/officeart/2008/layout/CaptionedPictures"/>
    <dgm:cxn modelId="{1235BA8E-254E-410C-A0C5-AEC81F9D60AC}" type="presParOf" srcId="{C415684E-04AB-445B-BEE9-CC171154572A}" destId="{56E172E3-5A1C-4EE6-B24D-998F1F34B756}" srcOrd="0" destOrd="0" presId="urn:microsoft.com/office/officeart/2008/layout/CaptionedPictures"/>
    <dgm:cxn modelId="{24594004-4CC1-4F45-B04E-CAE266E103D4}" type="presParOf" srcId="{C415684E-04AB-445B-BEE9-CC171154572A}" destId="{2622A5C1-0E44-4551-ACD1-646A0C325834}" srcOrd="1" destOrd="0" presId="urn:microsoft.com/office/officeart/2008/layout/CaptionedPictures"/>
    <dgm:cxn modelId="{7FF9B786-54B1-455E-A466-5DC98D1B7108}" type="presParOf" srcId="{C415684E-04AB-445B-BEE9-CC171154572A}" destId="{0B5A8610-E898-4106-9417-CEB8F9DF17AE}" srcOrd="2" destOrd="0" presId="urn:microsoft.com/office/officeart/2008/layout/CaptionedPictures"/>
    <dgm:cxn modelId="{2322E823-B50B-4219-97EA-7BC7ED0CC72F}" type="presParOf" srcId="{0B5A8610-E898-4106-9417-CEB8F9DF17AE}" destId="{7BB428E7-1342-4BB4-BA9E-AABF5BB47BA8}" srcOrd="0" destOrd="0" presId="urn:microsoft.com/office/officeart/2008/layout/CaptionedPictures"/>
    <dgm:cxn modelId="{EA22FAC1-47F7-4335-A614-74F43C77885D}" type="presParOf" srcId="{0B5A8610-E898-4106-9417-CEB8F9DF17AE}" destId="{87B856D8-8387-46BA-99EF-BEE638E7CA2B}"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F42E5A-D209-45F0-AF03-20F6CACA49B3}"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87EE8846-43FC-4E86-9FB1-153193622381}">
      <dgm:prSet custT="1"/>
      <dgm:spPr/>
      <dgm:t>
        <a:bodyPr/>
        <a:lstStyle/>
        <a:p>
          <a:r>
            <a:rPr lang="en-US" sz="1200" b="1" dirty="0">
              <a:solidFill>
                <a:schemeClr val="bg1"/>
              </a:solidFill>
              <a:latin typeface="Tofino Personal Medium" panose="02000000000000000000" pitchFamily="50" charset="0"/>
            </a:rPr>
            <a:t>Focus on Where You Are</a:t>
          </a:r>
          <a:endParaRPr lang="en-US" sz="1200" dirty="0">
            <a:solidFill>
              <a:schemeClr val="bg1"/>
            </a:solidFill>
            <a:latin typeface="Tofino Personal Medium" panose="02000000000000000000" pitchFamily="50" charset="0"/>
          </a:endParaRPr>
        </a:p>
        <a:p>
          <a:r>
            <a:rPr lang="en-US" sz="1100" dirty="0">
              <a:solidFill>
                <a:schemeClr val="bg1"/>
              </a:solidFill>
              <a:latin typeface="Tofino Personal Medium" panose="02000000000000000000" pitchFamily="50" charset="0"/>
            </a:rPr>
            <a:t>Thinking too hard about what you are doing may make it worse. Feel the “pulse” of life.</a:t>
          </a:r>
        </a:p>
      </dgm:t>
    </dgm:pt>
    <dgm:pt modelId="{E03361E6-39EB-4902-B01C-9468A91238B3}" type="parTrans" cxnId="{84B83C5A-A134-4DED-B81B-E31095014023}">
      <dgm:prSet/>
      <dgm:spPr/>
      <dgm:t>
        <a:bodyPr/>
        <a:lstStyle/>
        <a:p>
          <a:endParaRPr lang="en-US">
            <a:solidFill>
              <a:schemeClr val="bg1"/>
            </a:solidFill>
            <a:latin typeface="Tofino Personal Medium" panose="02000000000000000000" pitchFamily="50" charset="0"/>
          </a:endParaRPr>
        </a:p>
      </dgm:t>
    </dgm:pt>
    <dgm:pt modelId="{2CE7F06F-36EE-4AB0-B84A-C6A54DED29BE}" type="sibTrans" cxnId="{84B83C5A-A134-4DED-B81B-E31095014023}">
      <dgm:prSet/>
      <dgm:spPr/>
      <dgm:t>
        <a:bodyPr/>
        <a:lstStyle/>
        <a:p>
          <a:endParaRPr lang="en-US">
            <a:solidFill>
              <a:schemeClr val="bg1"/>
            </a:solidFill>
            <a:latin typeface="Tofino Personal Medium" panose="02000000000000000000" pitchFamily="50" charset="0"/>
          </a:endParaRPr>
        </a:p>
      </dgm:t>
    </dgm:pt>
    <dgm:pt modelId="{D0B213ED-CD01-4395-A934-5FD4665A1926}">
      <dgm:prSet custT="1"/>
      <dgm:spPr/>
      <dgm:t>
        <a:bodyPr/>
        <a:lstStyle/>
        <a:p>
          <a:r>
            <a:rPr lang="en-US" sz="1200" b="1" dirty="0">
              <a:solidFill>
                <a:schemeClr val="bg1"/>
              </a:solidFill>
              <a:latin typeface="Tofino Personal Medium" panose="02000000000000000000" pitchFamily="50" charset="0"/>
            </a:rPr>
            <a:t>Focus on the Present </a:t>
          </a:r>
        </a:p>
        <a:p>
          <a:r>
            <a:rPr lang="en-US" sz="1100" dirty="0">
              <a:solidFill>
                <a:schemeClr val="bg1"/>
              </a:solidFill>
              <a:latin typeface="Tofino Personal Medium" panose="02000000000000000000" pitchFamily="50" charset="0"/>
            </a:rPr>
            <a:t>It’s easy to get trapped in the past or future, causing worry.</a:t>
          </a:r>
        </a:p>
      </dgm:t>
    </dgm:pt>
    <dgm:pt modelId="{1D8E7237-179B-4E58-A53A-543EF74FEAB4}" type="parTrans" cxnId="{AE26DB99-E107-4D03-9EBF-ABFC036A77E2}">
      <dgm:prSet/>
      <dgm:spPr/>
      <dgm:t>
        <a:bodyPr/>
        <a:lstStyle/>
        <a:p>
          <a:endParaRPr lang="en-US">
            <a:solidFill>
              <a:schemeClr val="bg1"/>
            </a:solidFill>
            <a:latin typeface="Tofino Personal Medium" panose="02000000000000000000" pitchFamily="50" charset="0"/>
          </a:endParaRPr>
        </a:p>
      </dgm:t>
    </dgm:pt>
    <dgm:pt modelId="{F016A87A-CDDC-44A0-92CD-FE95E8337845}" type="sibTrans" cxnId="{AE26DB99-E107-4D03-9EBF-ABFC036A77E2}">
      <dgm:prSet/>
      <dgm:spPr/>
      <dgm:t>
        <a:bodyPr/>
        <a:lstStyle/>
        <a:p>
          <a:endParaRPr lang="en-US">
            <a:solidFill>
              <a:schemeClr val="bg1"/>
            </a:solidFill>
            <a:latin typeface="Tofino Personal Medium" panose="02000000000000000000" pitchFamily="50" charset="0"/>
          </a:endParaRPr>
        </a:p>
      </dgm:t>
    </dgm:pt>
    <dgm:pt modelId="{E05850B5-85FA-4EE1-9A5C-854A51FE859B}">
      <dgm:prSet custT="1"/>
      <dgm:spPr/>
      <dgm:t>
        <a:bodyPr/>
        <a:lstStyle/>
        <a:p>
          <a:r>
            <a:rPr lang="en-US" sz="1200" b="1" dirty="0">
              <a:solidFill>
                <a:schemeClr val="bg1"/>
              </a:solidFill>
              <a:latin typeface="Tofino Personal Medium" panose="02000000000000000000" pitchFamily="50" charset="0"/>
            </a:rPr>
            <a:t>Focus on Your Breathing </a:t>
          </a:r>
        </a:p>
        <a:p>
          <a:r>
            <a:rPr lang="en-US" sz="1100" dirty="0">
              <a:solidFill>
                <a:schemeClr val="bg1"/>
              </a:solidFill>
              <a:latin typeface="Tofino Personal Medium" panose="02000000000000000000" pitchFamily="50" charset="0"/>
            </a:rPr>
            <a:t>There’s no better way to get you back to the present.</a:t>
          </a:r>
        </a:p>
      </dgm:t>
    </dgm:pt>
    <dgm:pt modelId="{CAE0FFA0-C4A0-4216-9664-458918843030}" type="parTrans" cxnId="{88F19142-E09C-48B9-ADD3-0424EE32EA36}">
      <dgm:prSet/>
      <dgm:spPr/>
      <dgm:t>
        <a:bodyPr/>
        <a:lstStyle/>
        <a:p>
          <a:endParaRPr lang="en-US">
            <a:solidFill>
              <a:schemeClr val="bg1"/>
            </a:solidFill>
            <a:latin typeface="Tofino Personal Medium" panose="02000000000000000000" pitchFamily="50" charset="0"/>
          </a:endParaRPr>
        </a:p>
      </dgm:t>
    </dgm:pt>
    <dgm:pt modelId="{8AF1CF3D-9E3B-4AE0-BBFD-B414DCEF6C9C}" type="sibTrans" cxnId="{88F19142-E09C-48B9-ADD3-0424EE32EA36}">
      <dgm:prSet/>
      <dgm:spPr/>
      <dgm:t>
        <a:bodyPr/>
        <a:lstStyle/>
        <a:p>
          <a:endParaRPr lang="en-US">
            <a:solidFill>
              <a:schemeClr val="bg1"/>
            </a:solidFill>
            <a:latin typeface="Tofino Personal Medium" panose="02000000000000000000" pitchFamily="50" charset="0"/>
          </a:endParaRPr>
        </a:p>
      </dgm:t>
    </dgm:pt>
    <dgm:pt modelId="{5D3A12E6-377E-41BB-8075-8CA86D993E05}">
      <dgm:prSet custT="1"/>
      <dgm:spPr/>
      <dgm:t>
        <a:bodyPr/>
        <a:lstStyle/>
        <a:p>
          <a:r>
            <a:rPr lang="en-US" sz="1200" b="1" dirty="0">
              <a:solidFill>
                <a:schemeClr val="bg1"/>
              </a:solidFill>
              <a:latin typeface="Tofino Personal Medium" panose="02000000000000000000" pitchFamily="50" charset="0"/>
            </a:rPr>
            <a:t>Set attainable goals for success </a:t>
          </a:r>
        </a:p>
        <a:p>
          <a:r>
            <a:rPr lang="en-US" sz="1100" b="1" dirty="0">
              <a:solidFill>
                <a:schemeClr val="bg1"/>
              </a:solidFill>
              <a:latin typeface="Tofino Personal Medium" panose="02000000000000000000" pitchFamily="50" charset="0"/>
            </a:rPr>
            <a:t>M</a:t>
          </a:r>
          <a:r>
            <a:rPr lang="en-US" sz="1100" dirty="0">
              <a:solidFill>
                <a:schemeClr val="bg1"/>
              </a:solidFill>
              <a:latin typeface="Tofino Personal Medium" panose="02000000000000000000" pitchFamily="50" charset="0"/>
            </a:rPr>
            <a:t>atch the goal to your ability level.</a:t>
          </a:r>
        </a:p>
      </dgm:t>
    </dgm:pt>
    <dgm:pt modelId="{669090E3-F216-4FE8-A304-6D4BDFADBF88}" type="parTrans" cxnId="{0510F3A6-F8E9-4443-B7C2-9BFCFC0F7228}">
      <dgm:prSet/>
      <dgm:spPr/>
      <dgm:t>
        <a:bodyPr/>
        <a:lstStyle/>
        <a:p>
          <a:endParaRPr lang="en-US">
            <a:solidFill>
              <a:schemeClr val="bg1"/>
            </a:solidFill>
            <a:latin typeface="Tofino Personal Medium" panose="02000000000000000000" pitchFamily="50" charset="0"/>
          </a:endParaRPr>
        </a:p>
      </dgm:t>
    </dgm:pt>
    <dgm:pt modelId="{E62A4E32-7005-4553-9A4F-C61C6C01A357}" type="sibTrans" cxnId="{0510F3A6-F8E9-4443-B7C2-9BFCFC0F7228}">
      <dgm:prSet/>
      <dgm:spPr/>
      <dgm:t>
        <a:bodyPr/>
        <a:lstStyle/>
        <a:p>
          <a:endParaRPr lang="en-US">
            <a:solidFill>
              <a:schemeClr val="bg1"/>
            </a:solidFill>
            <a:latin typeface="Tofino Personal Medium" panose="02000000000000000000" pitchFamily="50" charset="0"/>
          </a:endParaRPr>
        </a:p>
      </dgm:t>
    </dgm:pt>
    <dgm:pt modelId="{411139DE-46C8-42E3-ABA3-4C56DDE097D7}">
      <dgm:prSet custT="1"/>
      <dgm:spPr/>
      <dgm:t>
        <a:bodyPr/>
        <a:lstStyle/>
        <a:p>
          <a:r>
            <a:rPr lang="en-US" sz="1200" b="1" dirty="0">
              <a:solidFill>
                <a:schemeClr val="bg1"/>
              </a:solidFill>
              <a:latin typeface="Tofino Personal Medium" panose="02000000000000000000" pitchFamily="50" charset="0"/>
            </a:rPr>
            <a:t>Acceptance </a:t>
          </a:r>
        </a:p>
        <a:p>
          <a:r>
            <a:rPr lang="en-US" sz="1100" dirty="0">
              <a:solidFill>
                <a:schemeClr val="bg1"/>
              </a:solidFill>
              <a:latin typeface="Tofino Personal Medium" panose="02000000000000000000" pitchFamily="50" charset="0"/>
            </a:rPr>
            <a:t>Let the emotions being felt exist. It’s OK for me to feel this way.</a:t>
          </a:r>
        </a:p>
      </dgm:t>
    </dgm:pt>
    <dgm:pt modelId="{609AA126-6F19-4E9A-A0C9-48FCF96A8C60}" type="parTrans" cxnId="{E00702BF-DD85-455A-8C3F-92E9C02387B6}">
      <dgm:prSet/>
      <dgm:spPr/>
      <dgm:t>
        <a:bodyPr/>
        <a:lstStyle/>
        <a:p>
          <a:endParaRPr lang="en-US">
            <a:solidFill>
              <a:schemeClr val="bg1"/>
            </a:solidFill>
            <a:latin typeface="Tofino Personal Medium" panose="02000000000000000000" pitchFamily="50" charset="0"/>
          </a:endParaRPr>
        </a:p>
      </dgm:t>
    </dgm:pt>
    <dgm:pt modelId="{96C4DCC2-DBC4-4E9D-BA94-29CD564E4817}" type="sibTrans" cxnId="{E00702BF-DD85-455A-8C3F-92E9C02387B6}">
      <dgm:prSet/>
      <dgm:spPr/>
      <dgm:t>
        <a:bodyPr/>
        <a:lstStyle/>
        <a:p>
          <a:endParaRPr lang="en-US">
            <a:solidFill>
              <a:schemeClr val="bg1"/>
            </a:solidFill>
            <a:latin typeface="Tofino Personal Medium" panose="02000000000000000000" pitchFamily="50" charset="0"/>
          </a:endParaRPr>
        </a:p>
      </dgm:t>
    </dgm:pt>
    <dgm:pt modelId="{AC07161E-2308-4204-8347-C054D51ED6FC}">
      <dgm:prSet custT="1"/>
      <dgm:spPr/>
      <dgm:t>
        <a:bodyPr/>
        <a:lstStyle/>
        <a:p>
          <a:r>
            <a:rPr lang="en-US" sz="1200" b="1" dirty="0">
              <a:solidFill>
                <a:schemeClr val="bg1"/>
              </a:solidFill>
              <a:latin typeface="Tofino Personal Medium" panose="02000000000000000000" pitchFamily="50" charset="0"/>
            </a:rPr>
            <a:t>Notice the new things!</a:t>
          </a:r>
        </a:p>
        <a:p>
          <a:r>
            <a:rPr lang="en-US" sz="1100" dirty="0">
              <a:solidFill>
                <a:schemeClr val="bg1"/>
              </a:solidFill>
              <a:latin typeface="Tofino Personal Medium" panose="02000000000000000000" pitchFamily="50" charset="0"/>
            </a:rPr>
            <a:t>This helps prevent going on “auto-pilot”. the world is always changing.</a:t>
          </a:r>
        </a:p>
      </dgm:t>
    </dgm:pt>
    <dgm:pt modelId="{1BBBFE22-5B55-4F08-9504-EA5D690ABEE3}" type="parTrans" cxnId="{438FA989-8C46-448A-B2BB-D7ABA898A0BF}">
      <dgm:prSet/>
      <dgm:spPr/>
      <dgm:t>
        <a:bodyPr/>
        <a:lstStyle/>
        <a:p>
          <a:endParaRPr lang="en-US">
            <a:solidFill>
              <a:schemeClr val="bg1"/>
            </a:solidFill>
            <a:latin typeface="Tofino Personal Medium" panose="02000000000000000000" pitchFamily="50" charset="0"/>
          </a:endParaRPr>
        </a:p>
      </dgm:t>
    </dgm:pt>
    <dgm:pt modelId="{9FCAEDA2-54B5-4BCB-A617-B3AF4DB4D7F0}" type="sibTrans" cxnId="{438FA989-8C46-448A-B2BB-D7ABA898A0BF}">
      <dgm:prSet/>
      <dgm:spPr/>
      <dgm:t>
        <a:bodyPr/>
        <a:lstStyle/>
        <a:p>
          <a:endParaRPr lang="en-US">
            <a:solidFill>
              <a:schemeClr val="bg1"/>
            </a:solidFill>
            <a:latin typeface="Tofino Personal Medium" panose="02000000000000000000" pitchFamily="50" charset="0"/>
          </a:endParaRPr>
        </a:p>
      </dgm:t>
    </dgm:pt>
    <dgm:pt modelId="{18F91922-3B7C-48C5-B825-11B2A3F37C70}" type="pres">
      <dgm:prSet presAssocID="{13F42E5A-D209-45F0-AF03-20F6CACA49B3}" presName="root" presStyleCnt="0">
        <dgm:presLayoutVars>
          <dgm:dir/>
          <dgm:resizeHandles val="exact"/>
        </dgm:presLayoutVars>
      </dgm:prSet>
      <dgm:spPr/>
    </dgm:pt>
    <dgm:pt modelId="{845BC32A-66A6-4BB3-88DA-44FF5B499D83}" type="pres">
      <dgm:prSet presAssocID="{87EE8846-43FC-4E86-9FB1-153193622381}" presName="compNode" presStyleCnt="0"/>
      <dgm:spPr/>
    </dgm:pt>
    <dgm:pt modelId="{090D07E3-79B7-4ED0-9C29-7DBF3FA1ADFE}" type="pres">
      <dgm:prSet presAssocID="{87EE8846-43FC-4E86-9FB1-15319362238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with Pulse"/>
        </a:ext>
      </dgm:extLst>
    </dgm:pt>
    <dgm:pt modelId="{EAC668D8-2686-4B81-A97E-B1851CDA88D7}" type="pres">
      <dgm:prSet presAssocID="{87EE8846-43FC-4E86-9FB1-153193622381}" presName="spaceRect" presStyleCnt="0"/>
      <dgm:spPr/>
    </dgm:pt>
    <dgm:pt modelId="{8A6A6C4B-BC38-400C-9534-96412225AAF9}" type="pres">
      <dgm:prSet presAssocID="{87EE8846-43FC-4E86-9FB1-153193622381}" presName="textRect" presStyleLbl="revTx" presStyleIdx="0" presStyleCnt="6" custScaleX="155942">
        <dgm:presLayoutVars>
          <dgm:chMax val="1"/>
          <dgm:chPref val="1"/>
        </dgm:presLayoutVars>
      </dgm:prSet>
      <dgm:spPr/>
    </dgm:pt>
    <dgm:pt modelId="{8531043A-6945-49F1-AA66-3DD1D69ED530}" type="pres">
      <dgm:prSet presAssocID="{2CE7F06F-36EE-4AB0-B84A-C6A54DED29BE}" presName="sibTrans" presStyleCnt="0"/>
      <dgm:spPr/>
    </dgm:pt>
    <dgm:pt modelId="{32F25E34-6D12-4956-AA44-8B48E95B6B68}" type="pres">
      <dgm:prSet presAssocID="{D0B213ED-CD01-4395-A934-5FD4665A1926}" presName="compNode" presStyleCnt="0"/>
      <dgm:spPr/>
    </dgm:pt>
    <dgm:pt modelId="{18E8B75A-7D51-4DCD-80E4-511291C484F9}" type="pres">
      <dgm:prSet presAssocID="{D0B213ED-CD01-4395-A934-5FD4665A192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ried Face with Solid Fill"/>
        </a:ext>
      </dgm:extLst>
    </dgm:pt>
    <dgm:pt modelId="{B6517175-E65B-4C0E-8C95-459263E56C2D}" type="pres">
      <dgm:prSet presAssocID="{D0B213ED-CD01-4395-A934-5FD4665A1926}" presName="spaceRect" presStyleCnt="0"/>
      <dgm:spPr/>
    </dgm:pt>
    <dgm:pt modelId="{5E5DDC64-8C83-42CF-A4DB-ABE9A4DE3167}" type="pres">
      <dgm:prSet presAssocID="{D0B213ED-CD01-4395-A934-5FD4665A1926}" presName="textRect" presStyleLbl="revTx" presStyleIdx="1" presStyleCnt="6" custScaleX="147855">
        <dgm:presLayoutVars>
          <dgm:chMax val="1"/>
          <dgm:chPref val="1"/>
        </dgm:presLayoutVars>
      </dgm:prSet>
      <dgm:spPr/>
    </dgm:pt>
    <dgm:pt modelId="{E58A1886-E6B9-40DB-8B28-22F2E6CF2843}" type="pres">
      <dgm:prSet presAssocID="{F016A87A-CDDC-44A0-92CD-FE95E8337845}" presName="sibTrans" presStyleCnt="0"/>
      <dgm:spPr/>
    </dgm:pt>
    <dgm:pt modelId="{CD97EC6D-9F6F-48F1-A2BD-B6E225FA54CA}" type="pres">
      <dgm:prSet presAssocID="{E05850B5-85FA-4EE1-9A5C-854A51FE859B}" presName="compNode" presStyleCnt="0"/>
      <dgm:spPr/>
    </dgm:pt>
    <dgm:pt modelId="{02B780F7-F0DD-4673-AF2E-40F92DC75786}" type="pres">
      <dgm:prSet presAssocID="{E05850B5-85FA-4EE1-9A5C-854A51FE859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ungs"/>
        </a:ext>
      </dgm:extLst>
    </dgm:pt>
    <dgm:pt modelId="{4143078D-53CB-4C7B-82E2-8AF918770A3D}" type="pres">
      <dgm:prSet presAssocID="{E05850B5-85FA-4EE1-9A5C-854A51FE859B}" presName="spaceRect" presStyleCnt="0"/>
      <dgm:spPr/>
    </dgm:pt>
    <dgm:pt modelId="{0429C170-10BF-469D-9C49-51E3D92856C2}" type="pres">
      <dgm:prSet presAssocID="{E05850B5-85FA-4EE1-9A5C-854A51FE859B}" presName="textRect" presStyleLbl="revTx" presStyleIdx="2" presStyleCnt="6" custScaleX="156218">
        <dgm:presLayoutVars>
          <dgm:chMax val="1"/>
          <dgm:chPref val="1"/>
        </dgm:presLayoutVars>
      </dgm:prSet>
      <dgm:spPr/>
    </dgm:pt>
    <dgm:pt modelId="{3F6E246B-A4FF-4615-9FAF-6330E40E62C1}" type="pres">
      <dgm:prSet presAssocID="{8AF1CF3D-9E3B-4AE0-BBFD-B414DCEF6C9C}" presName="sibTrans" presStyleCnt="0"/>
      <dgm:spPr/>
    </dgm:pt>
    <dgm:pt modelId="{02980138-A14F-45DB-8A5A-44A569D8F672}" type="pres">
      <dgm:prSet presAssocID="{5D3A12E6-377E-41BB-8075-8CA86D993E05}" presName="compNode" presStyleCnt="0"/>
      <dgm:spPr/>
    </dgm:pt>
    <dgm:pt modelId="{B4BCF03A-CAD7-4875-88F0-B03ABBC10DB9}" type="pres">
      <dgm:prSet presAssocID="{5D3A12E6-377E-41BB-8075-8CA86D993E0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dium"/>
        </a:ext>
      </dgm:extLst>
    </dgm:pt>
    <dgm:pt modelId="{6F7B544B-48D6-4CC5-9004-07B7F1FF4F5E}" type="pres">
      <dgm:prSet presAssocID="{5D3A12E6-377E-41BB-8075-8CA86D993E05}" presName="spaceRect" presStyleCnt="0"/>
      <dgm:spPr/>
    </dgm:pt>
    <dgm:pt modelId="{38B0E06A-4C6C-4223-864F-0ED48FC7F381}" type="pres">
      <dgm:prSet presAssocID="{5D3A12E6-377E-41BB-8075-8CA86D993E05}" presName="textRect" presStyleLbl="revTx" presStyleIdx="3" presStyleCnt="6" custScaleX="189211">
        <dgm:presLayoutVars>
          <dgm:chMax val="1"/>
          <dgm:chPref val="1"/>
        </dgm:presLayoutVars>
      </dgm:prSet>
      <dgm:spPr/>
    </dgm:pt>
    <dgm:pt modelId="{59DDA22C-5A9E-4814-B8DE-BFC73FD818A2}" type="pres">
      <dgm:prSet presAssocID="{E62A4E32-7005-4553-9A4F-C61C6C01A357}" presName="sibTrans" presStyleCnt="0"/>
      <dgm:spPr/>
    </dgm:pt>
    <dgm:pt modelId="{8F44D2EB-66F1-4B03-9963-B16BB33DF211}" type="pres">
      <dgm:prSet presAssocID="{411139DE-46C8-42E3-ABA3-4C56DDE097D7}" presName="compNode" presStyleCnt="0"/>
      <dgm:spPr/>
    </dgm:pt>
    <dgm:pt modelId="{8FBAC0FD-AB26-4203-B9CD-619438B5A408}" type="pres">
      <dgm:prSet presAssocID="{411139DE-46C8-42E3-ABA3-4C56DDE097D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ngel Face Outline"/>
        </a:ext>
      </dgm:extLst>
    </dgm:pt>
    <dgm:pt modelId="{AB5D08FD-8929-4659-A570-83DA7CBF018D}" type="pres">
      <dgm:prSet presAssocID="{411139DE-46C8-42E3-ABA3-4C56DDE097D7}" presName="spaceRect" presStyleCnt="0"/>
      <dgm:spPr/>
    </dgm:pt>
    <dgm:pt modelId="{4C650AD1-79DF-4CCD-85AF-47878B2A3B2F}" type="pres">
      <dgm:prSet presAssocID="{411139DE-46C8-42E3-ABA3-4C56DDE097D7}" presName="textRect" presStyleLbl="revTx" presStyleIdx="4" presStyleCnt="6" custScaleX="155540">
        <dgm:presLayoutVars>
          <dgm:chMax val="1"/>
          <dgm:chPref val="1"/>
        </dgm:presLayoutVars>
      </dgm:prSet>
      <dgm:spPr/>
    </dgm:pt>
    <dgm:pt modelId="{D1DA6F91-2E90-4CF5-93F7-2B91A4D48071}" type="pres">
      <dgm:prSet presAssocID="{96C4DCC2-DBC4-4E9D-BA94-29CD564E4817}" presName="sibTrans" presStyleCnt="0"/>
      <dgm:spPr/>
    </dgm:pt>
    <dgm:pt modelId="{50A6D8F1-04B9-42BB-A1FB-95126D4A08B7}" type="pres">
      <dgm:prSet presAssocID="{AC07161E-2308-4204-8347-C054D51ED6FC}" presName="compNode" presStyleCnt="0"/>
      <dgm:spPr/>
    </dgm:pt>
    <dgm:pt modelId="{0E9DB339-4922-468A-AAF0-D3E19FB74BE1}" type="pres">
      <dgm:prSet presAssocID="{AC07161E-2308-4204-8347-C054D51ED6F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rrow Circle"/>
        </a:ext>
      </dgm:extLst>
    </dgm:pt>
    <dgm:pt modelId="{13C019DD-EF88-47ED-AF11-E182C13BC853}" type="pres">
      <dgm:prSet presAssocID="{AC07161E-2308-4204-8347-C054D51ED6FC}" presName="spaceRect" presStyleCnt="0"/>
      <dgm:spPr/>
    </dgm:pt>
    <dgm:pt modelId="{FF20B59B-2B7F-4DEB-B4AB-412DF90198CC}" type="pres">
      <dgm:prSet presAssocID="{AC07161E-2308-4204-8347-C054D51ED6FC}" presName="textRect" presStyleLbl="revTx" presStyleIdx="5" presStyleCnt="6" custScaleX="151569">
        <dgm:presLayoutVars>
          <dgm:chMax val="1"/>
          <dgm:chPref val="1"/>
        </dgm:presLayoutVars>
      </dgm:prSet>
      <dgm:spPr/>
    </dgm:pt>
  </dgm:ptLst>
  <dgm:cxnLst>
    <dgm:cxn modelId="{DD12310C-CE82-432B-B281-BFE455405330}" type="presOf" srcId="{411139DE-46C8-42E3-ABA3-4C56DDE097D7}" destId="{4C650AD1-79DF-4CCD-85AF-47878B2A3B2F}" srcOrd="0" destOrd="0" presId="urn:microsoft.com/office/officeart/2018/2/layout/IconLabelList"/>
    <dgm:cxn modelId="{217FB41A-7ACD-46E9-8C1F-F7EA0827DBEB}" type="presOf" srcId="{E05850B5-85FA-4EE1-9A5C-854A51FE859B}" destId="{0429C170-10BF-469D-9C49-51E3D92856C2}" srcOrd="0" destOrd="0" presId="urn:microsoft.com/office/officeart/2018/2/layout/IconLabelList"/>
    <dgm:cxn modelId="{FB6FD624-A772-4B20-984D-E624C93DBB9D}" type="presOf" srcId="{AC07161E-2308-4204-8347-C054D51ED6FC}" destId="{FF20B59B-2B7F-4DEB-B4AB-412DF90198CC}" srcOrd="0" destOrd="0" presId="urn:microsoft.com/office/officeart/2018/2/layout/IconLabelList"/>
    <dgm:cxn modelId="{B64BDD25-7E05-402C-8C49-B05ED6F21A78}" type="presOf" srcId="{87EE8846-43FC-4E86-9FB1-153193622381}" destId="{8A6A6C4B-BC38-400C-9534-96412225AAF9}" srcOrd="0" destOrd="0" presId="urn:microsoft.com/office/officeart/2018/2/layout/IconLabelList"/>
    <dgm:cxn modelId="{88F19142-E09C-48B9-ADD3-0424EE32EA36}" srcId="{13F42E5A-D209-45F0-AF03-20F6CACA49B3}" destId="{E05850B5-85FA-4EE1-9A5C-854A51FE859B}" srcOrd="2" destOrd="0" parTransId="{CAE0FFA0-C4A0-4216-9664-458918843030}" sibTransId="{8AF1CF3D-9E3B-4AE0-BBFD-B414DCEF6C9C}"/>
    <dgm:cxn modelId="{84B83C5A-A134-4DED-B81B-E31095014023}" srcId="{13F42E5A-D209-45F0-AF03-20F6CACA49B3}" destId="{87EE8846-43FC-4E86-9FB1-153193622381}" srcOrd="0" destOrd="0" parTransId="{E03361E6-39EB-4902-B01C-9468A91238B3}" sibTransId="{2CE7F06F-36EE-4AB0-B84A-C6A54DED29BE}"/>
    <dgm:cxn modelId="{44B2A588-CCBB-4C2A-9860-F708DFB6DB45}" type="presOf" srcId="{D0B213ED-CD01-4395-A934-5FD4665A1926}" destId="{5E5DDC64-8C83-42CF-A4DB-ABE9A4DE3167}" srcOrd="0" destOrd="0" presId="urn:microsoft.com/office/officeart/2018/2/layout/IconLabelList"/>
    <dgm:cxn modelId="{438FA989-8C46-448A-B2BB-D7ABA898A0BF}" srcId="{13F42E5A-D209-45F0-AF03-20F6CACA49B3}" destId="{AC07161E-2308-4204-8347-C054D51ED6FC}" srcOrd="5" destOrd="0" parTransId="{1BBBFE22-5B55-4F08-9504-EA5D690ABEE3}" sibTransId="{9FCAEDA2-54B5-4BCB-A617-B3AF4DB4D7F0}"/>
    <dgm:cxn modelId="{AE26DB99-E107-4D03-9EBF-ABFC036A77E2}" srcId="{13F42E5A-D209-45F0-AF03-20F6CACA49B3}" destId="{D0B213ED-CD01-4395-A934-5FD4665A1926}" srcOrd="1" destOrd="0" parTransId="{1D8E7237-179B-4E58-A53A-543EF74FEAB4}" sibTransId="{F016A87A-CDDC-44A0-92CD-FE95E8337845}"/>
    <dgm:cxn modelId="{0510F3A6-F8E9-4443-B7C2-9BFCFC0F7228}" srcId="{13F42E5A-D209-45F0-AF03-20F6CACA49B3}" destId="{5D3A12E6-377E-41BB-8075-8CA86D993E05}" srcOrd="3" destOrd="0" parTransId="{669090E3-F216-4FE8-A304-6D4BDFADBF88}" sibTransId="{E62A4E32-7005-4553-9A4F-C61C6C01A357}"/>
    <dgm:cxn modelId="{FCA624AE-FD13-46A9-B68F-0E7F9463967E}" type="presOf" srcId="{13F42E5A-D209-45F0-AF03-20F6CACA49B3}" destId="{18F91922-3B7C-48C5-B825-11B2A3F37C70}" srcOrd="0" destOrd="0" presId="urn:microsoft.com/office/officeart/2018/2/layout/IconLabelList"/>
    <dgm:cxn modelId="{E00702BF-DD85-455A-8C3F-92E9C02387B6}" srcId="{13F42E5A-D209-45F0-AF03-20F6CACA49B3}" destId="{411139DE-46C8-42E3-ABA3-4C56DDE097D7}" srcOrd="4" destOrd="0" parTransId="{609AA126-6F19-4E9A-A0C9-48FCF96A8C60}" sibTransId="{96C4DCC2-DBC4-4E9D-BA94-29CD564E4817}"/>
    <dgm:cxn modelId="{4425A9D3-C289-411E-838B-A49921FBB225}" type="presOf" srcId="{5D3A12E6-377E-41BB-8075-8CA86D993E05}" destId="{38B0E06A-4C6C-4223-864F-0ED48FC7F381}" srcOrd="0" destOrd="0" presId="urn:microsoft.com/office/officeart/2018/2/layout/IconLabelList"/>
    <dgm:cxn modelId="{6C783008-E9E7-4057-AAFB-18D2D5D4A314}" type="presParOf" srcId="{18F91922-3B7C-48C5-B825-11B2A3F37C70}" destId="{845BC32A-66A6-4BB3-88DA-44FF5B499D83}" srcOrd="0" destOrd="0" presId="urn:microsoft.com/office/officeart/2018/2/layout/IconLabelList"/>
    <dgm:cxn modelId="{A3503500-7CB3-41E4-9556-ACB7501C86A5}" type="presParOf" srcId="{845BC32A-66A6-4BB3-88DA-44FF5B499D83}" destId="{090D07E3-79B7-4ED0-9C29-7DBF3FA1ADFE}" srcOrd="0" destOrd="0" presId="urn:microsoft.com/office/officeart/2018/2/layout/IconLabelList"/>
    <dgm:cxn modelId="{D2689F9B-627B-42B6-AB35-8810E7A22F86}" type="presParOf" srcId="{845BC32A-66A6-4BB3-88DA-44FF5B499D83}" destId="{EAC668D8-2686-4B81-A97E-B1851CDA88D7}" srcOrd="1" destOrd="0" presId="urn:microsoft.com/office/officeart/2018/2/layout/IconLabelList"/>
    <dgm:cxn modelId="{547ED54A-AA30-46BB-B574-027E2B16467F}" type="presParOf" srcId="{845BC32A-66A6-4BB3-88DA-44FF5B499D83}" destId="{8A6A6C4B-BC38-400C-9534-96412225AAF9}" srcOrd="2" destOrd="0" presId="urn:microsoft.com/office/officeart/2018/2/layout/IconLabelList"/>
    <dgm:cxn modelId="{AA65EFB1-A06B-4246-A199-D84416C4A7AD}" type="presParOf" srcId="{18F91922-3B7C-48C5-B825-11B2A3F37C70}" destId="{8531043A-6945-49F1-AA66-3DD1D69ED530}" srcOrd="1" destOrd="0" presId="urn:microsoft.com/office/officeart/2018/2/layout/IconLabelList"/>
    <dgm:cxn modelId="{20CBDD70-4B26-4746-8009-01CCB21A3E3A}" type="presParOf" srcId="{18F91922-3B7C-48C5-B825-11B2A3F37C70}" destId="{32F25E34-6D12-4956-AA44-8B48E95B6B68}" srcOrd="2" destOrd="0" presId="urn:microsoft.com/office/officeart/2018/2/layout/IconLabelList"/>
    <dgm:cxn modelId="{FC9B8339-54E8-450D-B3B9-E7E6E0101164}" type="presParOf" srcId="{32F25E34-6D12-4956-AA44-8B48E95B6B68}" destId="{18E8B75A-7D51-4DCD-80E4-511291C484F9}" srcOrd="0" destOrd="0" presId="urn:microsoft.com/office/officeart/2018/2/layout/IconLabelList"/>
    <dgm:cxn modelId="{2AEEA3FB-8487-4232-960B-3709B80478F6}" type="presParOf" srcId="{32F25E34-6D12-4956-AA44-8B48E95B6B68}" destId="{B6517175-E65B-4C0E-8C95-459263E56C2D}" srcOrd="1" destOrd="0" presId="urn:microsoft.com/office/officeart/2018/2/layout/IconLabelList"/>
    <dgm:cxn modelId="{92952601-67F7-4546-A506-488FDB2B5F14}" type="presParOf" srcId="{32F25E34-6D12-4956-AA44-8B48E95B6B68}" destId="{5E5DDC64-8C83-42CF-A4DB-ABE9A4DE3167}" srcOrd="2" destOrd="0" presId="urn:microsoft.com/office/officeart/2018/2/layout/IconLabelList"/>
    <dgm:cxn modelId="{F9F11DE2-3DB4-4070-87CA-67C45C55494B}" type="presParOf" srcId="{18F91922-3B7C-48C5-B825-11B2A3F37C70}" destId="{E58A1886-E6B9-40DB-8B28-22F2E6CF2843}" srcOrd="3" destOrd="0" presId="urn:microsoft.com/office/officeart/2018/2/layout/IconLabelList"/>
    <dgm:cxn modelId="{2C346389-3DDC-42D6-A9D5-2071F6AD8F37}" type="presParOf" srcId="{18F91922-3B7C-48C5-B825-11B2A3F37C70}" destId="{CD97EC6D-9F6F-48F1-A2BD-B6E225FA54CA}" srcOrd="4" destOrd="0" presId="urn:microsoft.com/office/officeart/2018/2/layout/IconLabelList"/>
    <dgm:cxn modelId="{E75B3622-7EE7-43B7-B38F-D04762CDC97D}" type="presParOf" srcId="{CD97EC6D-9F6F-48F1-A2BD-B6E225FA54CA}" destId="{02B780F7-F0DD-4673-AF2E-40F92DC75786}" srcOrd="0" destOrd="0" presId="urn:microsoft.com/office/officeart/2018/2/layout/IconLabelList"/>
    <dgm:cxn modelId="{07367265-130C-403C-884E-03419A41302B}" type="presParOf" srcId="{CD97EC6D-9F6F-48F1-A2BD-B6E225FA54CA}" destId="{4143078D-53CB-4C7B-82E2-8AF918770A3D}" srcOrd="1" destOrd="0" presId="urn:microsoft.com/office/officeart/2018/2/layout/IconLabelList"/>
    <dgm:cxn modelId="{0144D060-8CBF-4B07-A841-213B74E01EF5}" type="presParOf" srcId="{CD97EC6D-9F6F-48F1-A2BD-B6E225FA54CA}" destId="{0429C170-10BF-469D-9C49-51E3D92856C2}" srcOrd="2" destOrd="0" presId="urn:microsoft.com/office/officeart/2018/2/layout/IconLabelList"/>
    <dgm:cxn modelId="{083B8AF1-F59C-49DC-8415-02BFD9307463}" type="presParOf" srcId="{18F91922-3B7C-48C5-B825-11B2A3F37C70}" destId="{3F6E246B-A4FF-4615-9FAF-6330E40E62C1}" srcOrd="5" destOrd="0" presId="urn:microsoft.com/office/officeart/2018/2/layout/IconLabelList"/>
    <dgm:cxn modelId="{17CCFDDD-B330-4A91-B460-2CFF37638C22}" type="presParOf" srcId="{18F91922-3B7C-48C5-B825-11B2A3F37C70}" destId="{02980138-A14F-45DB-8A5A-44A569D8F672}" srcOrd="6" destOrd="0" presId="urn:microsoft.com/office/officeart/2018/2/layout/IconLabelList"/>
    <dgm:cxn modelId="{3FDC8E36-38F0-49E4-80B3-83579693E8B9}" type="presParOf" srcId="{02980138-A14F-45DB-8A5A-44A569D8F672}" destId="{B4BCF03A-CAD7-4875-88F0-B03ABBC10DB9}" srcOrd="0" destOrd="0" presId="urn:microsoft.com/office/officeart/2018/2/layout/IconLabelList"/>
    <dgm:cxn modelId="{934F11AA-0D0B-490A-9205-317C41F0E27B}" type="presParOf" srcId="{02980138-A14F-45DB-8A5A-44A569D8F672}" destId="{6F7B544B-48D6-4CC5-9004-07B7F1FF4F5E}" srcOrd="1" destOrd="0" presId="urn:microsoft.com/office/officeart/2018/2/layout/IconLabelList"/>
    <dgm:cxn modelId="{78217A5A-0267-447C-9B5A-E7E35116D70E}" type="presParOf" srcId="{02980138-A14F-45DB-8A5A-44A569D8F672}" destId="{38B0E06A-4C6C-4223-864F-0ED48FC7F381}" srcOrd="2" destOrd="0" presId="urn:microsoft.com/office/officeart/2018/2/layout/IconLabelList"/>
    <dgm:cxn modelId="{74221C2B-22CB-4DE1-839F-A3169E1A0E23}" type="presParOf" srcId="{18F91922-3B7C-48C5-B825-11B2A3F37C70}" destId="{59DDA22C-5A9E-4814-B8DE-BFC73FD818A2}" srcOrd="7" destOrd="0" presId="urn:microsoft.com/office/officeart/2018/2/layout/IconLabelList"/>
    <dgm:cxn modelId="{170AB092-96E7-4104-9E9D-03632CA5E995}" type="presParOf" srcId="{18F91922-3B7C-48C5-B825-11B2A3F37C70}" destId="{8F44D2EB-66F1-4B03-9963-B16BB33DF211}" srcOrd="8" destOrd="0" presId="urn:microsoft.com/office/officeart/2018/2/layout/IconLabelList"/>
    <dgm:cxn modelId="{C16BC6B1-8393-42E3-814B-4E0C8E25075A}" type="presParOf" srcId="{8F44D2EB-66F1-4B03-9963-B16BB33DF211}" destId="{8FBAC0FD-AB26-4203-B9CD-619438B5A408}" srcOrd="0" destOrd="0" presId="urn:microsoft.com/office/officeart/2018/2/layout/IconLabelList"/>
    <dgm:cxn modelId="{3DC84F35-6E62-43D2-AE1B-A77BC7763FA1}" type="presParOf" srcId="{8F44D2EB-66F1-4B03-9963-B16BB33DF211}" destId="{AB5D08FD-8929-4659-A570-83DA7CBF018D}" srcOrd="1" destOrd="0" presId="urn:microsoft.com/office/officeart/2018/2/layout/IconLabelList"/>
    <dgm:cxn modelId="{700BE6FF-3F98-4FC6-901A-273DDE67584E}" type="presParOf" srcId="{8F44D2EB-66F1-4B03-9963-B16BB33DF211}" destId="{4C650AD1-79DF-4CCD-85AF-47878B2A3B2F}" srcOrd="2" destOrd="0" presId="urn:microsoft.com/office/officeart/2018/2/layout/IconLabelList"/>
    <dgm:cxn modelId="{83B42525-F110-4B71-8D6B-CBA8A22EFDCB}" type="presParOf" srcId="{18F91922-3B7C-48C5-B825-11B2A3F37C70}" destId="{D1DA6F91-2E90-4CF5-93F7-2B91A4D48071}" srcOrd="9" destOrd="0" presId="urn:microsoft.com/office/officeart/2018/2/layout/IconLabelList"/>
    <dgm:cxn modelId="{F3AF6156-7501-4202-A8AF-300FC0481F30}" type="presParOf" srcId="{18F91922-3B7C-48C5-B825-11B2A3F37C70}" destId="{50A6D8F1-04B9-42BB-A1FB-95126D4A08B7}" srcOrd="10" destOrd="0" presId="urn:microsoft.com/office/officeart/2018/2/layout/IconLabelList"/>
    <dgm:cxn modelId="{5C59EDAE-0DB4-4245-99E3-DD7D3E3EB249}" type="presParOf" srcId="{50A6D8F1-04B9-42BB-A1FB-95126D4A08B7}" destId="{0E9DB339-4922-468A-AAF0-D3E19FB74BE1}" srcOrd="0" destOrd="0" presId="urn:microsoft.com/office/officeart/2018/2/layout/IconLabelList"/>
    <dgm:cxn modelId="{1B6440B7-19D9-438E-85E5-16152FC79544}" type="presParOf" srcId="{50A6D8F1-04B9-42BB-A1FB-95126D4A08B7}" destId="{13C019DD-EF88-47ED-AF11-E182C13BC853}" srcOrd="1" destOrd="0" presId="urn:microsoft.com/office/officeart/2018/2/layout/IconLabelList"/>
    <dgm:cxn modelId="{B93E62DF-3719-43E0-BB22-27108C368805}" type="presParOf" srcId="{50A6D8F1-04B9-42BB-A1FB-95126D4A08B7}" destId="{FF20B59B-2B7F-4DEB-B4AB-412DF90198C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D09E3-CD98-4FA7-A52C-E350D5C3CD9C}">
      <dsp:nvSpPr>
        <dsp:cNvPr id="0" name=""/>
        <dsp:cNvSpPr/>
      </dsp:nvSpPr>
      <dsp:spPr>
        <a:xfrm rot="5400000">
          <a:off x="5932688" y="-3263270"/>
          <a:ext cx="919178" cy="767899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2"/>
              </a:solidFill>
              <a:latin typeface="+mn-lt"/>
            </a:rPr>
            <a:t>Your problem is our problem. </a:t>
          </a:r>
          <a:endParaRPr lang="en-US" sz="1400" b="1" kern="1200" dirty="0">
            <a:solidFill>
              <a:schemeClr val="tx2"/>
            </a:solidFill>
          </a:endParaRPr>
        </a:p>
        <a:p>
          <a:pPr marL="114300" lvl="1" indent="-114300" algn="l" defTabSz="622300">
            <a:lnSpc>
              <a:spcPct val="90000"/>
            </a:lnSpc>
            <a:spcBef>
              <a:spcPct val="0"/>
            </a:spcBef>
            <a:spcAft>
              <a:spcPct val="15000"/>
            </a:spcAft>
            <a:buChar char="•"/>
          </a:pPr>
          <a:r>
            <a:rPr lang="en-US" sz="1400" b="1" kern="1200" dirty="0">
              <a:solidFill>
                <a:schemeClr val="tx2"/>
              </a:solidFill>
              <a:latin typeface="+mn-lt"/>
            </a:rPr>
            <a:t>We want to make sure you’re put on the right path to a successful future. </a:t>
          </a:r>
          <a:endParaRPr lang="en-US" sz="1400" b="1" kern="1200" dirty="0">
            <a:solidFill>
              <a:schemeClr val="tx2"/>
            </a:solidFill>
          </a:endParaRPr>
        </a:p>
        <a:p>
          <a:pPr marL="114300" lvl="1" indent="-114300" algn="l" defTabSz="622300">
            <a:lnSpc>
              <a:spcPct val="90000"/>
            </a:lnSpc>
            <a:spcBef>
              <a:spcPct val="0"/>
            </a:spcBef>
            <a:spcAft>
              <a:spcPct val="15000"/>
            </a:spcAft>
            <a:buChar char="•"/>
          </a:pPr>
          <a:r>
            <a:rPr lang="en-US" sz="1400" b="1" kern="1200" dirty="0">
              <a:solidFill>
                <a:schemeClr val="tx2"/>
              </a:solidFill>
              <a:latin typeface="+mn-lt"/>
            </a:rPr>
            <a:t>We leave our judgment at the door. </a:t>
          </a:r>
          <a:endParaRPr lang="en-US" sz="1400" b="1" kern="1200" dirty="0">
            <a:solidFill>
              <a:schemeClr val="tx2"/>
            </a:solidFill>
          </a:endParaRPr>
        </a:p>
      </dsp:txBody>
      <dsp:txXfrm rot="-5400000">
        <a:off x="2552781" y="161508"/>
        <a:ext cx="7634123" cy="829436"/>
      </dsp:txXfrm>
    </dsp:sp>
    <dsp:sp modelId="{F8F68776-C2D3-4A8B-9EB8-E4AFE5373F1D}">
      <dsp:nvSpPr>
        <dsp:cNvPr id="0" name=""/>
        <dsp:cNvSpPr/>
      </dsp:nvSpPr>
      <dsp:spPr>
        <a:xfrm>
          <a:off x="0" y="1740"/>
          <a:ext cx="2552545" cy="1148972"/>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6"/>
              </a:solidFill>
            </a:rPr>
            <a:t>Judgement Free</a:t>
          </a:r>
        </a:p>
      </dsp:txBody>
      <dsp:txXfrm>
        <a:off x="56088" y="57828"/>
        <a:ext cx="2440369" cy="1036796"/>
      </dsp:txXfrm>
    </dsp:sp>
    <dsp:sp modelId="{BB489C80-C3DA-40F9-9E0F-F359742F1D5D}">
      <dsp:nvSpPr>
        <dsp:cNvPr id="0" name=""/>
        <dsp:cNvSpPr/>
      </dsp:nvSpPr>
      <dsp:spPr>
        <a:xfrm rot="5400000">
          <a:off x="5949400" y="-2058824"/>
          <a:ext cx="874350" cy="768294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solidFill>
              <a:latin typeface="Tofino Personal Medium" panose="02000000000000000000" pitchFamily="50" charset="0"/>
            </a:rPr>
            <a:t>Many Iowans, including us, face these same challenges every day. </a:t>
          </a:r>
          <a:endParaRPr lang="en-US" sz="1400" kern="1200" dirty="0">
            <a:solidFill>
              <a:schemeClr val="tx2"/>
            </a:solidFill>
          </a:endParaRPr>
        </a:p>
        <a:p>
          <a:pPr marL="114300" lvl="1" indent="-114300" algn="l" defTabSz="622300">
            <a:lnSpc>
              <a:spcPct val="90000"/>
            </a:lnSpc>
            <a:spcBef>
              <a:spcPct val="0"/>
            </a:spcBef>
            <a:spcAft>
              <a:spcPct val="15000"/>
            </a:spcAft>
            <a:buChar char="•"/>
          </a:pPr>
          <a:r>
            <a:rPr lang="en-US" sz="1400" kern="1200" dirty="0">
              <a:solidFill>
                <a:schemeClr val="tx2"/>
              </a:solidFill>
              <a:latin typeface="Tofino Personal Medium" panose="02000000000000000000" pitchFamily="50" charset="0"/>
            </a:rPr>
            <a:t>When you have someone with you every step of the way, it helps. </a:t>
          </a:r>
          <a:endParaRPr lang="en-US" sz="1400" kern="1200" dirty="0">
            <a:solidFill>
              <a:schemeClr val="tx2"/>
            </a:solidFill>
          </a:endParaRPr>
        </a:p>
        <a:p>
          <a:pPr marL="114300" lvl="1" indent="-114300" algn="l" defTabSz="622300">
            <a:lnSpc>
              <a:spcPct val="90000"/>
            </a:lnSpc>
            <a:spcBef>
              <a:spcPct val="0"/>
            </a:spcBef>
            <a:spcAft>
              <a:spcPct val="15000"/>
            </a:spcAft>
            <a:buChar char="•"/>
          </a:pPr>
          <a:r>
            <a:rPr lang="en-US" sz="1400" kern="1200" dirty="0">
              <a:solidFill>
                <a:schemeClr val="tx2"/>
              </a:solidFill>
              <a:latin typeface="Tofino Personal Medium" panose="02000000000000000000" pitchFamily="50" charset="0"/>
            </a:rPr>
            <a:t>We’re here when you’re sober, tempted, or struggling.</a:t>
          </a:r>
          <a:endParaRPr lang="en-US" sz="1400" kern="1200" dirty="0">
            <a:solidFill>
              <a:schemeClr val="tx2"/>
            </a:solidFill>
          </a:endParaRPr>
        </a:p>
      </dsp:txBody>
      <dsp:txXfrm rot="-5400000">
        <a:off x="2545102" y="1388156"/>
        <a:ext cx="7640265" cy="788986"/>
      </dsp:txXfrm>
    </dsp:sp>
    <dsp:sp modelId="{596E06AE-AFFB-4B45-B3C5-F5492A521837}">
      <dsp:nvSpPr>
        <dsp:cNvPr id="0" name=""/>
        <dsp:cNvSpPr/>
      </dsp:nvSpPr>
      <dsp:spPr>
        <a:xfrm>
          <a:off x="0" y="1208162"/>
          <a:ext cx="2544867" cy="1148972"/>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6"/>
              </a:solidFill>
            </a:rPr>
            <a:t>You’re Not Alone</a:t>
          </a:r>
        </a:p>
      </dsp:txBody>
      <dsp:txXfrm>
        <a:off x="56088" y="1264250"/>
        <a:ext cx="2432691" cy="1036796"/>
      </dsp:txXfrm>
    </dsp:sp>
    <dsp:sp modelId="{5A22C5F8-DB9F-4825-AA0B-BCF559A504BD}">
      <dsp:nvSpPr>
        <dsp:cNvPr id="0" name=""/>
        <dsp:cNvSpPr/>
      </dsp:nvSpPr>
      <dsp:spPr>
        <a:xfrm rot="5400000">
          <a:off x="5941908" y="-840904"/>
          <a:ext cx="919178" cy="76599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solidFill>
              <a:latin typeface="Tofino Personal Medium" panose="02000000000000000000" pitchFamily="50" charset="0"/>
            </a:rPr>
            <a:t>We offer the information, support and guidance to help Iowans get their life back to a good place</a:t>
          </a:r>
          <a:endParaRPr lang="en-US" sz="1400" kern="1200" dirty="0">
            <a:solidFill>
              <a:schemeClr val="tx2"/>
            </a:solidFill>
          </a:endParaRPr>
        </a:p>
      </dsp:txBody>
      <dsp:txXfrm rot="-5400000">
        <a:off x="2571523" y="2574352"/>
        <a:ext cx="7615079" cy="829436"/>
      </dsp:txXfrm>
    </dsp:sp>
    <dsp:sp modelId="{324CEAA4-B203-4C81-9611-D152B8728D16}">
      <dsp:nvSpPr>
        <dsp:cNvPr id="0" name=""/>
        <dsp:cNvSpPr/>
      </dsp:nvSpPr>
      <dsp:spPr>
        <a:xfrm>
          <a:off x="0" y="2414584"/>
          <a:ext cx="2571288" cy="1148972"/>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6"/>
              </a:solidFill>
            </a:rPr>
            <a:t>Guide to Better Health</a:t>
          </a:r>
        </a:p>
      </dsp:txBody>
      <dsp:txXfrm>
        <a:off x="56088" y="2470672"/>
        <a:ext cx="2459112" cy="1036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7EEAC-7E01-4ADF-9B96-6F19754DB7A0}">
      <dsp:nvSpPr>
        <dsp:cNvPr id="0" name=""/>
        <dsp:cNvSpPr/>
      </dsp:nvSpPr>
      <dsp:spPr>
        <a:xfrm>
          <a:off x="1318" y="452117"/>
          <a:ext cx="2571899" cy="1028759"/>
        </a:xfrm>
        <a:prstGeom prst="homePlate">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t>How to be physically active?</a:t>
          </a:r>
          <a:endParaRPr lang="en-US" sz="1800" kern="1200" dirty="0"/>
        </a:p>
      </dsp:txBody>
      <dsp:txXfrm>
        <a:off x="1318" y="452117"/>
        <a:ext cx="2314709" cy="1028759"/>
      </dsp:txXfrm>
    </dsp:sp>
    <dsp:sp modelId="{5F7D4E98-0E07-4628-BDFB-1E911428D712}">
      <dsp:nvSpPr>
        <dsp:cNvPr id="0" name=""/>
        <dsp:cNvSpPr/>
      </dsp:nvSpPr>
      <dsp:spPr>
        <a:xfrm>
          <a:off x="2058838" y="452117"/>
          <a:ext cx="2571899" cy="1028759"/>
        </a:xfrm>
        <a:prstGeom prst="chevron">
          <a:avLst/>
        </a:prstGeom>
        <a:solidFill>
          <a:schemeClr val="tx1">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Walking, hiking – 10,000 step challenge.</a:t>
          </a:r>
        </a:p>
      </dsp:txBody>
      <dsp:txXfrm>
        <a:off x="2573218" y="452117"/>
        <a:ext cx="1543140" cy="1028759"/>
      </dsp:txXfrm>
    </dsp:sp>
    <dsp:sp modelId="{CE6E7AD0-2314-44B9-98C1-012265DC44CA}">
      <dsp:nvSpPr>
        <dsp:cNvPr id="0" name=""/>
        <dsp:cNvSpPr/>
      </dsp:nvSpPr>
      <dsp:spPr>
        <a:xfrm>
          <a:off x="4116358" y="452117"/>
          <a:ext cx="2571899" cy="1028759"/>
        </a:xfrm>
        <a:prstGeom prst="chevron">
          <a:avLst/>
        </a:prstGeom>
        <a:solidFill>
          <a:schemeClr val="tx1">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Biking, swimming, running, dancing, etc., apps can help track progress.</a:t>
          </a:r>
        </a:p>
      </dsp:txBody>
      <dsp:txXfrm>
        <a:off x="4630738" y="452117"/>
        <a:ext cx="1543140" cy="1028759"/>
      </dsp:txXfrm>
    </dsp:sp>
    <dsp:sp modelId="{6F3A722A-0C5D-47A6-B7D6-077DC49E6168}">
      <dsp:nvSpPr>
        <dsp:cNvPr id="0" name=""/>
        <dsp:cNvSpPr/>
      </dsp:nvSpPr>
      <dsp:spPr>
        <a:xfrm>
          <a:off x="6173877" y="452117"/>
          <a:ext cx="2571899" cy="1028759"/>
        </a:xfrm>
        <a:prstGeom prst="chevron">
          <a:avLst/>
        </a:prstGeom>
        <a:solidFill>
          <a:schemeClr val="tx1">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Check out local community recreational activities.</a:t>
          </a:r>
        </a:p>
      </dsp:txBody>
      <dsp:txXfrm>
        <a:off x="6688257" y="452117"/>
        <a:ext cx="1543140" cy="1028759"/>
      </dsp:txXfrm>
    </dsp:sp>
    <dsp:sp modelId="{4D10BD71-C3CD-4A9C-BDD3-A2EDF4EEA6E9}">
      <dsp:nvSpPr>
        <dsp:cNvPr id="0" name=""/>
        <dsp:cNvSpPr/>
      </dsp:nvSpPr>
      <dsp:spPr>
        <a:xfrm>
          <a:off x="8231397" y="452117"/>
          <a:ext cx="2571899" cy="1028759"/>
        </a:xfrm>
        <a:prstGeom prst="chevron">
          <a:avLst/>
        </a:prstGeom>
        <a:solidFill>
          <a:schemeClr val="tx1">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Daily exercise  routines.</a:t>
          </a:r>
        </a:p>
      </dsp:txBody>
      <dsp:txXfrm>
        <a:off x="8745777" y="452117"/>
        <a:ext cx="1543140" cy="1028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098C1-465A-4D3F-9AFB-FB0C7E999248}">
      <dsp:nvSpPr>
        <dsp:cNvPr id="0" name=""/>
        <dsp:cNvSpPr/>
      </dsp:nvSpPr>
      <dsp:spPr>
        <a:xfrm>
          <a:off x="212543" y="12769"/>
          <a:ext cx="2393472" cy="2815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BE68CFC-135B-4342-946A-EA93570D5BD9}">
      <dsp:nvSpPr>
        <dsp:cNvPr id="0" name=""/>
        <dsp:cNvSpPr/>
      </dsp:nvSpPr>
      <dsp:spPr>
        <a:xfrm>
          <a:off x="332216" y="133648"/>
          <a:ext cx="2154125" cy="1495704"/>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19E67D-EF10-4298-A005-A97DA7D9D674}">
      <dsp:nvSpPr>
        <dsp:cNvPr id="0" name=""/>
        <dsp:cNvSpPr/>
      </dsp:nvSpPr>
      <dsp:spPr>
        <a:xfrm>
          <a:off x="332216" y="1838866"/>
          <a:ext cx="2154125" cy="866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b="1" kern="1200" dirty="0">
              <a:solidFill>
                <a:schemeClr val="accent5"/>
              </a:solidFill>
            </a:rPr>
            <a:t>Learning to cook or cook something new. </a:t>
          </a:r>
          <a:endParaRPr lang="en-US" sz="1400" kern="1200" dirty="0">
            <a:solidFill>
              <a:schemeClr val="accent5"/>
            </a:solidFill>
          </a:endParaRPr>
        </a:p>
      </dsp:txBody>
      <dsp:txXfrm>
        <a:off x="332216" y="1838866"/>
        <a:ext cx="2154125" cy="866657"/>
      </dsp:txXfrm>
    </dsp:sp>
    <dsp:sp modelId="{FE13EDBD-AD50-40D2-B533-D25044E5C7C1}">
      <dsp:nvSpPr>
        <dsp:cNvPr id="0" name=""/>
        <dsp:cNvSpPr/>
      </dsp:nvSpPr>
      <dsp:spPr>
        <a:xfrm>
          <a:off x="2867392" y="12769"/>
          <a:ext cx="2393472" cy="2815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2E0C474-1A4B-45E7-AEA8-558C92AFA06A}">
      <dsp:nvSpPr>
        <dsp:cNvPr id="0" name=""/>
        <dsp:cNvSpPr/>
      </dsp:nvSpPr>
      <dsp:spPr>
        <a:xfrm>
          <a:off x="2987065" y="133648"/>
          <a:ext cx="2154125" cy="1495704"/>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30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F936D-E294-4376-B45F-E46973F3C7BC}">
      <dsp:nvSpPr>
        <dsp:cNvPr id="0" name=""/>
        <dsp:cNvSpPr/>
      </dsp:nvSpPr>
      <dsp:spPr>
        <a:xfrm>
          <a:off x="2987065" y="1870691"/>
          <a:ext cx="2154125" cy="866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0000"/>
              </a:solidFill>
              <a:latin typeface="Arial"/>
              <a:ea typeface="+mn-ea"/>
              <a:cs typeface="+mn-cs"/>
            </a:rPr>
            <a:t>Taking on a new responsibility at school or at home. </a:t>
          </a:r>
        </a:p>
      </dsp:txBody>
      <dsp:txXfrm>
        <a:off x="2987065" y="1870691"/>
        <a:ext cx="2154125" cy="866657"/>
      </dsp:txXfrm>
    </dsp:sp>
    <dsp:sp modelId="{9DA612EE-CF30-4FA7-9C89-3ED1E0FF64A0}">
      <dsp:nvSpPr>
        <dsp:cNvPr id="0" name=""/>
        <dsp:cNvSpPr/>
      </dsp:nvSpPr>
      <dsp:spPr>
        <a:xfrm>
          <a:off x="212543" y="3067966"/>
          <a:ext cx="2393472" cy="2815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CC3F4B8-6EE0-412B-B9D6-4AB5590F5D06}">
      <dsp:nvSpPr>
        <dsp:cNvPr id="0" name=""/>
        <dsp:cNvSpPr/>
      </dsp:nvSpPr>
      <dsp:spPr>
        <a:xfrm>
          <a:off x="332216" y="3188846"/>
          <a:ext cx="2154125" cy="149570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6F943-C7E3-4519-834B-E8B2D467C79B}">
      <dsp:nvSpPr>
        <dsp:cNvPr id="0" name=""/>
        <dsp:cNvSpPr/>
      </dsp:nvSpPr>
      <dsp:spPr>
        <a:xfrm>
          <a:off x="332216" y="4894063"/>
          <a:ext cx="2154125" cy="866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0000"/>
              </a:solidFill>
              <a:latin typeface="Arial"/>
              <a:ea typeface="+mn-ea"/>
              <a:cs typeface="+mn-cs"/>
            </a:rPr>
            <a:t>Work on a do-it-yourself (DIY) project! YouTube can help!</a:t>
          </a:r>
        </a:p>
      </dsp:txBody>
      <dsp:txXfrm>
        <a:off x="332216" y="4894063"/>
        <a:ext cx="2154125" cy="866657"/>
      </dsp:txXfrm>
    </dsp:sp>
    <dsp:sp modelId="{56E172E3-5A1C-4EE6-B24D-998F1F34B756}">
      <dsp:nvSpPr>
        <dsp:cNvPr id="0" name=""/>
        <dsp:cNvSpPr/>
      </dsp:nvSpPr>
      <dsp:spPr>
        <a:xfrm>
          <a:off x="2867392" y="3067966"/>
          <a:ext cx="2393472" cy="28158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622A5C1-0E44-4551-ACD1-646A0C325834}">
      <dsp:nvSpPr>
        <dsp:cNvPr id="0" name=""/>
        <dsp:cNvSpPr/>
      </dsp:nvSpPr>
      <dsp:spPr>
        <a:xfrm>
          <a:off x="2987065" y="3188846"/>
          <a:ext cx="2154125" cy="149570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B856D8-8387-46BA-99EF-BEE638E7CA2B}">
      <dsp:nvSpPr>
        <dsp:cNvPr id="0" name=""/>
        <dsp:cNvSpPr/>
      </dsp:nvSpPr>
      <dsp:spPr>
        <a:xfrm>
          <a:off x="2987065" y="4916020"/>
          <a:ext cx="2154125" cy="760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0000"/>
              </a:solidFill>
              <a:latin typeface="Arial"/>
              <a:ea typeface="+mn-ea"/>
              <a:cs typeface="+mn-cs"/>
            </a:rPr>
            <a:t>New hobbies that challenge you, such as writing a blog or learning to paint.</a:t>
          </a:r>
        </a:p>
      </dsp:txBody>
      <dsp:txXfrm>
        <a:off x="2987065" y="4916020"/>
        <a:ext cx="2154125" cy="760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D07E3-79B7-4ED0-9C29-7DBF3FA1ADFE}">
      <dsp:nvSpPr>
        <dsp:cNvPr id="0" name=""/>
        <dsp:cNvSpPr/>
      </dsp:nvSpPr>
      <dsp:spPr>
        <a:xfrm>
          <a:off x="1467320" y="459901"/>
          <a:ext cx="577441" cy="5774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6A6C4B-BC38-400C-9534-96412225AAF9}">
      <dsp:nvSpPr>
        <dsp:cNvPr id="0" name=""/>
        <dsp:cNvSpPr/>
      </dsp:nvSpPr>
      <dsp:spPr>
        <a:xfrm>
          <a:off x="755515" y="1282085"/>
          <a:ext cx="2001052"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Focus on Where You Are</a:t>
          </a:r>
          <a:endParaRPr lang="en-US" sz="1200" kern="1200" dirty="0">
            <a:solidFill>
              <a:schemeClr val="bg1"/>
            </a:solidFill>
            <a:latin typeface="Tofino Personal Medium" panose="02000000000000000000" pitchFamily="50" charset="0"/>
          </a:endParaRPr>
        </a:p>
        <a:p>
          <a:pPr marL="0" lvl="0" indent="0" algn="ctr" defTabSz="533400">
            <a:lnSpc>
              <a:spcPct val="90000"/>
            </a:lnSpc>
            <a:spcBef>
              <a:spcPct val="0"/>
            </a:spcBef>
            <a:spcAft>
              <a:spcPct val="35000"/>
            </a:spcAft>
            <a:buNone/>
          </a:pPr>
          <a:r>
            <a:rPr lang="en-US" sz="1100" kern="1200" dirty="0">
              <a:solidFill>
                <a:schemeClr val="bg1"/>
              </a:solidFill>
              <a:latin typeface="Tofino Personal Medium" panose="02000000000000000000" pitchFamily="50" charset="0"/>
            </a:rPr>
            <a:t>Thinking too hard about what you are doing may make it worse. Feel the “pulse” of life.</a:t>
          </a:r>
        </a:p>
      </dsp:txBody>
      <dsp:txXfrm>
        <a:off x="755515" y="1282085"/>
        <a:ext cx="2001052" cy="597037"/>
      </dsp:txXfrm>
    </dsp:sp>
    <dsp:sp modelId="{18E8B75A-7D51-4DCD-80E4-511291C484F9}">
      <dsp:nvSpPr>
        <dsp:cNvPr id="0" name=""/>
        <dsp:cNvSpPr/>
      </dsp:nvSpPr>
      <dsp:spPr>
        <a:xfrm>
          <a:off x="3641047" y="459901"/>
          <a:ext cx="577441" cy="5774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5DDC64-8C83-42CF-A4DB-ABE9A4DE3167}">
      <dsp:nvSpPr>
        <dsp:cNvPr id="0" name=""/>
        <dsp:cNvSpPr/>
      </dsp:nvSpPr>
      <dsp:spPr>
        <a:xfrm>
          <a:off x="2981128" y="1282085"/>
          <a:ext cx="1897279"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Focus on the Present </a:t>
          </a:r>
        </a:p>
        <a:p>
          <a:pPr marL="0" lvl="0" indent="0" algn="ctr" defTabSz="533400">
            <a:lnSpc>
              <a:spcPct val="90000"/>
            </a:lnSpc>
            <a:spcBef>
              <a:spcPct val="0"/>
            </a:spcBef>
            <a:spcAft>
              <a:spcPct val="35000"/>
            </a:spcAft>
            <a:buNone/>
          </a:pPr>
          <a:r>
            <a:rPr lang="en-US" sz="1100" kern="1200" dirty="0">
              <a:solidFill>
                <a:schemeClr val="bg1"/>
              </a:solidFill>
              <a:latin typeface="Tofino Personal Medium" panose="02000000000000000000" pitchFamily="50" charset="0"/>
            </a:rPr>
            <a:t>It’s easy to get trapped in the past or future, causing worry.</a:t>
          </a:r>
        </a:p>
      </dsp:txBody>
      <dsp:txXfrm>
        <a:off x="2981128" y="1282085"/>
        <a:ext cx="1897279" cy="597037"/>
      </dsp:txXfrm>
    </dsp:sp>
    <dsp:sp modelId="{02B780F7-F0DD-4673-AF2E-40F92DC75786}">
      <dsp:nvSpPr>
        <dsp:cNvPr id="0" name=""/>
        <dsp:cNvSpPr/>
      </dsp:nvSpPr>
      <dsp:spPr>
        <a:xfrm>
          <a:off x="5816545" y="459901"/>
          <a:ext cx="577441" cy="5774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9C170-10BF-469D-9C49-51E3D92856C2}">
      <dsp:nvSpPr>
        <dsp:cNvPr id="0" name=""/>
        <dsp:cNvSpPr/>
      </dsp:nvSpPr>
      <dsp:spPr>
        <a:xfrm>
          <a:off x="5102968" y="1282085"/>
          <a:ext cx="2004594"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Focus on Your Breathing </a:t>
          </a:r>
        </a:p>
        <a:p>
          <a:pPr marL="0" lvl="0" indent="0" algn="ctr" defTabSz="533400">
            <a:lnSpc>
              <a:spcPct val="90000"/>
            </a:lnSpc>
            <a:spcBef>
              <a:spcPct val="0"/>
            </a:spcBef>
            <a:spcAft>
              <a:spcPct val="35000"/>
            </a:spcAft>
            <a:buNone/>
          </a:pPr>
          <a:r>
            <a:rPr lang="en-US" sz="1100" kern="1200" dirty="0">
              <a:solidFill>
                <a:schemeClr val="bg1"/>
              </a:solidFill>
              <a:latin typeface="Tofino Personal Medium" panose="02000000000000000000" pitchFamily="50" charset="0"/>
            </a:rPr>
            <a:t>There’s no better way to get you back to the present.</a:t>
          </a:r>
        </a:p>
      </dsp:txBody>
      <dsp:txXfrm>
        <a:off x="5102968" y="1282085"/>
        <a:ext cx="2004594" cy="597037"/>
      </dsp:txXfrm>
    </dsp:sp>
    <dsp:sp modelId="{B4BCF03A-CAD7-4875-88F0-B03ABBC10DB9}">
      <dsp:nvSpPr>
        <dsp:cNvPr id="0" name=""/>
        <dsp:cNvSpPr/>
      </dsp:nvSpPr>
      <dsp:spPr>
        <a:xfrm>
          <a:off x="8257383" y="459901"/>
          <a:ext cx="577441" cy="5774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B0E06A-4C6C-4223-864F-0ED48FC7F381}">
      <dsp:nvSpPr>
        <dsp:cNvPr id="0" name=""/>
        <dsp:cNvSpPr/>
      </dsp:nvSpPr>
      <dsp:spPr>
        <a:xfrm>
          <a:off x="7332123" y="1282085"/>
          <a:ext cx="2427961"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Set attainable goals for success </a:t>
          </a:r>
        </a:p>
        <a:p>
          <a:pPr marL="0" lvl="0" indent="0" algn="ctr" defTabSz="533400">
            <a:lnSpc>
              <a:spcPct val="90000"/>
            </a:lnSpc>
            <a:spcBef>
              <a:spcPct val="0"/>
            </a:spcBef>
            <a:spcAft>
              <a:spcPct val="35000"/>
            </a:spcAft>
            <a:buNone/>
          </a:pPr>
          <a:r>
            <a:rPr lang="en-US" sz="1100" b="1" kern="1200" dirty="0">
              <a:solidFill>
                <a:schemeClr val="bg1"/>
              </a:solidFill>
              <a:latin typeface="Tofino Personal Medium" panose="02000000000000000000" pitchFamily="50" charset="0"/>
            </a:rPr>
            <a:t>M</a:t>
          </a:r>
          <a:r>
            <a:rPr lang="en-US" sz="1100" kern="1200" dirty="0">
              <a:solidFill>
                <a:schemeClr val="bg1"/>
              </a:solidFill>
              <a:latin typeface="Tofino Personal Medium" panose="02000000000000000000" pitchFamily="50" charset="0"/>
            </a:rPr>
            <a:t>atch the goal to your ability level.</a:t>
          </a:r>
        </a:p>
      </dsp:txBody>
      <dsp:txXfrm>
        <a:off x="7332123" y="1282085"/>
        <a:ext cx="2427961" cy="597037"/>
      </dsp:txXfrm>
    </dsp:sp>
    <dsp:sp modelId="{8FBAC0FD-AB26-4203-B9CD-619438B5A408}">
      <dsp:nvSpPr>
        <dsp:cNvPr id="0" name=""/>
        <dsp:cNvSpPr/>
      </dsp:nvSpPr>
      <dsp:spPr>
        <a:xfrm>
          <a:off x="3884329" y="2199923"/>
          <a:ext cx="577441" cy="5774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650AD1-79DF-4CCD-85AF-47878B2A3B2F}">
      <dsp:nvSpPr>
        <dsp:cNvPr id="0" name=""/>
        <dsp:cNvSpPr/>
      </dsp:nvSpPr>
      <dsp:spPr>
        <a:xfrm>
          <a:off x="3175103" y="3022108"/>
          <a:ext cx="1995894"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Acceptance </a:t>
          </a:r>
        </a:p>
        <a:p>
          <a:pPr marL="0" lvl="0" indent="0" algn="ctr" defTabSz="533400">
            <a:lnSpc>
              <a:spcPct val="90000"/>
            </a:lnSpc>
            <a:spcBef>
              <a:spcPct val="0"/>
            </a:spcBef>
            <a:spcAft>
              <a:spcPct val="35000"/>
            </a:spcAft>
            <a:buNone/>
          </a:pPr>
          <a:r>
            <a:rPr lang="en-US" sz="1100" kern="1200" dirty="0">
              <a:solidFill>
                <a:schemeClr val="bg1"/>
              </a:solidFill>
              <a:latin typeface="Tofino Personal Medium" panose="02000000000000000000" pitchFamily="50" charset="0"/>
            </a:rPr>
            <a:t>Let the emotions being felt exist. It’s OK for me to feel this way.</a:t>
          </a:r>
        </a:p>
      </dsp:txBody>
      <dsp:txXfrm>
        <a:off x="3175103" y="3022108"/>
        <a:ext cx="1995894" cy="597037"/>
      </dsp:txXfrm>
    </dsp:sp>
    <dsp:sp modelId="{0E9DB339-4922-468A-AAF0-D3E19FB74BE1}">
      <dsp:nvSpPr>
        <dsp:cNvPr id="0" name=""/>
        <dsp:cNvSpPr/>
      </dsp:nvSpPr>
      <dsp:spPr>
        <a:xfrm>
          <a:off x="6079306" y="2199923"/>
          <a:ext cx="577441" cy="5774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20B59B-2B7F-4DEB-B4AB-412DF90198CC}">
      <dsp:nvSpPr>
        <dsp:cNvPr id="0" name=""/>
        <dsp:cNvSpPr/>
      </dsp:nvSpPr>
      <dsp:spPr>
        <a:xfrm>
          <a:off x="5395558" y="3022108"/>
          <a:ext cx="1944938" cy="5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Tofino Personal Medium" panose="02000000000000000000" pitchFamily="50" charset="0"/>
            </a:rPr>
            <a:t>Notice the new things!</a:t>
          </a:r>
        </a:p>
        <a:p>
          <a:pPr marL="0" lvl="0" indent="0" algn="ctr" defTabSz="533400">
            <a:lnSpc>
              <a:spcPct val="90000"/>
            </a:lnSpc>
            <a:spcBef>
              <a:spcPct val="0"/>
            </a:spcBef>
            <a:spcAft>
              <a:spcPct val="35000"/>
            </a:spcAft>
            <a:buNone/>
          </a:pPr>
          <a:r>
            <a:rPr lang="en-US" sz="1100" kern="1200" dirty="0">
              <a:solidFill>
                <a:schemeClr val="bg1"/>
              </a:solidFill>
              <a:latin typeface="Tofino Personal Medium" panose="02000000000000000000" pitchFamily="50" charset="0"/>
            </a:rPr>
            <a:t>This helps prevent going on “auto-pilot”. the world is always changing.</a:t>
          </a:r>
        </a:p>
      </dsp:txBody>
      <dsp:txXfrm>
        <a:off x="5395558" y="3022108"/>
        <a:ext cx="1944938" cy="5970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B9B71-B3B1-4496-8032-9DF8AFFA9C63}"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2B672-260C-47B2-9EF0-8F94B692E3A5}" type="slidenum">
              <a:rPr lang="en-US" smtClean="0"/>
              <a:t>‹#›</a:t>
            </a:fld>
            <a:endParaRPr lang="en-US"/>
          </a:p>
        </p:txBody>
      </p:sp>
    </p:spTree>
    <p:extLst>
      <p:ext uri="{BB962C8B-B14F-4D97-AF65-F5344CB8AC3E}">
        <p14:creationId xmlns:p14="http://schemas.microsoft.com/office/powerpoint/2010/main" val="34069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a:t>
            </a:fld>
            <a:endParaRPr lang="en-US"/>
          </a:p>
        </p:txBody>
      </p:sp>
    </p:spTree>
    <p:extLst>
      <p:ext uri="{BB962C8B-B14F-4D97-AF65-F5344CB8AC3E}">
        <p14:creationId xmlns:p14="http://schemas.microsoft.com/office/powerpoint/2010/main" val="67974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youth and young adults are reporting when admitted to Substance Use Disorder Treatment admissions during State Fiscal Year 2024 (July 1, 2023 through June 30, 2024),you can see that Marijuana is the most mentioned substance followed by alcohol for the 15-24 age group when admitted to care.   Nicotine is most likely greatly under-reported by treatment facilities.  It was a new data point in SFY 2023.   It is estimated as greater than 50% of this age group use nicotine. </a:t>
            </a:r>
          </a:p>
        </p:txBody>
      </p:sp>
      <p:sp>
        <p:nvSpPr>
          <p:cNvPr id="4" name="Slide Number Placeholder 3"/>
          <p:cNvSpPr>
            <a:spLocks noGrp="1"/>
          </p:cNvSpPr>
          <p:nvPr>
            <p:ph type="sldNum" sz="quarter" idx="5"/>
          </p:nvPr>
        </p:nvSpPr>
        <p:spPr/>
        <p:txBody>
          <a:bodyPr/>
          <a:lstStyle/>
          <a:p>
            <a:fld id="{D8D2B672-260C-47B2-9EF0-8F94B692E3A5}" type="slidenum">
              <a:rPr lang="en-US" smtClean="0"/>
              <a:t>10</a:t>
            </a:fld>
            <a:endParaRPr lang="en-US"/>
          </a:p>
        </p:txBody>
      </p:sp>
    </p:spTree>
    <p:extLst>
      <p:ext uri="{BB962C8B-B14F-4D97-AF65-F5344CB8AC3E}">
        <p14:creationId xmlns:p14="http://schemas.microsoft.com/office/powerpoint/2010/main" val="92563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item that challenges our overall wellbeing is our screen time!  This Gallop Poll from 2023 shows for teen boys and girls the amount of time spent online.  YouTube and TikTok lead the way.  Followed by Instagram, Facebook and Twitter/X.   See anything here that surprises you?</a:t>
            </a:r>
          </a:p>
        </p:txBody>
      </p:sp>
      <p:sp>
        <p:nvSpPr>
          <p:cNvPr id="4" name="Slide Number Placeholder 3"/>
          <p:cNvSpPr>
            <a:spLocks noGrp="1"/>
          </p:cNvSpPr>
          <p:nvPr>
            <p:ph type="sldNum" sz="quarter" idx="5"/>
          </p:nvPr>
        </p:nvSpPr>
        <p:spPr/>
        <p:txBody>
          <a:bodyPr/>
          <a:lstStyle/>
          <a:p>
            <a:fld id="{D8D2B672-260C-47B2-9EF0-8F94B692E3A5}" type="slidenum">
              <a:rPr lang="en-US" smtClean="0"/>
              <a:t>11</a:t>
            </a:fld>
            <a:endParaRPr lang="en-US"/>
          </a:p>
        </p:txBody>
      </p:sp>
    </p:spTree>
    <p:extLst>
      <p:ext uri="{BB962C8B-B14F-4D97-AF65-F5344CB8AC3E}">
        <p14:creationId xmlns:p14="http://schemas.microsoft.com/office/powerpoint/2010/main" val="307348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looking at our overall wellbeing and specifically for students, there are at least six steps we can take to help get us back on the pathway to living well.  We’ll go over each of these in some detail.</a:t>
            </a:r>
          </a:p>
        </p:txBody>
      </p:sp>
      <p:sp>
        <p:nvSpPr>
          <p:cNvPr id="4" name="Slide Number Placeholder 3"/>
          <p:cNvSpPr>
            <a:spLocks noGrp="1"/>
          </p:cNvSpPr>
          <p:nvPr>
            <p:ph type="sldNum" sz="quarter" idx="5"/>
          </p:nvPr>
        </p:nvSpPr>
        <p:spPr/>
        <p:txBody>
          <a:bodyPr/>
          <a:lstStyle/>
          <a:p>
            <a:fld id="{D8D2B672-260C-47B2-9EF0-8F94B692E3A5}" type="slidenum">
              <a:rPr lang="en-US" smtClean="0"/>
              <a:t>12</a:t>
            </a:fld>
            <a:endParaRPr lang="en-US"/>
          </a:p>
        </p:txBody>
      </p:sp>
    </p:spTree>
    <p:extLst>
      <p:ext uri="{BB962C8B-B14F-4D97-AF65-F5344CB8AC3E}">
        <p14:creationId xmlns:p14="http://schemas.microsoft.com/office/powerpoint/2010/main" val="418401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step is looking at how we connect with others.  There’s a recently released program developed by MTV and Active minds called ASK.  It is meant to help and </a:t>
            </a:r>
            <a:r>
              <a:rPr lang="en-US" sz="1200" b="0" i="0" u="none" strike="noStrike" kern="1200" baseline="0" dirty="0">
                <a:solidFill>
                  <a:schemeClr val="tx1"/>
                </a:solidFill>
                <a:latin typeface="+mn-lt"/>
                <a:ea typeface="+mn-ea"/>
                <a:cs typeface="+mn-cs"/>
              </a:rPr>
              <a:t>empower youth and young adults to simply and effectively help people connect and work through their challenges.  You can see on the screen, ASK stands for Acknowledge, Support, and Keep in Touch.   Can you give me an example of a situation when you might have recently worked through any of ASK with a friend or someone else?</a:t>
            </a:r>
            <a:endParaRPr lang="en-US" dirty="0"/>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13</a:t>
            </a:fld>
            <a:endParaRPr lang="en-US"/>
          </a:p>
        </p:txBody>
      </p:sp>
    </p:spTree>
    <p:extLst>
      <p:ext uri="{BB962C8B-B14F-4D97-AF65-F5344CB8AC3E}">
        <p14:creationId xmlns:p14="http://schemas.microsoft.com/office/powerpoint/2010/main" val="412242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step to wellbeing, is being physically active. Being physically active everyday helps our self-esteem and mental health, as well as our overall physical well-being.  It can be as simple as walking for 30 minutes or more a day, or biking, swimming, running.  Many use an app to track their progress!  A key is to have  a set plan and schedule physical activity into your daily schedule.   What are some barriers for you to being physically active? What could you do different?</a:t>
            </a:r>
          </a:p>
        </p:txBody>
      </p:sp>
      <p:sp>
        <p:nvSpPr>
          <p:cNvPr id="4" name="Slide Number Placeholder 3"/>
          <p:cNvSpPr>
            <a:spLocks noGrp="1"/>
          </p:cNvSpPr>
          <p:nvPr>
            <p:ph type="sldNum" sz="quarter" idx="5"/>
          </p:nvPr>
        </p:nvSpPr>
        <p:spPr/>
        <p:txBody>
          <a:bodyPr/>
          <a:lstStyle/>
          <a:p>
            <a:fld id="{D8D2B672-260C-47B2-9EF0-8F94B692E3A5}" type="slidenum">
              <a:rPr lang="en-US" smtClean="0"/>
              <a:t>14</a:t>
            </a:fld>
            <a:endParaRPr lang="en-US"/>
          </a:p>
        </p:txBody>
      </p:sp>
    </p:spTree>
    <p:extLst>
      <p:ext uri="{BB962C8B-B14F-4D97-AF65-F5344CB8AC3E}">
        <p14:creationId xmlns:p14="http://schemas.microsoft.com/office/powerpoint/2010/main" val="1779516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step, is setting up health routines.  You can see quite a list on the screen of where we can build health routines for ourselves.  There’s an HHS p</a:t>
            </a:r>
          </a:p>
          <a:p>
            <a:endParaRPr lang="en-US" dirty="0"/>
          </a:p>
          <a:p>
            <a:r>
              <a:rPr lang="en-US" b="0" i="0" dirty="0">
                <a:solidFill>
                  <a:srgbClr val="262828"/>
                </a:solidFill>
                <a:effectLst/>
                <a:latin typeface="Source Serif 4"/>
              </a:rPr>
              <a:t>5-2-1-0 Healthy Choices Count!—a public-private partnership—cultivates healthy places for Iowa children and families using evidence-based healthy eating and active living approaches. Working together, Iowa HHS and the Healthiest State Initiative provide strategic leadership, stakeholder management, community funding, and evaluation to the </a:t>
            </a:r>
            <a:r>
              <a:rPr lang="en-US" b="0" i="0" dirty="0" err="1">
                <a:solidFill>
                  <a:srgbClr val="262828"/>
                </a:solidFill>
                <a:effectLst/>
                <a:latin typeface="Source Serif 4"/>
              </a:rPr>
              <a:t>initiative.</a:t>
            </a:r>
            <a:r>
              <a:rPr lang="en-US" dirty="0" err="1"/>
              <a:t>rogram</a:t>
            </a:r>
            <a:r>
              <a:rPr lang="en-US" dirty="0"/>
              <a:t> called 5-2-1-0 Health Choices Count!</a:t>
            </a:r>
          </a:p>
          <a:p>
            <a:br>
              <a:rPr lang="en-US" dirty="0"/>
            </a:br>
            <a:r>
              <a:rPr lang="en-US" dirty="0"/>
              <a:t>What do you think of the Daily Recommendations listed?  Where could you improve?</a:t>
            </a:r>
          </a:p>
        </p:txBody>
      </p:sp>
      <p:sp>
        <p:nvSpPr>
          <p:cNvPr id="4" name="Slide Number Placeholder 3"/>
          <p:cNvSpPr>
            <a:spLocks noGrp="1"/>
          </p:cNvSpPr>
          <p:nvPr>
            <p:ph type="sldNum" sz="quarter" idx="5"/>
          </p:nvPr>
        </p:nvSpPr>
        <p:spPr/>
        <p:txBody>
          <a:bodyPr/>
          <a:lstStyle/>
          <a:p>
            <a:fld id="{D8D2B672-260C-47B2-9EF0-8F94B692E3A5}" type="slidenum">
              <a:rPr lang="en-US" smtClean="0"/>
              <a:t>15</a:t>
            </a:fld>
            <a:endParaRPr lang="en-US"/>
          </a:p>
        </p:txBody>
      </p:sp>
    </p:spTree>
    <p:extLst>
      <p:ext uri="{BB962C8B-B14F-4D97-AF65-F5344CB8AC3E}">
        <p14:creationId xmlns:p14="http://schemas.microsoft.com/office/powerpoint/2010/main" val="3779412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healthy routines, is balancing our activities and our learning.  We are creatures of habit and learning.  We learn our entire lives.  How are you being creating to learn new things?  Has anyone started up a now hobby or activity?  What type of reading to you like to do?</a:t>
            </a:r>
          </a:p>
        </p:txBody>
      </p:sp>
      <p:sp>
        <p:nvSpPr>
          <p:cNvPr id="4" name="Slide Number Placeholder 3"/>
          <p:cNvSpPr>
            <a:spLocks noGrp="1"/>
          </p:cNvSpPr>
          <p:nvPr>
            <p:ph type="sldNum" sz="quarter" idx="5"/>
          </p:nvPr>
        </p:nvSpPr>
        <p:spPr/>
        <p:txBody>
          <a:bodyPr/>
          <a:lstStyle/>
          <a:p>
            <a:fld id="{D8D2B672-260C-47B2-9EF0-8F94B692E3A5}" type="slidenum">
              <a:rPr lang="en-US" smtClean="0"/>
              <a:t>16</a:t>
            </a:fld>
            <a:endParaRPr lang="en-US"/>
          </a:p>
        </p:txBody>
      </p:sp>
    </p:spTree>
    <p:extLst>
      <p:ext uri="{BB962C8B-B14F-4D97-AF65-F5344CB8AC3E}">
        <p14:creationId xmlns:p14="http://schemas.microsoft.com/office/powerpoint/2010/main" val="1961364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step important to our overall wellbeing is how we “give back” what has been given to us.  Some may call this charity work or supporting a cause.  This is all about giving back.  Acts of </a:t>
            </a:r>
            <a:r>
              <a:rPr lang="en-US" dirty="0" err="1"/>
              <a:t>kindess</a:t>
            </a:r>
            <a:r>
              <a:rPr lang="en-US" dirty="0"/>
              <a:t> are good for our souls and can help us connect with others and help break down the barriers we may put up around who we do and don’t associate with.  </a:t>
            </a:r>
          </a:p>
        </p:txBody>
      </p:sp>
      <p:sp>
        <p:nvSpPr>
          <p:cNvPr id="4" name="Slide Number Placeholder 3"/>
          <p:cNvSpPr>
            <a:spLocks noGrp="1"/>
          </p:cNvSpPr>
          <p:nvPr>
            <p:ph type="sldNum" sz="quarter" idx="5"/>
          </p:nvPr>
        </p:nvSpPr>
        <p:spPr/>
        <p:txBody>
          <a:bodyPr/>
          <a:lstStyle/>
          <a:p>
            <a:fld id="{D8D2B672-260C-47B2-9EF0-8F94B692E3A5}" type="slidenum">
              <a:rPr lang="en-US" smtClean="0"/>
              <a:t>17</a:t>
            </a:fld>
            <a:endParaRPr lang="en-US"/>
          </a:p>
        </p:txBody>
      </p:sp>
    </p:spTree>
    <p:extLst>
      <p:ext uri="{BB962C8B-B14F-4D97-AF65-F5344CB8AC3E}">
        <p14:creationId xmlns:p14="http://schemas.microsoft.com/office/powerpoint/2010/main" val="2268561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some ways that you give back?   Can anyone give examples how they’ve paid forward?  </a:t>
            </a:r>
          </a:p>
        </p:txBody>
      </p:sp>
      <p:sp>
        <p:nvSpPr>
          <p:cNvPr id="4" name="Slide Number Placeholder 3"/>
          <p:cNvSpPr>
            <a:spLocks noGrp="1"/>
          </p:cNvSpPr>
          <p:nvPr>
            <p:ph type="sldNum" sz="quarter" idx="5"/>
          </p:nvPr>
        </p:nvSpPr>
        <p:spPr/>
        <p:txBody>
          <a:bodyPr/>
          <a:lstStyle/>
          <a:p>
            <a:fld id="{D8D2B672-260C-47B2-9EF0-8F94B692E3A5}" type="slidenum">
              <a:rPr lang="en-US" smtClean="0"/>
              <a:t>18</a:t>
            </a:fld>
            <a:endParaRPr lang="en-US"/>
          </a:p>
        </p:txBody>
      </p:sp>
    </p:spTree>
    <p:extLst>
      <p:ext uri="{BB962C8B-B14F-4D97-AF65-F5344CB8AC3E}">
        <p14:creationId xmlns:p14="http://schemas.microsoft.com/office/powerpoint/2010/main" val="1868887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present in the moment and paying attention to all that is around us is another step for our overall wellbeing.  Have any of you ever overthought a situation?  How did that work out?  Would anyone like to share about a time where they got caught up in worrying about a past or future event?  Slow, intentional breathing is a good way to get ourselves centered.   Let’s try this!  Close your eyes, and breath in deeply with me . . . 1,2,3,4,5 . . . Now breath out slowly, 1,2,3,4,5.  Let’s do it again.</a:t>
            </a:r>
          </a:p>
          <a:p>
            <a:endParaRPr lang="en-US" dirty="0"/>
          </a:p>
          <a:p>
            <a:r>
              <a:rPr lang="en-US" dirty="0"/>
              <a:t>Setting attainable goals is also helpful.  Would anyone like to share about goals they’ve set for themselves this year?  </a:t>
            </a:r>
          </a:p>
          <a:p>
            <a:endParaRPr lang="en-US" dirty="0"/>
          </a:p>
          <a:p>
            <a:r>
              <a:rPr lang="en-US" dirty="0"/>
              <a:t>“Being With” our feelings.   There are no “good or bad” feelings, just our feelings.  It’s totally OK to have the feelings you have.  Talk about them.  YLI is a good place to talk about what might be going on and the feelings that you are having.  You can also reach out to your friends, parents, youth leader, pastor or other trusted adult. </a:t>
            </a:r>
          </a:p>
          <a:p>
            <a:endParaRPr lang="en-US" dirty="0"/>
          </a:p>
          <a:p>
            <a:r>
              <a:rPr lang="en-US" dirty="0"/>
              <a:t>Lastly, notice and celebrate the new things going on around you.  It’s so easy to get caught up in our routines that we fail stop and be present in the moment, notice the sky, the birds, the trees, the water and more.  </a:t>
            </a:r>
          </a:p>
        </p:txBody>
      </p:sp>
      <p:sp>
        <p:nvSpPr>
          <p:cNvPr id="4" name="Slide Number Placeholder 3"/>
          <p:cNvSpPr>
            <a:spLocks noGrp="1"/>
          </p:cNvSpPr>
          <p:nvPr>
            <p:ph type="sldNum" sz="quarter" idx="5"/>
          </p:nvPr>
        </p:nvSpPr>
        <p:spPr/>
        <p:txBody>
          <a:bodyPr/>
          <a:lstStyle/>
          <a:p>
            <a:fld id="{D8D2B672-260C-47B2-9EF0-8F94B692E3A5}" type="slidenum">
              <a:rPr lang="en-US" smtClean="0"/>
              <a:t>19</a:t>
            </a:fld>
            <a:endParaRPr lang="en-US"/>
          </a:p>
        </p:txBody>
      </p:sp>
    </p:spTree>
    <p:extLst>
      <p:ext uri="{BB962C8B-B14F-4D97-AF65-F5344CB8AC3E}">
        <p14:creationId xmlns:p14="http://schemas.microsoft.com/office/powerpoint/2010/main" val="11991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the Presenter:</a:t>
            </a:r>
          </a:p>
          <a:p>
            <a:pPr marL="171450" indent="-171450">
              <a:buFont typeface="Arial" panose="020B0604020202020204" pitchFamily="34" charset="0"/>
              <a:buChar char="•"/>
            </a:pPr>
            <a:r>
              <a:rPr lang="en-US" dirty="0"/>
              <a:t>Introduce yourself and what you do to the audience.</a:t>
            </a:r>
          </a:p>
          <a:p>
            <a:pPr marL="171450" indent="-171450">
              <a:buFont typeface="Arial" panose="020B0604020202020204" pitchFamily="34" charset="0"/>
              <a:buChar char="•"/>
            </a:pPr>
            <a:r>
              <a:rPr lang="en-US" dirty="0"/>
              <a:t>Maybe ask them how many have heard of YLI?  Generally about 25-50% of individuals have heard, sometimes less, sometimes more.   What is important that they know that YLI is here for each and everyone of them.  Life eventually will go sideways for most of us, and YLI is here to help.</a:t>
            </a:r>
          </a:p>
          <a:p>
            <a:pPr marL="171450" indent="-171450">
              <a:buFont typeface="Arial" panose="020B0604020202020204" pitchFamily="34" charset="0"/>
              <a:buChar char="•"/>
            </a:pPr>
            <a:r>
              <a:rPr lang="en-US" dirty="0"/>
              <a:t>If a smaller group, you could do an icebreaker activity </a:t>
            </a:r>
          </a:p>
          <a:p>
            <a:pPr marL="171450" indent="-171450">
              <a:buFont typeface="Arial" panose="020B0604020202020204" pitchFamily="34" charset="0"/>
              <a:buChar char="•"/>
            </a:pPr>
            <a:r>
              <a:rPr lang="en-US" dirty="0"/>
              <a:t>The following slides are scripted, but feel free to add your own experiences and how you’ve used YLI, if appropriate for the audience.</a:t>
            </a:r>
          </a:p>
        </p:txBody>
      </p:sp>
      <p:sp>
        <p:nvSpPr>
          <p:cNvPr id="4" name="Slide Number Placeholder 3"/>
          <p:cNvSpPr>
            <a:spLocks noGrp="1"/>
          </p:cNvSpPr>
          <p:nvPr>
            <p:ph type="sldNum" sz="quarter" idx="5"/>
          </p:nvPr>
        </p:nvSpPr>
        <p:spPr/>
        <p:txBody>
          <a:bodyPr/>
          <a:lstStyle/>
          <a:p>
            <a:fld id="{D8D2B672-260C-47B2-9EF0-8F94B692E3A5}" type="slidenum">
              <a:rPr lang="en-US" smtClean="0"/>
              <a:t>2</a:t>
            </a:fld>
            <a:endParaRPr lang="en-US"/>
          </a:p>
        </p:txBody>
      </p:sp>
    </p:spTree>
    <p:extLst>
      <p:ext uri="{BB962C8B-B14F-4D97-AF65-F5344CB8AC3E}">
        <p14:creationId xmlns:p14="http://schemas.microsoft.com/office/powerpoint/2010/main" val="812106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aware how we talk about others is also important for our and other’s overall wellbeing.  It’s a hard step.  We have different growing up experiences, family dynamics, social perspectives, activities, and in some cases trauma.  These all shape who we are and how others might view us.   One of the ways to check our talk is to remember to be respectful of others, no matter what their believes or ideologies might be.  At the core, we are all humans!  Labels are easy for us to throw around forgetting the harm they may cause ourselves or others.  On this slide are a few examples of labels to avoid using around substance use and alternative language to use.</a:t>
            </a:r>
          </a:p>
          <a:p>
            <a:endParaRPr lang="en-US" dirty="0"/>
          </a:p>
          <a:p>
            <a:r>
              <a:rPr lang="en-US" dirty="0"/>
              <a:t>  What other labels do you use when talking about others?  </a:t>
            </a:r>
          </a:p>
          <a:p>
            <a:br>
              <a:rPr lang="en-US" dirty="0"/>
            </a:br>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20</a:t>
            </a:fld>
            <a:endParaRPr lang="en-US"/>
          </a:p>
        </p:txBody>
      </p:sp>
    </p:spTree>
    <p:extLst>
      <p:ext uri="{BB962C8B-B14F-4D97-AF65-F5344CB8AC3E}">
        <p14:creationId xmlns:p14="http://schemas.microsoft.com/office/powerpoint/2010/main" val="1862955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of steps we can take in reminding us and others to “Check our Talk”.  What are examples on how we can check our talk? </a:t>
            </a:r>
          </a:p>
        </p:txBody>
      </p:sp>
      <p:sp>
        <p:nvSpPr>
          <p:cNvPr id="4" name="Slide Number Placeholder 3"/>
          <p:cNvSpPr>
            <a:spLocks noGrp="1"/>
          </p:cNvSpPr>
          <p:nvPr>
            <p:ph type="sldNum" sz="quarter" idx="5"/>
          </p:nvPr>
        </p:nvSpPr>
        <p:spPr/>
        <p:txBody>
          <a:bodyPr/>
          <a:lstStyle/>
          <a:p>
            <a:fld id="{C361FFA4-5A85-4572-BA61-DAAA46D86D78}" type="slidenum">
              <a:rPr lang="en-US" smtClean="0"/>
              <a:t>21</a:t>
            </a:fld>
            <a:endParaRPr lang="en-US"/>
          </a:p>
        </p:txBody>
      </p:sp>
    </p:spTree>
    <p:extLst>
      <p:ext uri="{BB962C8B-B14F-4D97-AF65-F5344CB8AC3E}">
        <p14:creationId xmlns:p14="http://schemas.microsoft.com/office/powerpoint/2010/main" val="961292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before getting to questions, YLI has a special section on the YLI website specifically for teens.  YLI is here for you!  The Help for Teens section of the website has lots of helpful information available 24/7.  You can also reach out by calling, texting or chatting online.  It’s free and confidential.  They will listen.  No judgement.  Whether you have questions about what’s going on in your life, or about a friend or parent.  YLI is here for you.  </a:t>
            </a:r>
          </a:p>
        </p:txBody>
      </p:sp>
      <p:sp>
        <p:nvSpPr>
          <p:cNvPr id="4" name="Slide Number Placeholder 3"/>
          <p:cNvSpPr>
            <a:spLocks noGrp="1"/>
          </p:cNvSpPr>
          <p:nvPr>
            <p:ph type="sldNum" sz="quarter" idx="5"/>
          </p:nvPr>
        </p:nvSpPr>
        <p:spPr/>
        <p:txBody>
          <a:bodyPr/>
          <a:lstStyle/>
          <a:p>
            <a:fld id="{D8D2B672-260C-47B2-9EF0-8F94B692E3A5}" type="slidenum">
              <a:rPr lang="en-US" smtClean="0"/>
              <a:t>22</a:t>
            </a:fld>
            <a:endParaRPr lang="en-US"/>
          </a:p>
        </p:txBody>
      </p:sp>
    </p:spTree>
    <p:extLst>
      <p:ext uri="{BB962C8B-B14F-4D97-AF65-F5344CB8AC3E}">
        <p14:creationId xmlns:p14="http://schemas.microsoft.com/office/powerpoint/2010/main" val="3842924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a:t>
            </a:r>
          </a:p>
        </p:txBody>
      </p:sp>
      <p:sp>
        <p:nvSpPr>
          <p:cNvPr id="4" name="Slide Number Placeholder 3"/>
          <p:cNvSpPr>
            <a:spLocks noGrp="1"/>
          </p:cNvSpPr>
          <p:nvPr>
            <p:ph type="sldNum" sz="quarter" idx="5"/>
          </p:nvPr>
        </p:nvSpPr>
        <p:spPr/>
        <p:txBody>
          <a:bodyPr/>
          <a:lstStyle/>
          <a:p>
            <a:fld id="{D8D2B672-260C-47B2-9EF0-8F94B692E3A5}" type="slidenum">
              <a:rPr lang="en-US" smtClean="0"/>
              <a:t>23</a:t>
            </a:fld>
            <a:endParaRPr lang="en-US"/>
          </a:p>
        </p:txBody>
      </p:sp>
    </p:spTree>
    <p:extLst>
      <p:ext uri="{BB962C8B-B14F-4D97-AF65-F5344CB8AC3E}">
        <p14:creationId xmlns:p14="http://schemas.microsoft.com/office/powerpoint/2010/main" val="2634277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again for the opportunity to be with you today.  I hope that each of you will take something away from the presentation to help you with your overall wellbeing and relationships at school and home.  Here’s is my contact information if you’d lie to get a hold of me, as well as the contact information for YLI.   </a:t>
            </a:r>
            <a:r>
              <a:rPr lang="en-US"/>
              <a:t>Thank you!</a:t>
            </a:r>
          </a:p>
        </p:txBody>
      </p:sp>
      <p:sp>
        <p:nvSpPr>
          <p:cNvPr id="4" name="Slide Number Placeholder 3"/>
          <p:cNvSpPr>
            <a:spLocks noGrp="1"/>
          </p:cNvSpPr>
          <p:nvPr>
            <p:ph type="sldNum" sz="quarter" idx="5"/>
          </p:nvPr>
        </p:nvSpPr>
        <p:spPr/>
        <p:txBody>
          <a:bodyPr/>
          <a:lstStyle/>
          <a:p>
            <a:fld id="{D8D2B672-260C-47B2-9EF0-8F94B692E3A5}" type="slidenum">
              <a:rPr lang="en-US" smtClean="0"/>
              <a:t>24</a:t>
            </a:fld>
            <a:endParaRPr lang="en-US"/>
          </a:p>
        </p:txBody>
      </p:sp>
    </p:spTree>
    <p:extLst>
      <p:ext uri="{BB962C8B-B14F-4D97-AF65-F5344CB8AC3E}">
        <p14:creationId xmlns:p14="http://schemas.microsoft.com/office/powerpoint/2010/main" val="366656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 File 602 was signed into law by Governor Kim Reynolds in June 2023 and went into effect on July 1, 2023. </a:t>
            </a:r>
            <a:r>
              <a:rPr lang="en-US" b="0" i="0" dirty="0">
                <a:solidFill>
                  <a:srgbClr val="1B1B1B"/>
                </a:solidFill>
                <a:effectLst/>
                <a:latin typeface="Tofino"/>
              </a:rPr>
              <a:t>The bill requires student identification cards to include the contact information for Your Life Iowa or any successor program. This is applicable for all student ID cards issued after July 1, 2023, statewide for students in grades 7-12. The inclusion of this information is optional for identification cards issued to students in grades 5 and 6.  </a:t>
            </a:r>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3</a:t>
            </a:fld>
            <a:endParaRPr lang="en-US"/>
          </a:p>
        </p:txBody>
      </p:sp>
    </p:spTree>
    <p:extLst>
      <p:ext uri="{BB962C8B-B14F-4D97-AF65-F5344CB8AC3E}">
        <p14:creationId xmlns:p14="http://schemas.microsoft.com/office/powerpoint/2010/main" val="22160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Life Iowa (YLI) is funded by the Iowa Department of Health and Human Services (Iowa HHS), and supports the Iowa HHS mission by providing high quality services that protect and improve the health and resiliency of individuals, families and communities , and uniquely tailoring our efforts to advance optimal and equitable health outcomes for all Iowans.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YLI is the trusted 24/7 resource for all Iowans when they have a question or concern about gambling, mental health, substance use or suicidal thoughts or other related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YLI is a beacon of hope.  YLI respects the courage taken to reach out, no judgement, just help. YLI is committed to normalizing social perceptions and reducing the societal stigma towards gambling, mental health, substance use and suicide.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4</a:t>
            </a:fld>
            <a:endParaRPr lang="en-US"/>
          </a:p>
        </p:txBody>
      </p:sp>
    </p:spTree>
    <p:extLst>
      <p:ext uri="{BB962C8B-B14F-4D97-AF65-F5344CB8AC3E}">
        <p14:creationId xmlns:p14="http://schemas.microsoft.com/office/powerpoint/2010/main" val="110558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During the initial focus group sessions, key barriers were identified by participants to accessing help: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Did not know where to start to get help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Feared being judged or shamed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Did not recognize a resource for help that is top-of-mind (outside of 1-800-BETS OFF)</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often struggled with more than one issue or concern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response, three core messages were developed, that have become the foundational </a:t>
            </a:r>
            <a:endParaRPr lang="en-US" sz="1200" b="1" i="0" u="none" strike="noStrike" cap="none" dirty="0">
              <a:solidFill>
                <a:schemeClr val="dk1"/>
              </a:solidFill>
              <a:effectLst/>
              <a:latin typeface="+mn-lt"/>
              <a:ea typeface="Calibri"/>
              <a:cs typeface="Calibri"/>
              <a:sym typeface="Calibri"/>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US" b="1" dirty="0">
                <a:solidFill>
                  <a:schemeClr val="tx2"/>
                </a:solidFill>
                <a:latin typeface="Tofino Personal Bold" panose="02000000000000000000" pitchFamily="2" charset="77"/>
              </a:rPr>
              <a:t>Judgment Free </a:t>
            </a:r>
            <a:r>
              <a:rPr lang="en-US" sz="1200" kern="1200" dirty="0">
                <a:solidFill>
                  <a:schemeClr val="tx1"/>
                </a:solidFill>
                <a:effectLst/>
                <a:latin typeface="+mn-lt"/>
                <a:ea typeface="+mn-ea"/>
                <a:cs typeface="+mn-cs"/>
              </a:rPr>
              <a:t>We want to make sure you’re put on the right path to have a successful future. That’s why we leave our judgment at the door. It makes it easier to help put you on the right path to recovery.</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endParaRPr lang="en-US" sz="1200" b="1" kern="1200" dirty="0">
              <a:solidFill>
                <a:schemeClr val="tx1"/>
              </a:solidFill>
              <a:effectLst/>
              <a:latin typeface="+mn-lt"/>
              <a:ea typeface="+mn-ea"/>
              <a:cs typeface="+mn-cs"/>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US" b="1" dirty="0">
                <a:solidFill>
                  <a:schemeClr val="tx2"/>
                </a:solidFill>
                <a:latin typeface="Tofino Personal Bold" panose="02000000000000000000" pitchFamily="2" charset="77"/>
              </a:rPr>
              <a:t>You’re Not Alone  </a:t>
            </a:r>
            <a:r>
              <a:rPr lang="en-US" sz="1200" kern="1200" dirty="0">
                <a:solidFill>
                  <a:schemeClr val="tx1"/>
                </a:solidFill>
                <a:effectLst/>
                <a:latin typeface="+mn-lt"/>
                <a:ea typeface="+mn-ea"/>
                <a:cs typeface="+mn-cs"/>
              </a:rPr>
              <a:t>We know it can be hard to reach out, but when you have someone there for you every step of the way it helps. Many of us face the same challenges every day. When you’re struggling. We’re here. When you’re tempted. We’re here. When you just need someone to talk to. We’re always here.</a:t>
            </a:r>
            <a:br>
              <a:rPr lang="en-US" dirty="0"/>
            </a:br>
            <a:endParaRPr lang="en-US" dirty="0"/>
          </a:p>
          <a:p>
            <a:pPr marL="342900" indent="-342900">
              <a:lnSpc>
                <a:spcPct val="120000"/>
              </a:lnSpc>
              <a:buFont typeface="+mj-lt"/>
              <a:buAutoNum type="arabicPeriod"/>
            </a:pPr>
            <a:r>
              <a:rPr lang="en-US" b="1" dirty="0">
                <a:solidFill>
                  <a:schemeClr val="tx2"/>
                </a:solidFill>
                <a:latin typeface="Tofino Personal Bold" panose="02000000000000000000" pitchFamily="2" charset="77"/>
              </a:rPr>
              <a:t>Guide to Better Health </a:t>
            </a:r>
            <a:r>
              <a:rPr lang="en-US" sz="1200" kern="1200" dirty="0">
                <a:solidFill>
                  <a:schemeClr val="tx1"/>
                </a:solidFill>
                <a:effectLst/>
                <a:latin typeface="+mn-lt"/>
                <a:ea typeface="+mn-ea"/>
                <a:cs typeface="+mn-cs"/>
              </a:rPr>
              <a:t>Having access to a one-stop resource for information, care and support is important to healthy living. It's important to YLI too. We'll walk beside you, providing tools, guidance and hope for better health. </a:t>
            </a:r>
            <a:endParaRPr lang="en-US" dirty="0"/>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5</a:t>
            </a:fld>
            <a:endParaRPr lang="en-US"/>
          </a:p>
        </p:txBody>
      </p:sp>
    </p:spTree>
    <p:extLst>
      <p:ext uri="{BB962C8B-B14F-4D97-AF65-F5344CB8AC3E}">
        <p14:creationId xmlns:p14="http://schemas.microsoft.com/office/powerpoint/2010/main" val="154172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SFY 2024, of those who reported their age, 2,732 of the 50,785 contacts made with YLI, were for those individuals 17 and younger. This is over a 300% increase compared to SFY 2023 (710). For SFY 2024 those 17 and under who reach out, did so an average of 3.3 times. In 79% of the contacts, individuals 17 </a:t>
            </a:r>
            <a:r>
              <a:rPr lang="en-US"/>
              <a:t>and under were </a:t>
            </a:r>
            <a:r>
              <a:rPr lang="en-US" dirty="0"/>
              <a:t>reporting more than one concern when they made contact with YLI.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on the pie, you’ll see the total contacts and total contacts by topic.  You’ll see Mental Health was number one, followed by "Other“, which is our Social Determinants of Health category that includes reported concerns like Assault, Basic Needs, Child Abuse, Contract Call, Domestic Violence, Elder Concerns, Family Relationships, Financial/Job, Interpersonal Relationships, Loss/Grief, Natural Disaster, Ongoing Support, Physical Health, School, Sexual Assault, World Events.</a:t>
            </a: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6</a:t>
            </a:fld>
            <a:endParaRPr lang="en-US"/>
          </a:p>
        </p:txBody>
      </p:sp>
    </p:spTree>
    <p:extLst>
      <p:ext uri="{BB962C8B-B14F-4D97-AF65-F5344CB8AC3E}">
        <p14:creationId xmlns:p14="http://schemas.microsoft.com/office/powerpoint/2010/main" val="128875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988 Suicide &amp; Crisis Lifeline launch in July 2022 and has seen their phone and text volume increase since the launch.  Between YLI and 988 about 300 contacts are made every day for help for behavioral health related concerns.  Foundation 2 and </a:t>
            </a:r>
            <a:r>
              <a:rPr lang="en-US" dirty="0" err="1"/>
              <a:t>CommUnity</a:t>
            </a:r>
            <a:r>
              <a:rPr lang="en-US" dirty="0"/>
              <a:t> are the 988 Crisis Centers in Iowa that answer the 988 phone, text and chat lines.  One of the advantages of the 988 system in Iowa, is that if a call, text or chat to 988 is not able to be answered by Iowa’s two call centers, the contact is routed to a national back up, assuring that every call will get responded to.  At Foundation 2, the YLI call center, the counselors that answer YLI, also answer 988 and vice versa.  This ensures Iowa has the capacity to respond to each contact.  Our goal is that 100% of the YLI and 988 calls, text and chats are answered right here in Iowa.  </a:t>
            </a:r>
          </a:p>
        </p:txBody>
      </p:sp>
      <p:sp>
        <p:nvSpPr>
          <p:cNvPr id="4" name="Slide Number Placeholder 3"/>
          <p:cNvSpPr>
            <a:spLocks noGrp="1"/>
          </p:cNvSpPr>
          <p:nvPr>
            <p:ph type="sldNum" sz="quarter" idx="5"/>
          </p:nvPr>
        </p:nvSpPr>
        <p:spPr/>
        <p:txBody>
          <a:bodyPr/>
          <a:lstStyle/>
          <a:p>
            <a:fld id="{D8D2B672-260C-47B2-9EF0-8F94B692E3A5}" type="slidenum">
              <a:rPr lang="en-US" smtClean="0"/>
              <a:t>7</a:t>
            </a:fld>
            <a:endParaRPr lang="en-US"/>
          </a:p>
        </p:txBody>
      </p:sp>
    </p:spTree>
    <p:extLst>
      <p:ext uri="{BB962C8B-B14F-4D97-AF65-F5344CB8AC3E}">
        <p14:creationId xmlns:p14="http://schemas.microsoft.com/office/powerpoint/2010/main" val="178218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YLI’s third pillar is we want to be a Guide to Better Health.  YLI offers </a:t>
            </a:r>
            <a:r>
              <a:rPr lang="en-US" sz="1200" dirty="0">
                <a:solidFill>
                  <a:schemeClr val="tx2"/>
                </a:solidFill>
                <a:latin typeface="Tofino Personal Medium" panose="02000000000000000000" pitchFamily="50" charset="0"/>
              </a:rPr>
              <a:t>information, support and guidance to help you and I get our lives back to a good place when we go astray. </a:t>
            </a:r>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8</a:t>
            </a:fld>
            <a:endParaRPr lang="en-US"/>
          </a:p>
        </p:txBody>
      </p:sp>
    </p:spTree>
    <p:extLst>
      <p:ext uri="{BB962C8B-B14F-4D97-AF65-F5344CB8AC3E}">
        <p14:creationId xmlns:p14="http://schemas.microsoft.com/office/powerpoint/2010/main" val="415126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Here’s a few data points and information from the Iowa Youth Survey is completed last completed in 2021 that shows some of what teens in Iowa are experiencing and reporting.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see that in general, by 11</a:t>
            </a:r>
            <a:r>
              <a:rPr lang="en-US" baseline="30000" dirty="0"/>
              <a:t>th</a:t>
            </a:r>
            <a:r>
              <a:rPr lang="en-US" dirty="0"/>
              <a:t> grade, almost 1 in 3 students reports having felt hopeless or sad in 14 of the past 30 days.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 often-missed gambling activity for students is in-app purchases made on their in-app phones or online.  These are purchase usually to buy lives or lute boxes, in essence risking something of value with the expectation of a greater reward.  Half of those who ever spent money on an in-app purchases, also did so in the past 30 days</a:t>
            </a:r>
          </a:p>
          <a:p>
            <a:pPr marL="0" lvl="0" indent="0" algn="l" rtl="0">
              <a:spcBef>
                <a:spcPts val="0"/>
              </a:spcBef>
              <a:spcAft>
                <a:spcPts val="0"/>
              </a:spcAft>
              <a:buNone/>
            </a:pPr>
            <a:endParaRPr lang="en-US"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More Youth Gambling –</a:t>
            </a:r>
            <a:endParaRPr lang="en-US" dirty="0"/>
          </a:p>
          <a:p>
            <a:pPr marL="514350" lvl="0" indent="-285750" algn="l" rtl="0">
              <a:spcBef>
                <a:spcPts val="0"/>
              </a:spcBef>
              <a:spcAft>
                <a:spcPts val="0"/>
              </a:spcAft>
              <a:buClr>
                <a:schemeClr val="dk1"/>
              </a:buClr>
              <a:buSzPts val="1200"/>
              <a:buFont typeface="Arial"/>
              <a:buChar char="•"/>
            </a:pPr>
            <a:r>
              <a:rPr lang="en-US" dirty="0"/>
              <a:t>Between 21-23% of 6</a:t>
            </a:r>
            <a:r>
              <a:rPr lang="en-US" baseline="30000" dirty="0"/>
              <a:t>th</a:t>
            </a:r>
            <a:r>
              <a:rPr lang="en-US" dirty="0"/>
              <a:t>, 8</a:t>
            </a:r>
            <a:r>
              <a:rPr lang="en-US" baseline="30000" dirty="0"/>
              <a:t>th</a:t>
            </a:r>
            <a:r>
              <a:rPr lang="en-US" dirty="0"/>
              <a:t>, and 11</a:t>
            </a:r>
            <a:r>
              <a:rPr lang="en-US" baseline="30000" dirty="0"/>
              <a:t>th</a:t>
            </a:r>
            <a:r>
              <a:rPr lang="en-US" dirty="0"/>
              <a:t> grade students reported wagering on a sporting event (in their lifetime).  </a:t>
            </a:r>
          </a:p>
          <a:p>
            <a:pPr marL="514350" lvl="0" indent="-285750" algn="l" rtl="0">
              <a:spcBef>
                <a:spcPts val="0"/>
              </a:spcBef>
              <a:spcAft>
                <a:spcPts val="0"/>
              </a:spcAft>
              <a:buClr>
                <a:schemeClr val="dk1"/>
              </a:buClr>
              <a:buSzPts val="1200"/>
              <a:buFont typeface="Arial"/>
              <a:buChar char="•"/>
            </a:pPr>
            <a:r>
              <a:rPr lang="en-US" dirty="0"/>
              <a:t>Between 10-13% of 6</a:t>
            </a:r>
            <a:r>
              <a:rPr lang="en-US" baseline="30000" dirty="0"/>
              <a:t>th</a:t>
            </a:r>
            <a:r>
              <a:rPr lang="en-US" dirty="0"/>
              <a:t>, 8</a:t>
            </a:r>
            <a:r>
              <a:rPr lang="en-US" baseline="30000" dirty="0"/>
              <a:t>th</a:t>
            </a:r>
            <a:r>
              <a:rPr lang="en-US" dirty="0"/>
              <a:t>, and 11</a:t>
            </a:r>
            <a:r>
              <a:rPr lang="en-US" baseline="30000" dirty="0"/>
              <a:t>th</a:t>
            </a:r>
            <a:r>
              <a:rPr lang="en-US" dirty="0"/>
              <a:t> grade students reported wagering on a fantasy sports contest</a:t>
            </a:r>
          </a:p>
          <a:p>
            <a:pPr marL="0" lvl="0" indent="0" algn="l" rtl="0">
              <a:spcBef>
                <a:spcPts val="0"/>
              </a:spcBef>
              <a:spcAft>
                <a:spcPts val="0"/>
              </a:spcAft>
              <a:buNone/>
            </a:pPr>
            <a:endParaRPr lang="en-US"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You can see for suicidal ideation, that by 11</a:t>
            </a:r>
            <a:r>
              <a:rPr lang="en-US" sz="1200" b="0" i="0" u="none" strike="noStrike" baseline="30000" dirty="0">
                <a:solidFill>
                  <a:schemeClr val="dk1"/>
                </a:solidFill>
                <a:latin typeface="Calibri"/>
                <a:ea typeface="Calibri"/>
                <a:cs typeface="Calibri"/>
                <a:sym typeface="Calibri"/>
              </a:rPr>
              <a:t>th</a:t>
            </a:r>
            <a:r>
              <a:rPr lang="en-US" sz="1200" b="0" i="0" u="none" strike="noStrike" dirty="0">
                <a:solidFill>
                  <a:schemeClr val="dk1"/>
                </a:solidFill>
                <a:latin typeface="Calibri"/>
                <a:ea typeface="Calibri"/>
                <a:cs typeface="Calibri"/>
                <a:sym typeface="Calibri"/>
              </a:rPr>
              <a:t> grade, almost 1 of 4 students has thought about Suicide in the past year.  Of the </a:t>
            </a:r>
            <a:r>
              <a:rPr lang="en-US" sz="1200" b="0" i="1" u="none" strike="noStrike" dirty="0">
                <a:solidFill>
                  <a:schemeClr val="dk1"/>
                </a:solidFill>
                <a:latin typeface="Calibri"/>
                <a:ea typeface="Calibri"/>
                <a:cs typeface="Calibri"/>
                <a:sym typeface="Calibri"/>
              </a:rPr>
              <a:t>students who had thought about killing themselves</a:t>
            </a:r>
            <a:r>
              <a:rPr lang="en-US" sz="1200" b="0" i="0" u="none" strike="noStrike" dirty="0">
                <a:solidFill>
                  <a:schemeClr val="dk1"/>
                </a:solidFill>
                <a:latin typeface="Calibri"/>
                <a:ea typeface="Calibri"/>
                <a:cs typeface="Calibri"/>
                <a:sym typeface="Calibri"/>
              </a:rPr>
              <a:t>, 24% of 6th graders, 26% of 8th graders and 20% of 11th graders reported they had tried to kill themselves during the past twelve months </a:t>
            </a:r>
            <a:endParaRPr lang="en-US" dirty="0"/>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When looking at the Iowa Youth Risk Behavior Survey from 2021  </a:t>
            </a:r>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Two out of five youth have had persistent feelings of sadness or hopelessness (39.1%), which is comparable to the national rate of 42.3%.   </a:t>
            </a:r>
            <a:endParaRPr lang="en-US"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Two-thirds (67.7%) of LGBTQ+ youth have had persistent feelings of sadness and hopelessness, which is a statistically higher percentage as compared to 31% of their heterosexual peers. </a:t>
            </a:r>
            <a:endParaRPr lang="en-US" dirty="0"/>
          </a:p>
          <a:p>
            <a:pPr marL="171450" lvl="0" indent="-95250" algn="l" rtl="0">
              <a:spcBef>
                <a:spcPts val="0"/>
              </a:spcBef>
              <a:spcAft>
                <a:spcPts val="0"/>
              </a:spcAft>
              <a:buClr>
                <a:schemeClr val="dk1"/>
              </a:buClr>
              <a:buSzPts val="1200"/>
              <a:buFont typeface="Arial"/>
              <a:buNone/>
            </a:pPr>
            <a:endParaRPr lang="en-US" sz="1200" b="0" i="0" u="none" strike="noStrike" dirty="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D8D2B672-260C-47B2-9EF0-8F94B692E3A5}" type="slidenum">
              <a:rPr lang="en-US" smtClean="0"/>
              <a:t>9</a:t>
            </a:fld>
            <a:endParaRPr lang="en-US"/>
          </a:p>
        </p:txBody>
      </p:sp>
    </p:spTree>
    <p:extLst>
      <p:ext uri="{BB962C8B-B14F-4D97-AF65-F5344CB8AC3E}">
        <p14:creationId xmlns:p14="http://schemas.microsoft.com/office/powerpoint/2010/main" val="818876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p:nvSpPr>
        <p:spPr>
          <a:xfrm>
            <a:off x="2701292" y="0"/>
            <a:ext cx="9772650" cy="6858000"/>
          </a:xfrm>
          <a:prstGeom prst="rect">
            <a:avLst/>
          </a:prstGeom>
          <a:gradFill flip="none" rotWithShape="1">
            <a:gsLst>
              <a:gs pos="0">
                <a:schemeClr val="accent3"/>
              </a:gs>
              <a:gs pos="51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D6E0FE32-625D-F174-9C4A-4F5F5FA80812}"/>
              </a:ext>
            </a:extLst>
          </p:cNvPr>
          <p:cNvSpPr/>
          <p:nvPr userDrawn="1"/>
        </p:nvSpPr>
        <p:spPr>
          <a:xfrm>
            <a:off x="-1396719" y="601980"/>
            <a:ext cx="13209814" cy="7631321"/>
          </a:xfrm>
          <a:prstGeom prst="roundRect">
            <a:avLst>
              <a:gd name="adj" fmla="val 11674"/>
            </a:avLst>
          </a:prstGeom>
          <a:noFill/>
          <a:ln w="101600">
            <a:gradFill>
              <a:gsLst>
                <a:gs pos="100000">
                  <a:schemeClr val="tx2"/>
                </a:gs>
                <a:gs pos="0">
                  <a:schemeClr val="accent3"/>
                </a:gs>
              </a:gsLst>
              <a:lin ang="54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3571875" y="493776"/>
            <a:ext cx="7603592" cy="2335149"/>
          </a:xfrm>
        </p:spPr>
        <p:txBody>
          <a:bodyPr anchor="b">
            <a:noAutofit/>
          </a:bodyPr>
          <a:lstStyle>
            <a:lvl1pPr algn="l">
              <a:lnSpc>
                <a:spcPct val="101000"/>
              </a:lnSpc>
              <a:spcBef>
                <a:spcPts val="700"/>
              </a:spcBef>
              <a:spcAft>
                <a:spcPts val="700"/>
              </a:spcAft>
              <a:defRPr sz="48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3571875" y="3023317"/>
            <a:ext cx="6227064" cy="1216152"/>
          </a:xfrm>
        </p:spPr>
        <p:txBody>
          <a:bodyPr anchor="ctr">
            <a:normAutofit/>
          </a:bodyPr>
          <a:lstStyle>
            <a:lvl1pPr>
              <a:defRPr lang="en-US" sz="2400" kern="1200" spc="50" baseline="0" dirty="0" smtClean="0">
                <a:solidFill>
                  <a:schemeClr val="bg1"/>
                </a:solidFill>
                <a:latin typeface="+mn-lt"/>
                <a:ea typeface="+mn-ea"/>
                <a:cs typeface="Calibri"/>
              </a:defRPr>
            </a:lvl1pPr>
            <a:lvl2pPr marL="0" indent="0">
              <a:buNone/>
              <a:defRPr/>
            </a:lvl2pPr>
          </a:lstStyle>
          <a:p>
            <a:pPr lvl="0"/>
            <a:r>
              <a:rPr lang="en-US" dirty="0"/>
              <a:t>Click to edit Master text styles</a:t>
            </a:r>
          </a:p>
        </p:txBody>
      </p:sp>
      <p:pic>
        <p:nvPicPr>
          <p:cNvPr id="14" name="Picture 13" descr="A black and white logo&#10;&#10;Description automatically generated">
            <a:extLst>
              <a:ext uri="{FF2B5EF4-FFF2-40B4-BE49-F238E27FC236}">
                <a16:creationId xmlns:a16="http://schemas.microsoft.com/office/drawing/2014/main" id="{DE3CDEA9-27BC-D582-9CFC-C2B74EB31B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5515" y="5044059"/>
            <a:ext cx="1059952" cy="1131570"/>
          </a:xfrm>
          <a:prstGeom prst="rect">
            <a:avLst/>
          </a:prstGeom>
        </p:spPr>
      </p:pic>
      <p:pic>
        <p:nvPicPr>
          <p:cNvPr id="17" name="Graphic 16">
            <a:extLst>
              <a:ext uri="{FF2B5EF4-FFF2-40B4-BE49-F238E27FC236}">
                <a16:creationId xmlns:a16="http://schemas.microsoft.com/office/drawing/2014/main" id="{1C9EB6CB-4079-D520-CFDC-2925239036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71875" y="6175629"/>
            <a:ext cx="3753993" cy="264140"/>
          </a:xfrm>
          <a:prstGeom prst="rect">
            <a:avLst/>
          </a:prstGeom>
        </p:spPr>
      </p:pic>
    </p:spTree>
    <p:extLst>
      <p:ext uri="{BB962C8B-B14F-4D97-AF65-F5344CB8AC3E}">
        <p14:creationId xmlns:p14="http://schemas.microsoft.com/office/powerpoint/2010/main" val="318010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Custom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70CF3D-DFC4-A285-AA87-429968F60128}"/>
              </a:ext>
            </a:extLst>
          </p:cNvPr>
          <p:cNvSpPr>
            <a:spLocks noGrp="1"/>
          </p:cNvSpPr>
          <p:nvPr>
            <p:ph type="title" hasCustomPrompt="1"/>
          </p:nvPr>
        </p:nvSpPr>
        <p:spPr>
          <a:xfrm>
            <a:off x="1686362" y="2989055"/>
            <a:ext cx="6158925" cy="1325563"/>
          </a:xfrm>
        </p:spPr>
        <p:txBody>
          <a:bodyPr>
            <a:normAutofit/>
          </a:bodyPr>
          <a:lstStyle>
            <a:lvl1pPr>
              <a:defRPr sz="3200">
                <a:solidFill>
                  <a:schemeClr val="bg1"/>
                </a:solidFill>
              </a:defRPr>
            </a:lvl1pPr>
          </a:lstStyle>
          <a:p>
            <a:r>
              <a:rPr lang="en-US" dirty="0"/>
              <a:t>Speaker/Presenter Name</a:t>
            </a:r>
          </a:p>
        </p:txBody>
      </p:sp>
      <p:sp>
        <p:nvSpPr>
          <p:cNvPr id="10" name="Subtitle 2">
            <a:extLst>
              <a:ext uri="{FF2B5EF4-FFF2-40B4-BE49-F238E27FC236}">
                <a16:creationId xmlns:a16="http://schemas.microsoft.com/office/drawing/2014/main" id="{D93B6E4A-A253-7682-962D-2D61D0D691AE}"/>
              </a:ext>
            </a:extLst>
          </p:cNvPr>
          <p:cNvSpPr>
            <a:spLocks noGrp="1"/>
          </p:cNvSpPr>
          <p:nvPr>
            <p:ph type="subTitle" idx="1" hasCustomPrompt="1"/>
          </p:nvPr>
        </p:nvSpPr>
        <p:spPr>
          <a:xfrm>
            <a:off x="1686361" y="3903145"/>
            <a:ext cx="6158925" cy="1655762"/>
          </a:xfrm>
        </p:spPr>
        <p:txBody>
          <a:bodyPr/>
          <a:lstStyle>
            <a:lvl1pPr marL="0" indent="0" algn="l">
              <a:spcBef>
                <a:spcPts val="500"/>
              </a:spcBef>
              <a:buNone/>
              <a:defRPr sz="2400" b="0" i="0">
                <a:solidFill>
                  <a:schemeClr val="bg1"/>
                </a:solidFill>
                <a:latin typeface="Tofino Personal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Tree>
    <p:extLst>
      <p:ext uri="{BB962C8B-B14F-4D97-AF65-F5344CB8AC3E}">
        <p14:creationId xmlns:p14="http://schemas.microsoft.com/office/powerpoint/2010/main" val="2974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with three images">
    <p:bg>
      <p:bgPr>
        <a:gradFill>
          <a:gsLst>
            <a:gs pos="0">
              <a:schemeClr val="accent3"/>
            </a:gs>
            <a:gs pos="66000">
              <a:schemeClr val="tx2"/>
            </a:gs>
          </a:gsLst>
          <a:lin ang="8100000" scaled="1"/>
        </a:gra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1703832" y="2932829"/>
            <a:ext cx="10488168" cy="3090672"/>
          </a:xfrm>
        </p:spPr>
        <p:txBody>
          <a:bodyPr>
            <a:noAutofit/>
          </a:bodyPr>
          <a:lstStyle>
            <a:lvl1pPr>
              <a:defRPr sz="4800">
                <a:solidFill>
                  <a:schemeClr val="bg1"/>
                </a:solidFill>
              </a:defRPr>
            </a:lvl1pPr>
          </a:lstStyle>
          <a:p>
            <a:r>
              <a:rPr lang="en-US" sz="5400" dirty="0"/>
              <a:t>Click to edit master text style</a:t>
            </a:r>
          </a:p>
        </p:txBody>
      </p:sp>
      <p:sp>
        <p:nvSpPr>
          <p:cNvPr id="2" name="Rectangle: Rounded Corners 1">
            <a:extLst>
              <a:ext uri="{FF2B5EF4-FFF2-40B4-BE49-F238E27FC236}">
                <a16:creationId xmlns:a16="http://schemas.microsoft.com/office/drawing/2014/main" id="{9D1063C7-874B-8FAF-C71F-8C0D1FAFC83B}"/>
              </a:ext>
            </a:extLst>
          </p:cNvPr>
          <p:cNvSpPr/>
          <p:nvPr userDrawn="1"/>
        </p:nvSpPr>
        <p:spPr>
          <a:xfrm>
            <a:off x="960120" y="-1607820"/>
            <a:ext cx="13209814" cy="7631321"/>
          </a:xfrm>
          <a:prstGeom prst="roundRect">
            <a:avLst>
              <a:gd name="adj" fmla="val 11674"/>
            </a:avLst>
          </a:prstGeom>
          <a:noFill/>
          <a:ln w="101600">
            <a:gradFill>
              <a:gsLst>
                <a:gs pos="100000">
                  <a:schemeClr val="tx2"/>
                </a:gs>
                <a:gs pos="0">
                  <a:schemeClr val="accent3"/>
                </a:gs>
              </a:gsLst>
              <a:lin ang="27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Date Placeholder 9">
            <a:extLst>
              <a:ext uri="{FF2B5EF4-FFF2-40B4-BE49-F238E27FC236}">
                <a16:creationId xmlns:a16="http://schemas.microsoft.com/office/drawing/2014/main" id="{4CD8EAA3-8DFD-5A30-34EC-F69B65BA75E3}"/>
              </a:ext>
            </a:extLst>
          </p:cNvPr>
          <p:cNvSpPr>
            <a:spLocks noGrp="1"/>
          </p:cNvSpPr>
          <p:nvPr>
            <p:ph type="dt" sz="half" idx="10"/>
          </p:nvPr>
        </p:nvSpPr>
        <p:spPr>
          <a:xfrm>
            <a:off x="1703832" y="6227572"/>
            <a:ext cx="3236976" cy="365125"/>
          </a:xfrm>
          <a:prstGeom prst="rect">
            <a:avLst/>
          </a:prstGeom>
        </p:spPr>
        <p:txBody>
          <a:bodyPr/>
          <a:lstStyle>
            <a:lvl1pPr algn="l">
              <a:defRPr>
                <a:solidFill>
                  <a:schemeClr val="bg1"/>
                </a:solidFill>
                <a:latin typeface="+mj-lt"/>
              </a:defRPr>
            </a:lvl1pPr>
          </a:lstStyle>
          <a:p>
            <a:endParaRPr lang="en-US" dirty="0"/>
          </a:p>
        </p:txBody>
      </p:sp>
      <p:pic>
        <p:nvPicPr>
          <p:cNvPr id="11" name="Graphic 10">
            <a:extLst>
              <a:ext uri="{FF2B5EF4-FFF2-40B4-BE49-F238E27FC236}">
                <a16:creationId xmlns:a16="http://schemas.microsoft.com/office/drawing/2014/main" id="{C0917FCD-E8B4-1BE9-B505-30D4F1A121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63256" y="6394873"/>
            <a:ext cx="3753993" cy="264140"/>
          </a:xfrm>
          <a:prstGeom prst="rect">
            <a:avLst/>
          </a:prstGeom>
        </p:spPr>
      </p:pic>
      <p:pic>
        <p:nvPicPr>
          <p:cNvPr id="3" name="Picture 2" descr="Logo for Your Life Iowa. A stylized speech bubble wraps around the stacked words Your Life Iowa, below the bubble in smaller type is Iowa HHS.">
            <a:extLst>
              <a:ext uri="{FF2B5EF4-FFF2-40B4-BE49-F238E27FC236}">
                <a16:creationId xmlns:a16="http://schemas.microsoft.com/office/drawing/2014/main" id="{3E6D3ADD-2BFC-E6D7-D6B5-4AE945E85D6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703832" y="651467"/>
            <a:ext cx="1181868" cy="1261723"/>
          </a:xfrm>
          <a:prstGeom prst="rect">
            <a:avLst/>
          </a:prstGeom>
        </p:spPr>
      </p:pic>
    </p:spTree>
    <p:extLst>
      <p:ext uri="{BB962C8B-B14F-4D97-AF65-F5344CB8AC3E}">
        <p14:creationId xmlns:p14="http://schemas.microsoft.com/office/powerpoint/2010/main" val="44052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three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C15B2-D6B3-D582-D31F-550B4D51D7D0}"/>
              </a:ext>
              <a:ext uri="{C183D7F6-B498-43B3-948B-1728B52AA6E4}">
                <adec:decorative xmlns:adec="http://schemas.microsoft.com/office/drawing/2017/decorative" val="1"/>
              </a:ext>
            </a:extLst>
          </p:cNvPr>
          <p:cNvSpPr/>
          <p:nvPr/>
        </p:nvSpPr>
        <p:spPr>
          <a:xfrm>
            <a:off x="0" y="0"/>
            <a:ext cx="7763256" cy="422497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649CC2FD-DEAD-15BE-FCA9-4EFD14D5950A}"/>
              </a:ext>
            </a:extLst>
          </p:cNvPr>
          <p:cNvSpPr>
            <a:spLocks noGrp="1"/>
          </p:cNvSpPr>
          <p:nvPr>
            <p:ph type="title"/>
          </p:nvPr>
        </p:nvSpPr>
        <p:spPr>
          <a:xfrm>
            <a:off x="960120" y="768096"/>
            <a:ext cx="6089904" cy="2980944"/>
          </a:xfrm>
        </p:spPr>
        <p:txBody>
          <a:bodyPr anchor="b">
            <a:normAutofit/>
          </a:bodyPr>
          <a:lstStyle>
            <a:lvl1pPr>
              <a:defRPr sz="4800"/>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6BF9E8A0-9731-99CA-717E-085634925A3C}"/>
              </a:ext>
            </a:extLst>
          </p:cNvPr>
          <p:cNvSpPr>
            <a:spLocks noGrp="1"/>
          </p:cNvSpPr>
          <p:nvPr>
            <p:ph type="body" idx="1"/>
          </p:nvPr>
        </p:nvSpPr>
        <p:spPr>
          <a:xfrm>
            <a:off x="960120" y="4544568"/>
            <a:ext cx="6089904" cy="1545336"/>
          </a:xfrm>
        </p:spPr>
        <p:txBody>
          <a:bodyPr>
            <a:normAutofit/>
          </a:bodyPr>
          <a:lstStyle>
            <a:lvl1pPr marL="0" indent="0">
              <a:buNone/>
              <a:defRPr sz="32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7763256" y="1028700"/>
            <a:ext cx="4428744" cy="3196272"/>
          </a:xfrm>
        </p:spPr>
        <p:txBody>
          <a:bodyPr/>
          <a:lstStyle/>
          <a:p>
            <a:r>
              <a:rPr lang="en-US"/>
              <a:t>Click icon to add picture</a:t>
            </a:r>
            <a:endParaRPr lang="en-US" dirty="0"/>
          </a:p>
        </p:txBody>
      </p:sp>
      <p:sp>
        <p:nvSpPr>
          <p:cNvPr id="2" name="Rectangle: Rounded Corners 1">
            <a:extLst>
              <a:ext uri="{FF2B5EF4-FFF2-40B4-BE49-F238E27FC236}">
                <a16:creationId xmlns:a16="http://schemas.microsoft.com/office/drawing/2014/main" id="{05BE5D96-C4E9-5979-BD77-CF24A9E2ADCF}"/>
              </a:ext>
            </a:extLst>
          </p:cNvPr>
          <p:cNvSpPr/>
          <p:nvPr userDrawn="1"/>
        </p:nvSpPr>
        <p:spPr>
          <a:xfrm>
            <a:off x="597517" y="569109"/>
            <a:ext cx="13209814" cy="7631321"/>
          </a:xfrm>
          <a:prstGeom prst="roundRect">
            <a:avLst>
              <a:gd name="adj" fmla="val 8429"/>
            </a:avLst>
          </a:prstGeom>
          <a:noFill/>
          <a:ln w="101600">
            <a:gradFill>
              <a:gsLst>
                <a:gs pos="100000">
                  <a:schemeClr val="accent3">
                    <a:lumMod val="50000"/>
                  </a:schemeClr>
                </a:gs>
                <a:gs pos="0">
                  <a:schemeClr val="accent3"/>
                </a:gs>
              </a:gsLst>
              <a:lin ang="9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Date Placeholder 9">
            <a:extLst>
              <a:ext uri="{FF2B5EF4-FFF2-40B4-BE49-F238E27FC236}">
                <a16:creationId xmlns:a16="http://schemas.microsoft.com/office/drawing/2014/main" id="{6558B6B1-758B-439D-6C7B-43415A7DC3E1}"/>
              </a:ext>
            </a:extLst>
          </p:cNvPr>
          <p:cNvSpPr txBox="1">
            <a:spLocks/>
          </p:cNvSpPr>
          <p:nvPr userDrawn="1"/>
        </p:nvSpPr>
        <p:spPr>
          <a:xfrm>
            <a:off x="960120" y="6409499"/>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5">
                    <a:lumMod val="75000"/>
                    <a:lumOff val="25000"/>
                  </a:schemeClr>
                </a:solidFill>
              </a:rPr>
              <a:t>Your Life Iowa </a:t>
            </a:r>
          </a:p>
        </p:txBody>
      </p:sp>
      <p:pic>
        <p:nvPicPr>
          <p:cNvPr id="10" name="Graphic 9">
            <a:extLst>
              <a:ext uri="{FF2B5EF4-FFF2-40B4-BE49-F238E27FC236}">
                <a16:creationId xmlns:a16="http://schemas.microsoft.com/office/drawing/2014/main" id="{C82F8DA2-690B-04D8-7AEC-2F33749BA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75384" y="6409499"/>
            <a:ext cx="3236976" cy="227761"/>
          </a:xfrm>
          <a:prstGeom prst="rect">
            <a:avLst/>
          </a:prstGeom>
        </p:spPr>
      </p:pic>
      <p:pic>
        <p:nvPicPr>
          <p:cNvPr id="3" name="Content Placeholder 21" descr="Logo for Your Life Iowa, a partial text bubble surrounds the words Your Life Iowa, below in smaller type is Iowa HHS">
            <a:extLst>
              <a:ext uri="{FF2B5EF4-FFF2-40B4-BE49-F238E27FC236}">
                <a16:creationId xmlns:a16="http://schemas.microsoft.com/office/drawing/2014/main" id="{A6F73A72-9636-0452-79F6-6C8EA71BAE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17831" y="938840"/>
            <a:ext cx="759612" cy="810938"/>
          </a:xfrm>
          <a:prstGeom prst="rect">
            <a:avLst/>
          </a:prstGeom>
        </p:spPr>
      </p:pic>
    </p:spTree>
    <p:extLst>
      <p:ext uri="{BB962C8B-B14F-4D97-AF65-F5344CB8AC3E}">
        <p14:creationId xmlns:p14="http://schemas.microsoft.com/office/powerpoint/2010/main" val="136399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1295400" y="317814"/>
            <a:ext cx="8446911" cy="1700784"/>
          </a:xfrm>
        </p:spPr>
        <p:txBody>
          <a:bodyPr>
            <a:noAutofit/>
          </a:bodyPr>
          <a:lstStyle>
            <a:lvl1pPr>
              <a:defRPr sz="4200"/>
            </a:lvl1pPr>
          </a:lstStyle>
          <a:p>
            <a:r>
              <a:rPr lang="en-US" dirty="0"/>
              <a:t>Click to edit Master title style</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1299210" y="2770632"/>
            <a:ext cx="4983480" cy="3639312"/>
          </a:xfrm>
        </p:spPr>
        <p:txBody>
          <a:bodyPr>
            <a:normAutofit/>
          </a:bodyPr>
          <a:lstStyle>
            <a:lvl1pPr marL="283464" indent="-283464">
              <a:buFont typeface="Arial" panose="020B0604020202020204" pitchFamily="34" charset="0"/>
              <a:buChar char="•"/>
              <a:defRPr sz="2000"/>
            </a:lvl1pPr>
            <a:lvl2pPr marL="548640" indent="-283464">
              <a:defRPr sz="1800"/>
            </a:lvl2pPr>
            <a:lvl3pPr marL="822960" indent="-285750">
              <a:buFont typeface="Arial" panose="020B0604020202020204" pitchFamily="34" charset="0"/>
              <a:buChar char="•"/>
              <a:defRPr sz="1400"/>
            </a:lvl3pPr>
            <a:lvl4pPr marL="1097280" indent="-283464">
              <a:defRPr sz="1400"/>
            </a:lvl4pPr>
            <a:lvl5pPr marL="137160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2770632"/>
            <a:ext cx="4983480" cy="3639312"/>
          </a:xfrm>
        </p:spPr>
        <p:txBody>
          <a:bodyPr>
            <a:normAutofit/>
          </a:bodyPr>
          <a:lstStyle>
            <a:lvl1pPr marL="283464" indent="-283464">
              <a:buFont typeface="Arial" panose="020B0604020202020204" pitchFamily="34" charset="0"/>
              <a:buChar char="•"/>
              <a:defRPr sz="2000"/>
            </a:lvl1pPr>
            <a:lvl2pPr marL="548640" indent="-283464">
              <a:defRPr sz="1800"/>
            </a:lvl2pPr>
            <a:lvl3pPr marL="822960" indent="-285750">
              <a:buFont typeface="Arial" panose="020B0604020202020204" pitchFamily="34" charset="0"/>
              <a:buChar char="•"/>
              <a:defRPr sz="1400"/>
            </a:lvl3pPr>
            <a:lvl4pPr marL="1097280" indent="-283464">
              <a:defRPr sz="1400"/>
            </a:lvl4pPr>
            <a:lvl5pPr marL="137160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FFA9F4D9-7FFE-014C-806F-7CCB0404A41B}" type="slidenum">
              <a:rPr lang="en-US" smtClean="0"/>
              <a:pPr/>
              <a:t>‹#›</a:t>
            </a:fld>
            <a:endParaRPr lang="en-US" dirty="0"/>
          </a:p>
        </p:txBody>
      </p:sp>
      <p:sp>
        <p:nvSpPr>
          <p:cNvPr id="2" name="Rectangle: Rounded Corners 1">
            <a:extLst>
              <a:ext uri="{FF2B5EF4-FFF2-40B4-BE49-F238E27FC236}">
                <a16:creationId xmlns:a16="http://schemas.microsoft.com/office/drawing/2014/main" id="{B6C09FF7-7DE3-0756-C404-8B21221E3081}"/>
              </a:ext>
            </a:extLst>
          </p:cNvPr>
          <p:cNvSpPr/>
          <p:nvPr userDrawn="1"/>
        </p:nvSpPr>
        <p:spPr>
          <a:xfrm>
            <a:off x="661416" y="317814"/>
            <a:ext cx="12985242" cy="7631321"/>
          </a:xfrm>
          <a:prstGeom prst="roundRect">
            <a:avLst>
              <a:gd name="adj" fmla="val 11674"/>
            </a:avLst>
          </a:prstGeom>
          <a:noFill/>
          <a:ln w="101600">
            <a:gradFill>
              <a:gsLst>
                <a:gs pos="3000">
                  <a:schemeClr val="tx1"/>
                </a:gs>
                <a:gs pos="100000">
                  <a:schemeClr val="tx2"/>
                </a:gs>
              </a:gsLst>
              <a:lin ang="27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Date Placeholder 9">
            <a:extLst>
              <a:ext uri="{FF2B5EF4-FFF2-40B4-BE49-F238E27FC236}">
                <a16:creationId xmlns:a16="http://schemas.microsoft.com/office/drawing/2014/main" id="{86F72DEA-49D7-F567-A7AF-83E253E91852}"/>
              </a:ext>
            </a:extLst>
          </p:cNvPr>
          <p:cNvSpPr txBox="1">
            <a:spLocks/>
          </p:cNvSpPr>
          <p:nvPr userDrawn="1"/>
        </p:nvSpPr>
        <p:spPr>
          <a:xfrm>
            <a:off x="1295400" y="6422711"/>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accent5">
                    <a:lumMod val="75000"/>
                    <a:lumOff val="25000"/>
                  </a:schemeClr>
                </a:solidFill>
              </a:rPr>
              <a:t>Your Life Iowa </a:t>
            </a:r>
            <a:endParaRPr lang="en-US" sz="1400" dirty="0">
              <a:solidFill>
                <a:schemeClr val="accent5">
                  <a:lumMod val="75000"/>
                  <a:lumOff val="25000"/>
                </a:schemeClr>
              </a:solidFill>
            </a:endParaRPr>
          </a:p>
        </p:txBody>
      </p:sp>
      <p:pic>
        <p:nvPicPr>
          <p:cNvPr id="7" name="Graphic 6">
            <a:extLst>
              <a:ext uri="{FF2B5EF4-FFF2-40B4-BE49-F238E27FC236}">
                <a16:creationId xmlns:a16="http://schemas.microsoft.com/office/drawing/2014/main" id="{A1C587E8-1D0A-D138-0382-6837C73C2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09944" y="6433639"/>
            <a:ext cx="3753993" cy="264140"/>
          </a:xfrm>
          <a:prstGeom prst="rect">
            <a:avLst/>
          </a:prstGeom>
        </p:spPr>
      </p:pic>
      <p:pic>
        <p:nvPicPr>
          <p:cNvPr id="3" name="Picture 2" descr="Logo for Your Life Iowa, a partial text bubble surrounds the words Your Life Iowa, below in smaller type is Iowa HHS">
            <a:extLst>
              <a:ext uri="{FF2B5EF4-FFF2-40B4-BE49-F238E27FC236}">
                <a16:creationId xmlns:a16="http://schemas.microsoft.com/office/drawing/2014/main" id="{A62BDDFD-7F62-BFCC-1DA3-E5CBC71E85A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05408" y="684219"/>
            <a:ext cx="1025176" cy="1094444"/>
          </a:xfrm>
          <a:prstGeom prst="rect">
            <a:avLst/>
          </a:prstGeom>
        </p:spPr>
      </p:pic>
    </p:spTree>
    <p:extLst>
      <p:ext uri="{BB962C8B-B14F-4D97-AF65-F5344CB8AC3E}">
        <p14:creationId xmlns:p14="http://schemas.microsoft.com/office/powerpoint/2010/main" val="55063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p:nvSpPr>
        <p:spPr>
          <a:xfrm>
            <a:off x="2038350" y="1"/>
            <a:ext cx="101536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91E375-8FC7-F526-C116-1136385785AE}"/>
              </a:ext>
            </a:extLst>
          </p:cNvPr>
          <p:cNvSpPr>
            <a:spLocks noGrp="1"/>
          </p:cNvSpPr>
          <p:nvPr>
            <p:ph type="title" hasCustomPrompt="1"/>
          </p:nvPr>
        </p:nvSpPr>
        <p:spPr>
          <a:xfrm>
            <a:off x="2990850" y="384048"/>
            <a:ext cx="8466582" cy="4343400"/>
          </a:xfrm>
        </p:spPr>
        <p:txBody>
          <a:bodyPr anchor="b">
            <a:noAutofit/>
          </a:bodyPr>
          <a:lstStyle>
            <a:lvl1pPr>
              <a:defRPr sz="5400">
                <a:solidFill>
                  <a:schemeClr val="bg1"/>
                </a:solidFill>
              </a:defRPr>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2985189" y="4865914"/>
            <a:ext cx="8466582" cy="1307592"/>
          </a:xfrm>
        </p:spPr>
        <p:txBody>
          <a:bodyPr anchor="t">
            <a:normAutofit/>
          </a:bodyPr>
          <a:lstStyle>
            <a:lvl1pPr>
              <a:defRPr sz="2800">
                <a:solidFill>
                  <a:schemeClr val="bg1"/>
                </a:solidFill>
              </a:defRPr>
            </a:lvl1pPr>
          </a:lstStyle>
          <a:p>
            <a:r>
              <a:rPr lang="en-US" sz="2000" dirty="0">
                <a:solidFill>
                  <a:schemeClr val="bg1"/>
                </a:solidFill>
                <a:cs typeface="Calibri"/>
              </a:rPr>
              <a:t>Click to edit master text style</a:t>
            </a:r>
          </a:p>
        </p:txBody>
      </p:sp>
      <p:sp>
        <p:nvSpPr>
          <p:cNvPr id="4" name="Rectangle: Rounded Corners 3">
            <a:extLst>
              <a:ext uri="{FF2B5EF4-FFF2-40B4-BE49-F238E27FC236}">
                <a16:creationId xmlns:a16="http://schemas.microsoft.com/office/drawing/2014/main" id="{E21F688A-32E0-F84F-EE3A-7D69D22A5A94}"/>
              </a:ext>
            </a:extLst>
          </p:cNvPr>
          <p:cNvSpPr/>
          <p:nvPr userDrawn="1"/>
        </p:nvSpPr>
        <p:spPr>
          <a:xfrm>
            <a:off x="-1533471" y="384048"/>
            <a:ext cx="12985242" cy="7631321"/>
          </a:xfrm>
          <a:prstGeom prst="roundRect">
            <a:avLst>
              <a:gd name="adj" fmla="val 11674"/>
            </a:avLst>
          </a:prstGeom>
          <a:noFill/>
          <a:ln w="101600">
            <a:gradFill>
              <a:gsLst>
                <a:gs pos="100000">
                  <a:schemeClr val="tx1"/>
                </a:gs>
                <a:gs pos="28000">
                  <a:schemeClr val="tx2"/>
                </a:gs>
              </a:gsLst>
              <a:lin ang="54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Date Placeholder 9">
            <a:extLst>
              <a:ext uri="{FF2B5EF4-FFF2-40B4-BE49-F238E27FC236}">
                <a16:creationId xmlns:a16="http://schemas.microsoft.com/office/drawing/2014/main" id="{3824BB01-1726-5844-3E66-74BB50B57E0F}"/>
              </a:ext>
            </a:extLst>
          </p:cNvPr>
          <p:cNvSpPr txBox="1">
            <a:spLocks/>
          </p:cNvSpPr>
          <p:nvPr userDrawn="1"/>
        </p:nvSpPr>
        <p:spPr>
          <a:xfrm>
            <a:off x="2859024" y="6374991"/>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accent6"/>
                </a:solidFill>
              </a:rPr>
              <a:t>Your Life Iowa </a:t>
            </a:r>
          </a:p>
        </p:txBody>
      </p:sp>
      <p:pic>
        <p:nvPicPr>
          <p:cNvPr id="6" name="Graphic 5">
            <a:extLst>
              <a:ext uri="{FF2B5EF4-FFF2-40B4-BE49-F238E27FC236}">
                <a16:creationId xmlns:a16="http://schemas.microsoft.com/office/drawing/2014/main" id="{6192AD86-0D24-B3AD-636C-83DAB89D36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0" y="6425483"/>
            <a:ext cx="3753993" cy="264140"/>
          </a:xfrm>
          <a:prstGeom prst="rect">
            <a:avLst/>
          </a:prstGeom>
        </p:spPr>
      </p:pic>
      <p:pic>
        <p:nvPicPr>
          <p:cNvPr id="3" name="Picture 2" descr="Logo for Your Life Iowa, a partial text bubble surrounds the words Your Life Iowa, below in smaller type is Iowa HHS">
            <a:extLst>
              <a:ext uri="{FF2B5EF4-FFF2-40B4-BE49-F238E27FC236}">
                <a16:creationId xmlns:a16="http://schemas.microsoft.com/office/drawing/2014/main" id="{4959CCBE-F5E2-1FB2-7C26-0D8DEE2301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153650" y="899167"/>
            <a:ext cx="801243" cy="855381"/>
          </a:xfrm>
          <a:prstGeom prst="rect">
            <a:avLst/>
          </a:prstGeom>
        </p:spPr>
      </p:pic>
    </p:spTree>
    <p:extLst>
      <p:ext uri="{BB962C8B-B14F-4D97-AF65-F5344CB8AC3E}">
        <p14:creationId xmlns:p14="http://schemas.microsoft.com/office/powerpoint/2010/main" val="285301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960120" y="317814"/>
            <a:ext cx="10570464" cy="1700784"/>
          </a:xfrm>
        </p:spPr>
        <p:txBody>
          <a:bodyPr>
            <a:noAutofit/>
          </a:bodyPr>
          <a:lstStyle>
            <a:lvl1pPr>
              <a:defRPr sz="4400"/>
            </a:lvl1pPr>
          </a:lstStyle>
          <a:p>
            <a:r>
              <a:rPr lang="en-US" dirty="0"/>
              <a:t>Click to edit Master title style</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2770632"/>
            <a:ext cx="4983480" cy="3767328"/>
          </a:xfrm>
        </p:spPr>
        <p:txBody>
          <a:bodyPr>
            <a:normAutofit/>
          </a:bodyPr>
          <a:lstStyle>
            <a:lvl1pPr marL="0" indent="0">
              <a:buFont typeface="Arial" panose="020B0604020202020204" pitchFamily="34" charset="0"/>
              <a:buNone/>
              <a:defRPr sz="2000"/>
            </a:lvl1pPr>
            <a:lvl2pPr marL="347472" indent="-347472">
              <a:spcBef>
                <a:spcPts val="700"/>
              </a:spcBef>
              <a:spcAft>
                <a:spcPts val="700"/>
              </a:spcAft>
              <a:defRPr sz="2000"/>
            </a:lvl2pPr>
            <a:lvl3pPr marL="560070" indent="-285750">
              <a:buFont typeface="Arial" panose="020B0604020202020204" pitchFamily="34" charset="0"/>
              <a:buChar char="•"/>
              <a:defRPr sz="1600"/>
            </a:lvl3pPr>
            <a:lvl4pPr>
              <a:defRPr sz="1600"/>
            </a:lvl4pPr>
            <a:lvl5pPr marL="880110" indent="-28575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2770632"/>
            <a:ext cx="4983480" cy="3767328"/>
          </a:xfrm>
        </p:spPr>
        <p:txBody>
          <a:bodyPr>
            <a:normAutofit/>
          </a:bodyPr>
          <a:lstStyle>
            <a:lvl1pPr marL="0" indent="0">
              <a:buFont typeface="Arial" panose="020B0604020202020204" pitchFamily="34" charset="0"/>
              <a:buNone/>
              <a:defRPr sz="2000"/>
            </a:lvl1pPr>
            <a:lvl2pPr marL="347472" indent="-347472">
              <a:spcBef>
                <a:spcPts val="700"/>
              </a:spcBef>
              <a:spcAft>
                <a:spcPts val="700"/>
              </a:spcAft>
              <a:defRPr sz="2000"/>
            </a:lvl2pPr>
            <a:lvl3pPr marL="560070" indent="-285750">
              <a:buFont typeface="Arial" panose="020B0604020202020204" pitchFamily="34" charset="0"/>
              <a:buChar char="•"/>
              <a:defRPr sz="1600"/>
            </a:lvl3pPr>
            <a:lvl4pPr>
              <a:defRPr sz="1600"/>
            </a:lvl4pPr>
            <a:lvl5pPr marL="880110" indent="-28575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FFA9F4D9-7FFE-014C-806F-7CCB0404A41B}" type="slidenum">
              <a:rPr lang="en-US" smtClean="0"/>
              <a:pPr/>
              <a:t>‹#›</a:t>
            </a:fld>
            <a:endParaRPr lang="en-US" dirty="0"/>
          </a:p>
        </p:txBody>
      </p:sp>
      <p:sp>
        <p:nvSpPr>
          <p:cNvPr id="2" name="Rectangle: Rounded Corners 1">
            <a:extLst>
              <a:ext uri="{FF2B5EF4-FFF2-40B4-BE49-F238E27FC236}">
                <a16:creationId xmlns:a16="http://schemas.microsoft.com/office/drawing/2014/main" id="{1ECDADA3-CA85-EFB8-E701-C762CA495E5E}"/>
              </a:ext>
            </a:extLst>
          </p:cNvPr>
          <p:cNvSpPr/>
          <p:nvPr userDrawn="1"/>
        </p:nvSpPr>
        <p:spPr>
          <a:xfrm>
            <a:off x="-1167384" y="317814"/>
            <a:ext cx="12985242" cy="7631321"/>
          </a:xfrm>
          <a:prstGeom prst="roundRect">
            <a:avLst>
              <a:gd name="adj" fmla="val 11674"/>
            </a:avLst>
          </a:prstGeom>
          <a:noFill/>
          <a:ln w="101600">
            <a:gradFill>
              <a:gsLst>
                <a:gs pos="3000">
                  <a:schemeClr val="tx1"/>
                </a:gs>
                <a:gs pos="100000">
                  <a:schemeClr val="tx2"/>
                </a:gs>
              </a:gsLst>
              <a:lin ang="27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Date Placeholder 9">
            <a:extLst>
              <a:ext uri="{FF2B5EF4-FFF2-40B4-BE49-F238E27FC236}">
                <a16:creationId xmlns:a16="http://schemas.microsoft.com/office/drawing/2014/main" id="{176B31A7-3091-3300-262D-EB19B86A5631}"/>
              </a:ext>
            </a:extLst>
          </p:cNvPr>
          <p:cNvSpPr txBox="1">
            <a:spLocks/>
          </p:cNvSpPr>
          <p:nvPr userDrawn="1"/>
        </p:nvSpPr>
        <p:spPr>
          <a:xfrm>
            <a:off x="1295400" y="6422711"/>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accent5">
                    <a:lumMod val="75000"/>
                    <a:lumOff val="25000"/>
                  </a:schemeClr>
                </a:solidFill>
              </a:rPr>
              <a:t>Your Life Iowa </a:t>
            </a:r>
            <a:endParaRPr lang="en-US" sz="1400" dirty="0">
              <a:solidFill>
                <a:schemeClr val="accent5">
                  <a:lumMod val="75000"/>
                  <a:lumOff val="25000"/>
                </a:schemeClr>
              </a:solidFill>
            </a:endParaRPr>
          </a:p>
        </p:txBody>
      </p:sp>
      <p:pic>
        <p:nvPicPr>
          <p:cNvPr id="5" name="Graphic 4">
            <a:extLst>
              <a:ext uri="{FF2B5EF4-FFF2-40B4-BE49-F238E27FC236}">
                <a16:creationId xmlns:a16="http://schemas.microsoft.com/office/drawing/2014/main" id="{9CFBB37B-2506-C4E3-93A2-1A8B2C942E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59168" y="6428669"/>
            <a:ext cx="3236976" cy="227761"/>
          </a:xfrm>
          <a:prstGeom prst="rect">
            <a:avLst/>
          </a:prstGeom>
        </p:spPr>
      </p:pic>
      <p:pic>
        <p:nvPicPr>
          <p:cNvPr id="9" name="Picture 8" descr="Logo for Your Life Iowa, a partial text bubble surrounds the words Your Life Iowa, below in smaller type is Iowa HHS">
            <a:extLst>
              <a:ext uri="{FF2B5EF4-FFF2-40B4-BE49-F238E27FC236}">
                <a16:creationId xmlns:a16="http://schemas.microsoft.com/office/drawing/2014/main" id="{81193F4B-B77B-0AF5-0494-EE15C56F6A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8131" y="735720"/>
            <a:ext cx="858422" cy="916424"/>
          </a:xfrm>
          <a:prstGeom prst="rect">
            <a:avLst/>
          </a:prstGeom>
        </p:spPr>
      </p:pic>
    </p:spTree>
    <p:extLst>
      <p:ext uri="{BB962C8B-B14F-4D97-AF65-F5344CB8AC3E}">
        <p14:creationId xmlns:p14="http://schemas.microsoft.com/office/powerpoint/2010/main" val="113543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mparis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7BA8F8-2F7B-FDA9-6615-3FE2C52C1B99}"/>
              </a:ext>
            </a:extLst>
          </p:cNvPr>
          <p:cNvSpPr/>
          <p:nvPr/>
        </p:nvSpPr>
        <p:spPr>
          <a:xfrm>
            <a:off x="0" y="2258568"/>
            <a:ext cx="12192000" cy="4599432"/>
          </a:xfrm>
          <a:prstGeom prst="rect">
            <a:avLst/>
          </a:prstGeom>
          <a:gradFill>
            <a:gsLst>
              <a:gs pos="0">
                <a:schemeClr val="accent3"/>
              </a:gs>
              <a:gs pos="51000">
                <a:schemeClr val="accent3">
                  <a:lumMod val="5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1428750" y="590549"/>
            <a:ext cx="8302272" cy="1597855"/>
          </a:xfrm>
        </p:spPr>
        <p:txBody>
          <a:bodyPr>
            <a:noAutofit/>
          </a:bodyPr>
          <a:lstStyle>
            <a:lvl1pPr>
              <a:defRPr sz="4800">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1428750" y="2770632"/>
            <a:ext cx="4114800" cy="3421026"/>
          </a:xfrm>
        </p:spPr>
        <p:txBody>
          <a:bodyPr>
            <a:normAutofit/>
          </a:bodyPr>
          <a:lstStyle>
            <a:lvl1pPr marL="0" indent="0">
              <a:buFont typeface="Arial" panose="020B0604020202020204" pitchFamily="34" charset="0"/>
              <a:buNone/>
              <a:defRPr sz="2000">
                <a:solidFill>
                  <a:schemeClr val="bg1"/>
                </a:solidFill>
              </a:defRPr>
            </a:lvl1pPr>
            <a:lvl2pPr marL="347472" indent="-347472">
              <a:spcBef>
                <a:spcPts val="700"/>
              </a:spcBef>
              <a:spcAft>
                <a:spcPts val="700"/>
              </a:spcAft>
              <a:buFont typeface="+mj-lt"/>
              <a:buAutoNum type="arabicPeriod"/>
              <a:defRPr sz="2000">
                <a:solidFill>
                  <a:schemeClr val="bg1"/>
                </a:solidFill>
              </a:defRPr>
            </a:lvl2pPr>
            <a:lvl3pPr marL="560070" indent="-285750">
              <a:buFont typeface="Arial" panose="020B0604020202020204" pitchFamily="34" charset="0"/>
              <a:buChar char="•"/>
              <a:defRPr sz="1600">
                <a:solidFill>
                  <a:schemeClr val="bg1"/>
                </a:solidFill>
              </a:defRPr>
            </a:lvl3pPr>
            <a:lvl4pPr>
              <a:defRPr sz="1600">
                <a:solidFill>
                  <a:schemeClr val="bg1"/>
                </a:solidFill>
              </a:defRPr>
            </a:lvl4pPr>
            <a:lvl5pPr marL="880110" indent="-285750">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5935980" y="2770632"/>
            <a:ext cx="5466588" cy="3421026"/>
          </a:xfrm>
        </p:spPr>
        <p:txBody>
          <a:bodyPr>
            <a:normAutofit/>
          </a:bodyPr>
          <a:lstStyle>
            <a:lvl1pPr marL="0" indent="0">
              <a:buFont typeface="Arial" panose="020B0604020202020204" pitchFamily="34" charset="0"/>
              <a:buNone/>
              <a:defRPr sz="2000">
                <a:solidFill>
                  <a:schemeClr val="bg1"/>
                </a:solidFill>
              </a:defRPr>
            </a:lvl1pPr>
            <a:lvl2pPr marL="347472" indent="-347472">
              <a:spcBef>
                <a:spcPts val="700"/>
              </a:spcBef>
              <a:spcAft>
                <a:spcPts val="700"/>
              </a:spcAft>
              <a:defRPr sz="2000">
                <a:solidFill>
                  <a:schemeClr val="bg1"/>
                </a:solidFill>
              </a:defRPr>
            </a:lvl2pPr>
            <a:lvl3pPr marL="560070" indent="-285750">
              <a:buFont typeface="Arial" panose="020B0604020202020204" pitchFamily="34" charset="0"/>
              <a:buChar char="•"/>
              <a:defRPr sz="1600">
                <a:solidFill>
                  <a:schemeClr val="bg1"/>
                </a:solidFill>
              </a:defRPr>
            </a:lvl3pPr>
            <a:lvl4pPr>
              <a:defRPr sz="1600">
                <a:solidFill>
                  <a:schemeClr val="bg1"/>
                </a:solidFill>
              </a:defRPr>
            </a:lvl4pPr>
            <a:lvl5pPr marL="880110" indent="-285750">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lvl1pPr>
              <a:defRPr>
                <a:solidFill>
                  <a:schemeClr val="bg1"/>
                </a:solidFill>
              </a:defRPr>
            </a:lvl1pPr>
          </a:lstStyle>
          <a:p>
            <a:fld id="{FFA9F4D9-7FFE-014C-806F-7CCB0404A41B}" type="slidenum">
              <a:rPr lang="en-US" smtClean="0"/>
              <a:pPr/>
              <a:t>‹#›</a:t>
            </a:fld>
            <a:endParaRPr lang="en-US" dirty="0"/>
          </a:p>
        </p:txBody>
      </p:sp>
      <p:sp>
        <p:nvSpPr>
          <p:cNvPr id="3" name="Rectangle: Rounded Corners 2">
            <a:extLst>
              <a:ext uri="{FF2B5EF4-FFF2-40B4-BE49-F238E27FC236}">
                <a16:creationId xmlns:a16="http://schemas.microsoft.com/office/drawing/2014/main" id="{19F9C1D6-FCC2-AAC0-0EF0-03307D8DBDC1}"/>
              </a:ext>
            </a:extLst>
          </p:cNvPr>
          <p:cNvSpPr/>
          <p:nvPr userDrawn="1"/>
        </p:nvSpPr>
        <p:spPr>
          <a:xfrm>
            <a:off x="661416" y="317814"/>
            <a:ext cx="12825984" cy="7631321"/>
          </a:xfrm>
          <a:prstGeom prst="roundRect">
            <a:avLst>
              <a:gd name="adj" fmla="val 11674"/>
            </a:avLst>
          </a:prstGeom>
          <a:noFill/>
          <a:ln w="101600">
            <a:gradFill>
              <a:gsLst>
                <a:gs pos="3000">
                  <a:schemeClr val="tx1"/>
                </a:gs>
                <a:gs pos="65000">
                  <a:schemeClr val="accent3"/>
                </a:gs>
              </a:gsLst>
              <a:lin ang="27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Date Placeholder 9">
            <a:extLst>
              <a:ext uri="{FF2B5EF4-FFF2-40B4-BE49-F238E27FC236}">
                <a16:creationId xmlns:a16="http://schemas.microsoft.com/office/drawing/2014/main" id="{127E5F5C-E5FB-D889-67EB-E775E417D5BD}"/>
              </a:ext>
            </a:extLst>
          </p:cNvPr>
          <p:cNvSpPr txBox="1">
            <a:spLocks/>
          </p:cNvSpPr>
          <p:nvPr userDrawn="1"/>
        </p:nvSpPr>
        <p:spPr>
          <a:xfrm>
            <a:off x="1295400" y="6356351"/>
            <a:ext cx="3236976" cy="431486"/>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6"/>
                </a:solidFill>
              </a:rPr>
              <a:t>Your Life Iowa </a:t>
            </a:r>
          </a:p>
        </p:txBody>
      </p:sp>
      <p:pic>
        <p:nvPicPr>
          <p:cNvPr id="7" name="Graphic 6">
            <a:extLst>
              <a:ext uri="{FF2B5EF4-FFF2-40B4-BE49-F238E27FC236}">
                <a16:creationId xmlns:a16="http://schemas.microsoft.com/office/drawing/2014/main" id="{BD674A59-8D46-7D85-134A-018E9B571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2151" y="6431628"/>
            <a:ext cx="3753993" cy="264140"/>
          </a:xfrm>
          <a:prstGeom prst="rect">
            <a:avLst/>
          </a:prstGeom>
        </p:spPr>
      </p:pic>
      <p:pic>
        <p:nvPicPr>
          <p:cNvPr id="8" name="Content Placeholder 21" descr="Logo for Your Life Iowa, a partial text bubble surrounds the words Your Life Iowa, below in smaller type is Iowa HHS">
            <a:extLst>
              <a:ext uri="{FF2B5EF4-FFF2-40B4-BE49-F238E27FC236}">
                <a16:creationId xmlns:a16="http://schemas.microsoft.com/office/drawing/2014/main" id="{468074BF-5BBA-2FDA-729E-9AAD177116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7324" y="861483"/>
            <a:ext cx="843015" cy="899583"/>
          </a:xfrm>
          <a:prstGeom prst="rect">
            <a:avLst/>
          </a:prstGeom>
        </p:spPr>
      </p:pic>
    </p:spTree>
    <p:extLst>
      <p:ext uri="{BB962C8B-B14F-4D97-AF65-F5344CB8AC3E}">
        <p14:creationId xmlns:p14="http://schemas.microsoft.com/office/powerpoint/2010/main" val="194139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noAutofit/>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a:xfrm>
            <a:off x="960120" y="2770632"/>
            <a:ext cx="2724912" cy="3392424"/>
          </a:xfrm>
        </p:spPr>
        <p:txBody>
          <a:bodyPr>
            <a:normAutofit/>
          </a:bodyPr>
          <a:lstStyle>
            <a:lvl1pPr>
              <a:defRPr sz="22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1E923B6E-5860-3554-77F7-17C8DF8381D7}"/>
              </a:ext>
            </a:extLst>
          </p:cNvPr>
          <p:cNvSpPr>
            <a:spLocks noGrp="1"/>
          </p:cNvSpPr>
          <p:nvPr>
            <p:ph idx="10"/>
          </p:nvPr>
        </p:nvSpPr>
        <p:spPr>
          <a:xfrm>
            <a:off x="4014216" y="2770632"/>
            <a:ext cx="7315200" cy="3392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3CC8D5-8386-BA2F-F44B-2FE211C3FDC3}"/>
              </a:ext>
            </a:extLst>
          </p:cNvPr>
          <p:cNvSpPr/>
          <p:nvPr/>
        </p:nvSpPr>
        <p:spPr>
          <a:xfrm>
            <a:off x="4015451" y="2691925"/>
            <a:ext cx="7315200" cy="81021"/>
          </a:xfrm>
          <a:prstGeom prst="rect">
            <a:avLst/>
          </a:prstGeom>
          <a:solidFill>
            <a:schemeClr val="tx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1">
            <a:extLst>
              <a:ext uri="{FF2B5EF4-FFF2-40B4-BE49-F238E27FC236}">
                <a16:creationId xmlns:a16="http://schemas.microsoft.com/office/drawing/2014/main" id="{9E944BE1-F27E-140F-1071-B7DA15A393E6}"/>
              </a:ext>
            </a:extLst>
          </p:cNvPr>
          <p:cNvSpPr>
            <a:spLocks noGrp="1"/>
          </p:cNvSpPr>
          <p:nvPr>
            <p:ph type="sldNum" sz="quarter" idx="13"/>
          </p:nvPr>
        </p:nvSpPr>
        <p:spPr>
          <a:xfrm>
            <a:off x="10296144" y="6356350"/>
            <a:ext cx="932688" cy="365125"/>
          </a:xfrm>
        </p:spPr>
        <p:txBody>
          <a:bodyPr/>
          <a:lstStyle/>
          <a:p>
            <a:fld id="{FFA9F4D9-7FFE-014C-806F-7CCB0404A41B}" type="slidenum">
              <a:rPr lang="en-US" smtClean="0"/>
              <a:pPr/>
              <a:t>‹#›</a:t>
            </a:fld>
            <a:endParaRPr lang="en-US" dirty="0"/>
          </a:p>
        </p:txBody>
      </p:sp>
      <p:sp>
        <p:nvSpPr>
          <p:cNvPr id="9" name="Date Placeholder 9">
            <a:extLst>
              <a:ext uri="{FF2B5EF4-FFF2-40B4-BE49-F238E27FC236}">
                <a16:creationId xmlns:a16="http://schemas.microsoft.com/office/drawing/2014/main" id="{98728D42-DDB6-E8D6-792F-DD791E6C9343}"/>
              </a:ext>
            </a:extLst>
          </p:cNvPr>
          <p:cNvSpPr txBox="1">
            <a:spLocks/>
          </p:cNvSpPr>
          <p:nvPr userDrawn="1"/>
        </p:nvSpPr>
        <p:spPr>
          <a:xfrm>
            <a:off x="960120" y="6438586"/>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5">
                    <a:lumMod val="75000"/>
                    <a:lumOff val="25000"/>
                  </a:schemeClr>
                </a:solidFill>
              </a:rPr>
              <a:t>Your Life Iowa </a:t>
            </a:r>
          </a:p>
        </p:txBody>
      </p:sp>
      <p:pic>
        <p:nvPicPr>
          <p:cNvPr id="10" name="Graphic 9">
            <a:extLst>
              <a:ext uri="{FF2B5EF4-FFF2-40B4-BE49-F238E27FC236}">
                <a16:creationId xmlns:a16="http://schemas.microsoft.com/office/drawing/2014/main" id="{9AC77565-8A78-2A2C-BED9-7BC4DBC02F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2151" y="6431628"/>
            <a:ext cx="3753993" cy="264140"/>
          </a:xfrm>
          <a:prstGeom prst="rect">
            <a:avLst/>
          </a:prstGeom>
        </p:spPr>
      </p:pic>
      <p:pic>
        <p:nvPicPr>
          <p:cNvPr id="6" name="Picture 5" descr="Logo for Your Life Iowa, a partial text bubble surrounds the words Your Life Iowa, below in smaller type is Iowa HHS">
            <a:extLst>
              <a:ext uri="{FF2B5EF4-FFF2-40B4-BE49-F238E27FC236}">
                <a16:creationId xmlns:a16="http://schemas.microsoft.com/office/drawing/2014/main" id="{8F8DE958-E401-8A02-DD74-1BCC211D5A6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134097" y="448205"/>
            <a:ext cx="648038" cy="691824"/>
          </a:xfrm>
          <a:prstGeom prst="rect">
            <a:avLst/>
          </a:prstGeom>
        </p:spPr>
      </p:pic>
    </p:spTree>
    <p:extLst>
      <p:ext uri="{BB962C8B-B14F-4D97-AF65-F5344CB8AC3E}">
        <p14:creationId xmlns:p14="http://schemas.microsoft.com/office/powerpoint/2010/main" val="425652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1200150" y="571500"/>
            <a:ext cx="10330434" cy="1447098"/>
          </a:xfrm>
        </p:spPr>
        <p:txBody>
          <a:bodyPr>
            <a:noAutofit/>
          </a:bodyPr>
          <a:lstStyle>
            <a:lvl1pPr>
              <a:defRPr sz="4800"/>
            </a:lvl1pPr>
          </a:lstStyle>
          <a:p>
            <a:r>
              <a:rPr lang="en-US" dirty="0"/>
              <a:t>Click to edit Master title style</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1200150" y="2770632"/>
            <a:ext cx="4983480" cy="3767328"/>
          </a:xfrm>
        </p:spPr>
        <p:txBody>
          <a:bodyPr>
            <a:normAutofit/>
          </a:bodyPr>
          <a:lstStyle>
            <a:lvl1pPr marL="0" indent="0">
              <a:buFont typeface="Arial" panose="020B0604020202020204" pitchFamily="34" charset="0"/>
              <a:buNone/>
              <a:defRPr sz="2400"/>
            </a:lvl1pPr>
            <a:lvl2pPr marL="0" indent="0">
              <a:lnSpc>
                <a:spcPct val="100000"/>
              </a:lnSpc>
              <a:spcBef>
                <a:spcPts val="700"/>
              </a:spcBef>
              <a:spcAft>
                <a:spcPts val="700"/>
              </a:spcAft>
              <a:buNone/>
              <a:defRPr sz="2000"/>
            </a:lvl2pPr>
            <a:lvl3pPr marL="283464" indent="-285750">
              <a:lnSpc>
                <a:spcPct val="100000"/>
              </a:lnSpc>
              <a:buFont typeface="Arial" panose="020B0604020202020204" pitchFamily="34" charset="0"/>
              <a:buChar char="•"/>
              <a:defRPr sz="1800" b="0"/>
            </a:lvl3pPr>
            <a:lvl4pPr>
              <a:defRPr sz="1400"/>
            </a:lvl4pPr>
            <a:lvl5pPr marL="880110" indent="-2857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2770632"/>
            <a:ext cx="4983480" cy="3767328"/>
          </a:xfrm>
        </p:spPr>
        <p:txBody>
          <a:bodyPr>
            <a:normAutofit/>
          </a:bodyPr>
          <a:lstStyle>
            <a:lvl1pPr marL="0" indent="0">
              <a:buFont typeface="Arial" panose="020B0604020202020204" pitchFamily="34" charset="0"/>
              <a:buNone/>
              <a:defRPr sz="2400"/>
            </a:lvl1pPr>
            <a:lvl2pPr marL="347472" indent="-347472">
              <a:spcBef>
                <a:spcPts val="700"/>
              </a:spcBef>
              <a:spcAft>
                <a:spcPts val="700"/>
              </a:spcAft>
              <a:defRPr sz="2000"/>
            </a:lvl2pPr>
            <a:lvl3pPr marL="560070" indent="-285750">
              <a:buFont typeface="Arial" panose="020B0604020202020204" pitchFamily="34" charset="0"/>
              <a:buChar char="•"/>
              <a:defRPr sz="1600"/>
            </a:lvl3pPr>
            <a:lvl4pPr>
              <a:defRPr sz="1600"/>
            </a:lvl4pPr>
            <a:lvl5pPr marL="880110" indent="-285750">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FFA9F4D9-7FFE-014C-806F-7CCB0404A41B}" type="slidenum">
              <a:rPr lang="en-US" smtClean="0"/>
              <a:pPr/>
              <a:t>‹#›</a:t>
            </a:fld>
            <a:endParaRPr lang="en-US" dirty="0"/>
          </a:p>
        </p:txBody>
      </p:sp>
      <p:sp>
        <p:nvSpPr>
          <p:cNvPr id="2" name="Rectangle: Rounded Corners 1">
            <a:extLst>
              <a:ext uri="{FF2B5EF4-FFF2-40B4-BE49-F238E27FC236}">
                <a16:creationId xmlns:a16="http://schemas.microsoft.com/office/drawing/2014/main" id="{2454FA27-AD61-E08C-2EAF-FDBADAB9C770}"/>
              </a:ext>
            </a:extLst>
          </p:cNvPr>
          <p:cNvSpPr/>
          <p:nvPr userDrawn="1"/>
        </p:nvSpPr>
        <p:spPr>
          <a:xfrm>
            <a:off x="661416" y="317814"/>
            <a:ext cx="12985242" cy="7631321"/>
          </a:xfrm>
          <a:prstGeom prst="roundRect">
            <a:avLst>
              <a:gd name="adj" fmla="val 11674"/>
            </a:avLst>
          </a:prstGeom>
          <a:noFill/>
          <a:ln w="101600">
            <a:gradFill>
              <a:gsLst>
                <a:gs pos="3000">
                  <a:schemeClr val="tx1"/>
                </a:gs>
                <a:gs pos="100000">
                  <a:schemeClr val="tx2"/>
                </a:gs>
              </a:gsLst>
              <a:lin ang="2700000" scaled="0"/>
            </a:gra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Date Placeholder 9">
            <a:extLst>
              <a:ext uri="{FF2B5EF4-FFF2-40B4-BE49-F238E27FC236}">
                <a16:creationId xmlns:a16="http://schemas.microsoft.com/office/drawing/2014/main" id="{11858AC2-7052-D0E0-119A-D5B410FADEF6}"/>
              </a:ext>
            </a:extLst>
          </p:cNvPr>
          <p:cNvSpPr txBox="1">
            <a:spLocks/>
          </p:cNvSpPr>
          <p:nvPr userDrawn="1"/>
        </p:nvSpPr>
        <p:spPr>
          <a:xfrm>
            <a:off x="960120" y="6438586"/>
            <a:ext cx="3236976" cy="365125"/>
          </a:xfrm>
          <a:prstGeom prst="rect">
            <a:avLst/>
          </a:prstGeom>
        </p:spPr>
        <p:txBody>
          <a:bodyPr/>
          <a:lstStyle>
            <a:defPPr>
              <a:defRPr lang="en-US"/>
            </a:defPPr>
            <a:lvl1pPr marL="0" algn="l"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5">
                    <a:lumMod val="75000"/>
                    <a:lumOff val="25000"/>
                  </a:schemeClr>
                </a:solidFill>
              </a:rPr>
              <a:t>Your Life Iowa </a:t>
            </a:r>
          </a:p>
        </p:txBody>
      </p:sp>
      <p:pic>
        <p:nvPicPr>
          <p:cNvPr id="5" name="Graphic 4">
            <a:extLst>
              <a:ext uri="{FF2B5EF4-FFF2-40B4-BE49-F238E27FC236}">
                <a16:creationId xmlns:a16="http://schemas.microsoft.com/office/drawing/2014/main" id="{572B257E-2569-AA08-B6B3-98D0C22E0E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2151" y="6431628"/>
            <a:ext cx="3753993" cy="264140"/>
          </a:xfrm>
          <a:prstGeom prst="rect">
            <a:avLst/>
          </a:prstGeom>
        </p:spPr>
      </p:pic>
      <p:pic>
        <p:nvPicPr>
          <p:cNvPr id="7" name="Picture 6">
            <a:extLst>
              <a:ext uri="{FF2B5EF4-FFF2-40B4-BE49-F238E27FC236}">
                <a16:creationId xmlns:a16="http://schemas.microsoft.com/office/drawing/2014/main" id="{4F611528-1E84-F748-2290-001848E79802}"/>
              </a:ext>
            </a:extLst>
          </p:cNvPr>
          <p:cNvPicPr>
            <a:picLocks noChangeAspect="1"/>
          </p:cNvPicPr>
          <p:nvPr userDrawn="1"/>
        </p:nvPicPr>
        <p:blipFill>
          <a:blip r:embed="rId4"/>
          <a:stretch>
            <a:fillRect/>
          </a:stretch>
        </p:blipFill>
        <p:spPr>
          <a:xfrm>
            <a:off x="11247455" y="448056"/>
            <a:ext cx="534680" cy="571053"/>
          </a:xfrm>
          <a:prstGeom prst="rect">
            <a:avLst/>
          </a:prstGeom>
        </p:spPr>
      </p:pic>
    </p:spTree>
    <p:extLst>
      <p:ext uri="{BB962C8B-B14F-4D97-AF65-F5344CB8AC3E}">
        <p14:creationId xmlns:p14="http://schemas.microsoft.com/office/powerpoint/2010/main" val="62100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fld id="{FFA9F4D9-7FFE-014C-806F-7CCB0404A41B}" type="slidenum">
              <a:rPr lang="en-US" smtClean="0"/>
              <a:pPr/>
              <a:t>‹#›</a:t>
            </a:fld>
            <a:endParaRPr lang="en-US" dirty="0"/>
          </a:p>
        </p:txBody>
      </p:sp>
    </p:spTree>
    <p:extLst>
      <p:ext uri="{BB962C8B-B14F-4D97-AF65-F5344CB8AC3E}">
        <p14:creationId xmlns:p14="http://schemas.microsoft.com/office/powerpoint/2010/main" val="2167342558"/>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5" r:id="rId10"/>
  </p:sldLayoutIdLst>
  <p:hf hdr="0" ftr="0" dt="0"/>
  <p:txStyles>
    <p:titleStyle>
      <a:lvl1pPr algn="l" defTabSz="914400" rtl="0" eaLnBrk="1" latinLnBrk="0" hangingPunct="1">
        <a:lnSpc>
          <a:spcPct val="90000"/>
        </a:lnSpc>
        <a:spcBef>
          <a:spcPct val="0"/>
        </a:spcBef>
        <a:buNone/>
        <a:defRPr sz="6600" kern="1200" cap="none"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accent5"/>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Arial" panose="020B0604020202020204" pitchFamily="34" charset="0"/>
        <a:buChar char="•"/>
        <a:defRPr sz="2300" kern="1200" spc="50" baseline="0">
          <a:solidFill>
            <a:schemeClr val="accent5"/>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Arial" panose="020B0604020202020204" pitchFamily="34" charset="0"/>
        <a:buChar char="•"/>
        <a:defRPr sz="1800" kern="1200" spc="50" baseline="0">
          <a:solidFill>
            <a:schemeClr val="accent5"/>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hyperlink" Target="https://www.psychologytoday.com/us/articles/200811/the-art-now-six-steps-living-in-the-moment#:~:text=We%20need%20to%20live%20more%20in%20the%20moment.,thoughts%20from%20moment%20to%20moment%20without%20judging%20them."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yourlifeiowa.org/student-i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yourlifeiowa.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yourlifeiowa.support/"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DAE093-DE58-F4F0-36B2-F84DDE6EC0BE}"/>
              </a:ext>
            </a:extLst>
          </p:cNvPr>
          <p:cNvSpPr>
            <a:spLocks noGrp="1"/>
          </p:cNvSpPr>
          <p:nvPr>
            <p:ph type="title"/>
          </p:nvPr>
        </p:nvSpPr>
        <p:spPr>
          <a:xfrm>
            <a:off x="3993642" y="508063"/>
            <a:ext cx="8005284" cy="2177987"/>
          </a:xfrm>
        </p:spPr>
        <p:txBody>
          <a:bodyPr/>
          <a:lstStyle/>
          <a:p>
            <a:r>
              <a:rPr lang="en-US" sz="4800" b="1" dirty="0">
                <a:latin typeface="+mj-lt"/>
              </a:rPr>
              <a:t>Your Life </a:t>
            </a:r>
            <a:r>
              <a:rPr lang="en-US" b="1" dirty="0"/>
              <a:t>Iowa &amp; Student Wellness</a:t>
            </a:r>
            <a:endParaRPr lang="en-US" sz="4800" b="1" dirty="0">
              <a:latin typeface="+mj-lt"/>
            </a:endParaRPr>
          </a:p>
        </p:txBody>
      </p:sp>
      <p:pic>
        <p:nvPicPr>
          <p:cNvPr id="6" name="Picture 5" descr="A group of people posing for a photo&#10;&#10;AI-generated content may be incorrect.">
            <a:extLst>
              <a:ext uri="{FF2B5EF4-FFF2-40B4-BE49-F238E27FC236}">
                <a16:creationId xmlns:a16="http://schemas.microsoft.com/office/drawing/2014/main" id="{B7FB09E7-CBCF-50E0-447B-0055508F1192}"/>
              </a:ext>
            </a:extLst>
          </p:cNvPr>
          <p:cNvPicPr>
            <a:picLocks noChangeAspect="1"/>
          </p:cNvPicPr>
          <p:nvPr/>
        </p:nvPicPr>
        <p:blipFill>
          <a:blip r:embed="rId3">
            <a:extLst>
              <a:ext uri="{28A0092B-C50C-407E-A947-70E740481C1C}">
                <a14:useLocalDpi xmlns:a14="http://schemas.microsoft.com/office/drawing/2010/main" val="0"/>
              </a:ext>
            </a:extLst>
          </a:blip>
          <a:srcRect t="-9987"/>
          <a:stretch/>
        </p:blipFill>
        <p:spPr>
          <a:xfrm>
            <a:off x="-121024" y="-126124"/>
            <a:ext cx="2827289" cy="6984123"/>
          </a:xfrm>
          <a:prstGeom prst="rect">
            <a:avLst/>
          </a:prstGeom>
        </p:spPr>
      </p:pic>
      <p:sp>
        <p:nvSpPr>
          <p:cNvPr id="5" name="Text Placeholder 4">
            <a:extLst>
              <a:ext uri="{FF2B5EF4-FFF2-40B4-BE49-F238E27FC236}">
                <a16:creationId xmlns:a16="http://schemas.microsoft.com/office/drawing/2014/main" id="{09F6502D-2926-5485-84DC-493F5083D9BB}"/>
              </a:ext>
            </a:extLst>
          </p:cNvPr>
          <p:cNvSpPr>
            <a:spLocks noGrp="1"/>
          </p:cNvSpPr>
          <p:nvPr>
            <p:ph type="body" sz="quarter" idx="11"/>
          </p:nvPr>
        </p:nvSpPr>
        <p:spPr>
          <a:xfrm>
            <a:off x="3993642" y="2955799"/>
            <a:ext cx="6227064" cy="1216152"/>
          </a:xfrm>
        </p:spPr>
        <p:txBody>
          <a:bodyPr>
            <a:normAutofit/>
          </a:bodyPr>
          <a:lstStyle/>
          <a:p>
            <a:r>
              <a:rPr lang="en-US" dirty="0">
                <a:latin typeface="+mj-lt"/>
              </a:rPr>
              <a:t>&lt;ENTER LOCATION HERE&gt;</a:t>
            </a:r>
          </a:p>
          <a:p>
            <a:r>
              <a:rPr lang="en-US" dirty="0">
                <a:latin typeface="+mj-lt"/>
              </a:rPr>
              <a:t>&lt;ENTER DATE HERE&gt;</a:t>
            </a:r>
          </a:p>
        </p:txBody>
      </p:sp>
    </p:spTree>
    <p:extLst>
      <p:ext uri="{BB962C8B-B14F-4D97-AF65-F5344CB8AC3E}">
        <p14:creationId xmlns:p14="http://schemas.microsoft.com/office/powerpoint/2010/main" val="1547286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23589-318A-BF47-7335-B6EC614E54A5}"/>
              </a:ext>
            </a:extLst>
          </p:cNvPr>
          <p:cNvSpPr>
            <a:spLocks noGrp="1"/>
          </p:cNvSpPr>
          <p:nvPr>
            <p:ph type="title"/>
          </p:nvPr>
        </p:nvSpPr>
        <p:spPr/>
        <p:txBody>
          <a:bodyPr anchor="ctr">
            <a:normAutofit/>
          </a:bodyPr>
          <a:lstStyle/>
          <a:p>
            <a:r>
              <a:rPr lang="en-US" dirty="0"/>
              <a:t>SUD Treatment Admissions</a:t>
            </a:r>
            <a:br>
              <a:rPr lang="en-US" dirty="0"/>
            </a:br>
            <a:r>
              <a:rPr lang="en-US" sz="2400" dirty="0"/>
              <a:t>SFY 2024</a:t>
            </a:r>
            <a:endParaRPr lang="en-US" dirty="0"/>
          </a:p>
        </p:txBody>
      </p:sp>
      <p:sp>
        <p:nvSpPr>
          <p:cNvPr id="3" name="Content Placeholder 2">
            <a:extLst>
              <a:ext uri="{FF2B5EF4-FFF2-40B4-BE49-F238E27FC236}">
                <a16:creationId xmlns:a16="http://schemas.microsoft.com/office/drawing/2014/main" id="{1AB70307-CF6F-DA2F-219C-F9DD6F84B80A}"/>
              </a:ext>
            </a:extLst>
          </p:cNvPr>
          <p:cNvSpPr>
            <a:spLocks noGrp="1"/>
          </p:cNvSpPr>
          <p:nvPr>
            <p:ph sz="half" idx="2"/>
          </p:nvPr>
        </p:nvSpPr>
        <p:spPr>
          <a:xfrm>
            <a:off x="960120" y="2770632"/>
            <a:ext cx="2240280" cy="2756408"/>
          </a:xfrm>
        </p:spPr>
        <p:txBody>
          <a:bodyPr>
            <a:normAutofit/>
          </a:bodyPr>
          <a:lstStyle/>
          <a:p>
            <a:r>
              <a:rPr lang="en-US" dirty="0">
                <a:latin typeface="Tofino Personal Medium" panose="02000000000000000000" pitchFamily="50" charset="0"/>
              </a:rPr>
              <a:t>Ages 15-24 </a:t>
            </a:r>
            <a:r>
              <a:rPr lang="en-US" dirty="0">
                <a:solidFill>
                  <a:schemeClr val="accent6">
                    <a:lumMod val="50000"/>
                  </a:schemeClr>
                </a:solidFill>
                <a:latin typeface="Tofino Personal Medium" panose="02000000000000000000" pitchFamily="50" charset="0"/>
              </a:rPr>
              <a:t>|</a:t>
            </a:r>
            <a:r>
              <a:rPr lang="en-US" dirty="0">
                <a:latin typeface="Tofino Personal Medium" panose="02000000000000000000" pitchFamily="50" charset="0"/>
              </a:rPr>
              <a:t> Substances used past 30 days prior to admission</a:t>
            </a:r>
          </a:p>
        </p:txBody>
      </p:sp>
      <p:sp>
        <p:nvSpPr>
          <p:cNvPr id="22" name="Slide Number Placeholder 4">
            <a:extLst>
              <a:ext uri="{FF2B5EF4-FFF2-40B4-BE49-F238E27FC236}">
                <a16:creationId xmlns:a16="http://schemas.microsoft.com/office/drawing/2014/main" id="{F41D461E-8F8E-A265-C456-DDE0D1DFEF73}"/>
              </a:ext>
            </a:extLst>
          </p:cNvPr>
          <p:cNvSpPr>
            <a:spLocks noGrp="1"/>
          </p:cNvSpPr>
          <p:nvPr>
            <p:ph type="sldNum" sz="quarter" idx="12"/>
          </p:nvPr>
        </p:nvSpPr>
        <p:spPr/>
        <p:txBody>
          <a:bodyPr anchor="ctr">
            <a:normAutofit/>
          </a:bodyPr>
          <a:lstStyle/>
          <a:p>
            <a:pPr>
              <a:spcAft>
                <a:spcPts val="600"/>
              </a:spcAft>
            </a:pPr>
            <a:fld id="{FFA9F4D9-7FFE-014C-806F-7CCB0404A41B}" type="slidenum">
              <a:rPr lang="en-US" smtClean="0"/>
              <a:pPr>
                <a:spcAft>
                  <a:spcPts val="600"/>
                </a:spcAft>
              </a:pPr>
              <a:t>10</a:t>
            </a:fld>
            <a:endParaRPr lang="en-US"/>
          </a:p>
        </p:txBody>
      </p:sp>
      <p:sp>
        <p:nvSpPr>
          <p:cNvPr id="4" name="TextBox 3">
            <a:extLst>
              <a:ext uri="{FF2B5EF4-FFF2-40B4-BE49-F238E27FC236}">
                <a16:creationId xmlns:a16="http://schemas.microsoft.com/office/drawing/2014/main" id="{EF5282A1-6754-84BE-4E2A-8FFD5DE4D6D0}"/>
              </a:ext>
            </a:extLst>
          </p:cNvPr>
          <p:cNvSpPr txBox="1"/>
          <p:nvPr/>
        </p:nvSpPr>
        <p:spPr>
          <a:xfrm>
            <a:off x="9626887" y="5945794"/>
            <a:ext cx="2087445" cy="276999"/>
          </a:xfrm>
          <a:prstGeom prst="rect">
            <a:avLst/>
          </a:prstGeom>
          <a:noFill/>
        </p:spPr>
        <p:txBody>
          <a:bodyPr wrap="square" rtlCol="0">
            <a:spAutoFit/>
          </a:bodyPr>
          <a:lstStyle/>
          <a:p>
            <a:r>
              <a:rPr lang="en-US" sz="1200" i="1" dirty="0">
                <a:solidFill>
                  <a:schemeClr val="tx2"/>
                </a:solidFill>
              </a:rPr>
              <a:t>Source: Iowa HHS | IBHRS</a:t>
            </a:r>
          </a:p>
        </p:txBody>
      </p:sp>
      <p:graphicFrame>
        <p:nvGraphicFramePr>
          <p:cNvPr id="5" name="Chart 4">
            <a:extLst>
              <a:ext uri="{FF2B5EF4-FFF2-40B4-BE49-F238E27FC236}">
                <a16:creationId xmlns:a16="http://schemas.microsoft.com/office/drawing/2014/main" id="{B7AFE178-4526-524C-E0E0-3D06173E238F}"/>
              </a:ext>
            </a:extLst>
          </p:cNvPr>
          <p:cNvGraphicFramePr>
            <a:graphicFrameLocks/>
          </p:cNvGraphicFramePr>
          <p:nvPr>
            <p:extLst>
              <p:ext uri="{D42A27DB-BD31-4B8C-83A1-F6EECF244321}">
                <p14:modId xmlns:p14="http://schemas.microsoft.com/office/powerpoint/2010/main" val="3029767105"/>
              </p:ext>
            </p:extLst>
          </p:nvPr>
        </p:nvGraphicFramePr>
        <p:xfrm>
          <a:off x="3449707" y="2455354"/>
          <a:ext cx="7948942" cy="3386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958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70DA9FA-70C7-3914-5324-EC5CB601B9B3}"/>
              </a:ext>
            </a:extLst>
          </p:cNvPr>
          <p:cNvSpPr>
            <a:spLocks noGrp="1"/>
          </p:cNvSpPr>
          <p:nvPr>
            <p:ph type="title"/>
          </p:nvPr>
        </p:nvSpPr>
        <p:spPr>
          <a:xfrm>
            <a:off x="1082040" y="1028700"/>
            <a:ext cx="3657600" cy="2980944"/>
          </a:xfrm>
        </p:spPr>
        <p:txBody>
          <a:bodyPr anchor="b">
            <a:normAutofit/>
          </a:bodyPr>
          <a:lstStyle/>
          <a:p>
            <a:r>
              <a:rPr lang="en-US" dirty="0"/>
              <a:t>Screen Time!</a:t>
            </a:r>
          </a:p>
        </p:txBody>
      </p:sp>
      <p:pic>
        <p:nvPicPr>
          <p:cNvPr id="3" name="Google Shape;338;p13" descr="Hours Per day on Social Media.  All teens average 4.8 hours per day (&quot;X&quot;= .2 Hours, Facebook =.3 hours, Instagram =.9 hours, TikTok = 1.5 hours, YouTube =1.9 hours).  Boys average 4.4 Hours per day (&quot;X&quot;= .2 Hours, Facebook =.3 hours, Instagram =.9 hours, TikTok = 1.1 hours, YouTube =2.1 hours). Girls average 5.3 hours per day (&quot;X&quot;= .3 Hours, Facebook =.4 hours, Instagram =.1.1 hours, TikTok = 1.9 hours, YouTube =1.7hours). Data from a Gallup poll.">
            <a:extLst>
              <a:ext uri="{FF2B5EF4-FFF2-40B4-BE49-F238E27FC236}">
                <a16:creationId xmlns:a16="http://schemas.microsoft.com/office/drawing/2014/main" id="{D11EA837-242B-E824-0375-866D159261B4}"/>
              </a:ext>
            </a:extLst>
          </p:cNvPr>
          <p:cNvPicPr preferRelativeResize="0"/>
          <p:nvPr/>
        </p:nvPicPr>
        <p:blipFill rotWithShape="1">
          <a:blip r:embed="rId3">
            <a:extLst>
              <a:ext uri="{28A0092B-C50C-407E-A947-70E740481C1C}">
                <a14:useLocalDpi xmlns:a14="http://schemas.microsoft.com/office/drawing/2010/main" val="0"/>
              </a:ext>
            </a:extLst>
          </a:blip>
          <a:srcRect t="17025" r="4" b="566"/>
          <a:stretch/>
        </p:blipFill>
        <p:spPr>
          <a:xfrm>
            <a:off x="4739640" y="750570"/>
            <a:ext cx="6827520" cy="5356860"/>
          </a:xfrm>
          <a:prstGeom prst="rect">
            <a:avLst/>
          </a:prstGeom>
          <a:noFill/>
          <a:ln>
            <a:noFill/>
          </a:ln>
        </p:spPr>
      </p:pic>
      <p:sp>
        <p:nvSpPr>
          <p:cNvPr id="20" name="Slide Number Placeholder 4" hidden="1">
            <a:extLst>
              <a:ext uri="{FF2B5EF4-FFF2-40B4-BE49-F238E27FC236}">
                <a16:creationId xmlns:a16="http://schemas.microsoft.com/office/drawing/2014/main" id="{4AAE86AE-5719-D2C8-3CFC-4AB141E8CBAB}"/>
              </a:ext>
            </a:extLst>
          </p:cNvPr>
          <p:cNvSpPr>
            <a:spLocks noGrp="1"/>
          </p:cNvSpPr>
          <p:nvPr>
            <p:ph type="sldNum" sz="quarter" idx="4294967295"/>
          </p:nvPr>
        </p:nvSpPr>
        <p:spPr>
          <a:xfrm>
            <a:off x="10296144" y="6356350"/>
            <a:ext cx="932688" cy="365125"/>
          </a:xfrm>
        </p:spPr>
        <p:txBody>
          <a:bodyPr anchor="ctr">
            <a:normAutofit/>
          </a:bodyPr>
          <a:lstStyle/>
          <a:p>
            <a:pPr>
              <a:spcAft>
                <a:spcPts val="600"/>
              </a:spcAft>
            </a:pPr>
            <a:fld id="{FFA9F4D9-7FFE-014C-806F-7CCB0404A41B}" type="slidenum">
              <a:rPr lang="en-US" smtClean="0"/>
              <a:pPr>
                <a:spcAft>
                  <a:spcPts val="600"/>
                </a:spcAft>
              </a:pPr>
              <a:t>11</a:t>
            </a:fld>
            <a:endParaRPr lang="en-US"/>
          </a:p>
        </p:txBody>
      </p:sp>
    </p:spTree>
    <p:extLst>
      <p:ext uri="{BB962C8B-B14F-4D97-AF65-F5344CB8AC3E}">
        <p14:creationId xmlns:p14="http://schemas.microsoft.com/office/powerpoint/2010/main" val="335647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1097-21CC-224C-F770-03C4B3EFB593}"/>
              </a:ext>
            </a:extLst>
          </p:cNvPr>
          <p:cNvSpPr>
            <a:spLocks noGrp="1"/>
          </p:cNvSpPr>
          <p:nvPr>
            <p:ph type="title"/>
          </p:nvPr>
        </p:nvSpPr>
        <p:spPr>
          <a:xfrm>
            <a:off x="1428750" y="590550"/>
            <a:ext cx="7715250" cy="1428048"/>
          </a:xfrm>
        </p:spPr>
        <p:txBody>
          <a:bodyPr anchor="ctr">
            <a:normAutofit/>
          </a:bodyPr>
          <a:lstStyle/>
          <a:p>
            <a:r>
              <a:rPr lang="en-US" dirty="0"/>
              <a:t>Steps to Wellbeing</a:t>
            </a:r>
          </a:p>
        </p:txBody>
      </p:sp>
      <p:sp>
        <p:nvSpPr>
          <p:cNvPr id="3" name="Content Placeholder 2">
            <a:extLst>
              <a:ext uri="{FF2B5EF4-FFF2-40B4-BE49-F238E27FC236}">
                <a16:creationId xmlns:a16="http://schemas.microsoft.com/office/drawing/2014/main" id="{7C808239-9BC7-60E2-00FB-EFE62D02B143}"/>
              </a:ext>
            </a:extLst>
          </p:cNvPr>
          <p:cNvSpPr>
            <a:spLocks noGrp="1"/>
          </p:cNvSpPr>
          <p:nvPr>
            <p:ph sz="quarter" idx="4"/>
          </p:nvPr>
        </p:nvSpPr>
        <p:spPr>
          <a:xfrm>
            <a:off x="6362700" y="2605941"/>
            <a:ext cx="5466588" cy="3421026"/>
          </a:xfrm>
        </p:spPr>
        <p:txBody>
          <a:bodyPr>
            <a:normAutofit/>
          </a:bodyPr>
          <a:lstStyle/>
          <a:p>
            <a:pPr marL="571500" indent="-342900">
              <a:buFont typeface="Wingdings" panose="05000000000000000000" pitchFamily="2" charset="2"/>
              <a:buChar char="§"/>
            </a:pPr>
            <a:r>
              <a:rPr lang="en-US" dirty="0"/>
              <a:t>Connect with other people.</a:t>
            </a:r>
          </a:p>
          <a:p>
            <a:pPr marL="571500" indent="-342900">
              <a:buFont typeface="Wingdings" panose="05000000000000000000" pitchFamily="2" charset="2"/>
              <a:buChar char="§"/>
            </a:pPr>
            <a:r>
              <a:rPr lang="en-US" dirty="0"/>
              <a:t>Be physically active.</a:t>
            </a:r>
          </a:p>
          <a:p>
            <a:pPr marL="571500" indent="-342900">
              <a:buFont typeface="Wingdings" panose="05000000000000000000" pitchFamily="2" charset="2"/>
              <a:buChar char="§"/>
            </a:pPr>
            <a:r>
              <a:rPr lang="en-US" dirty="0"/>
              <a:t>Have healthy routines – day and night.</a:t>
            </a:r>
          </a:p>
          <a:p>
            <a:pPr marL="571500" indent="-342900">
              <a:buFont typeface="Wingdings" panose="05000000000000000000" pitchFamily="2" charset="2"/>
              <a:buChar char="§"/>
            </a:pPr>
            <a:r>
              <a:rPr lang="en-US" dirty="0"/>
              <a:t>Balance activities &amp; learn new skills.</a:t>
            </a:r>
          </a:p>
          <a:p>
            <a:pPr marL="571500" indent="-342900">
              <a:buFont typeface="Wingdings" panose="05000000000000000000" pitchFamily="2" charset="2"/>
              <a:buChar char="§"/>
            </a:pPr>
            <a:r>
              <a:rPr lang="en-US" dirty="0"/>
              <a:t>Give to others.</a:t>
            </a:r>
          </a:p>
          <a:p>
            <a:pPr marL="571500" indent="-342900">
              <a:buFont typeface="Wingdings" panose="05000000000000000000" pitchFamily="2" charset="2"/>
              <a:buChar char="§"/>
            </a:pPr>
            <a:r>
              <a:rPr lang="en-US" dirty="0"/>
              <a:t>Pay attention to the present moment.</a:t>
            </a:r>
          </a:p>
          <a:p>
            <a:endParaRPr lang="en-US" dirty="0"/>
          </a:p>
        </p:txBody>
      </p:sp>
      <p:sp>
        <p:nvSpPr>
          <p:cNvPr id="5" name="Slide Number Placeholder 4">
            <a:extLst>
              <a:ext uri="{FF2B5EF4-FFF2-40B4-BE49-F238E27FC236}">
                <a16:creationId xmlns:a16="http://schemas.microsoft.com/office/drawing/2014/main" id="{1E327D8C-B1DF-9544-12CC-BCE770BBA939}"/>
              </a:ext>
            </a:extLst>
          </p:cNvPr>
          <p:cNvSpPr>
            <a:spLocks noGrp="1"/>
          </p:cNvSpPr>
          <p:nvPr>
            <p:ph type="sldNum" sz="quarter" idx="12"/>
          </p:nvPr>
        </p:nvSpPr>
        <p:spPr>
          <a:xfrm>
            <a:off x="10296144" y="6356350"/>
            <a:ext cx="932688" cy="365125"/>
          </a:xfrm>
        </p:spPr>
        <p:txBody>
          <a:bodyPr anchor="ctr">
            <a:normAutofit/>
          </a:bodyPr>
          <a:lstStyle/>
          <a:p>
            <a:pPr>
              <a:spcAft>
                <a:spcPts val="600"/>
              </a:spcAft>
            </a:pPr>
            <a:fld id="{FFA9F4D9-7FFE-014C-806F-7CCB0404A41B}" type="slidenum">
              <a:rPr lang="en-US" smtClean="0"/>
              <a:pPr>
                <a:spcAft>
                  <a:spcPts val="600"/>
                </a:spcAft>
              </a:pPr>
              <a:t>12</a:t>
            </a:fld>
            <a:endParaRPr lang="en-US"/>
          </a:p>
        </p:txBody>
      </p:sp>
      <p:pic>
        <p:nvPicPr>
          <p:cNvPr id="11" name="Picture 10" descr="A group of women eating watermelon&#10;&#10;AI-generated content may be incorrect.">
            <a:extLst>
              <a:ext uri="{FF2B5EF4-FFF2-40B4-BE49-F238E27FC236}">
                <a16:creationId xmlns:a16="http://schemas.microsoft.com/office/drawing/2014/main" id="{12B0BAD9-75AC-364A-B4EA-07F0B4C98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311" y="2605940"/>
            <a:ext cx="4735689" cy="3421027"/>
          </a:xfrm>
          <a:prstGeom prst="rect">
            <a:avLst/>
          </a:prstGeom>
        </p:spPr>
      </p:pic>
    </p:spTree>
    <p:extLst>
      <p:ext uri="{BB962C8B-B14F-4D97-AF65-F5344CB8AC3E}">
        <p14:creationId xmlns:p14="http://schemas.microsoft.com/office/powerpoint/2010/main" val="26438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58FE-5EA6-EA31-D5B8-A2719D5C6FDB}"/>
              </a:ext>
            </a:extLst>
          </p:cNvPr>
          <p:cNvSpPr>
            <a:spLocks noGrp="1"/>
          </p:cNvSpPr>
          <p:nvPr>
            <p:ph type="title"/>
          </p:nvPr>
        </p:nvSpPr>
        <p:spPr/>
        <p:txBody>
          <a:bodyPr anchor="ctr">
            <a:normAutofit/>
          </a:bodyPr>
          <a:lstStyle/>
          <a:p>
            <a:r>
              <a:rPr lang="en-US" dirty="0"/>
              <a:t>Steps to Wellbeing</a:t>
            </a:r>
            <a:br>
              <a:rPr lang="en-US" dirty="0"/>
            </a:br>
            <a:r>
              <a:rPr lang="en-US" sz="1800" dirty="0"/>
              <a:t>Connecting with Others</a:t>
            </a:r>
            <a:endParaRPr lang="en-US" dirty="0"/>
          </a:p>
        </p:txBody>
      </p:sp>
      <p:pic>
        <p:nvPicPr>
          <p:cNvPr id="6" name="Content Placeholder 5">
            <a:extLst>
              <a:ext uri="{FF2B5EF4-FFF2-40B4-BE49-F238E27FC236}">
                <a16:creationId xmlns:a16="http://schemas.microsoft.com/office/drawing/2014/main" id="{B5CD86AC-9C16-CE44-D0E5-37579F2DA5E0}"/>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1433106" y="2770631"/>
            <a:ext cx="3899809" cy="3081503"/>
          </a:xfrm>
          <a:prstGeom prst="rect">
            <a:avLst/>
          </a:prstGeom>
          <a:noFill/>
        </p:spPr>
      </p:pic>
      <p:sp>
        <p:nvSpPr>
          <p:cNvPr id="3" name="Content Placeholder 2">
            <a:extLst>
              <a:ext uri="{FF2B5EF4-FFF2-40B4-BE49-F238E27FC236}">
                <a16:creationId xmlns:a16="http://schemas.microsoft.com/office/drawing/2014/main" id="{AACC9714-7B04-D42F-8195-C2FB8A89C7D5}"/>
              </a:ext>
            </a:extLst>
          </p:cNvPr>
          <p:cNvSpPr>
            <a:spLocks noGrp="1"/>
          </p:cNvSpPr>
          <p:nvPr>
            <p:ph sz="quarter" idx="4"/>
          </p:nvPr>
        </p:nvSpPr>
        <p:spPr>
          <a:xfrm>
            <a:off x="5935979" y="2651760"/>
            <a:ext cx="5637711" cy="3200374"/>
          </a:xfrm>
        </p:spPr>
        <p:txBody>
          <a:bodyPr>
            <a:normAutofit lnSpcReduction="10000"/>
          </a:bodyPr>
          <a:lstStyle/>
          <a:p>
            <a:pPr marL="0" indent="0">
              <a:lnSpc>
                <a:spcPct val="91000"/>
              </a:lnSpc>
              <a:buNone/>
            </a:pPr>
            <a:r>
              <a:rPr lang="en-US" b="1" dirty="0"/>
              <a:t>A.S.K. Model for Connecting:</a:t>
            </a:r>
          </a:p>
          <a:p>
            <a:pPr marL="285750" indent="-285750">
              <a:lnSpc>
                <a:spcPct val="91000"/>
              </a:lnSpc>
              <a:buFont typeface="Arial" panose="020B0604020202020204" pitchFamily="34" charset="0"/>
              <a:buChar char="•"/>
            </a:pPr>
            <a:r>
              <a:rPr lang="en-US" sz="1800" b="1" dirty="0"/>
              <a:t>Acknowledge: </a:t>
            </a:r>
            <a:r>
              <a:rPr lang="en-US" sz="1800" dirty="0"/>
              <a:t>Let them know their feelings and experiences are valid, that you believe them and recognize the courage it took to come to you.</a:t>
            </a:r>
          </a:p>
          <a:p>
            <a:pPr marL="285750" indent="-285750">
              <a:lnSpc>
                <a:spcPct val="91000"/>
              </a:lnSpc>
              <a:buFont typeface="Arial" panose="020B0604020202020204" pitchFamily="34" charset="0"/>
              <a:buChar char="•"/>
            </a:pPr>
            <a:r>
              <a:rPr lang="en-US" sz="1800" b="1" dirty="0"/>
              <a:t>Support: </a:t>
            </a:r>
            <a:r>
              <a:rPr lang="en-US" sz="1800" dirty="0"/>
              <a:t>Show up and ask how you can help. Offer options and resources for coping methods and/or professional help if needed.</a:t>
            </a:r>
          </a:p>
          <a:p>
            <a:pPr marL="285750" indent="-285750">
              <a:lnSpc>
                <a:spcPct val="91000"/>
              </a:lnSpc>
              <a:buFont typeface="Arial" panose="020B0604020202020204" pitchFamily="34" charset="0"/>
              <a:buChar char="•"/>
            </a:pPr>
            <a:r>
              <a:rPr lang="en-US" sz="1800" b="1" dirty="0"/>
              <a:t>Keep-In-Touch: </a:t>
            </a:r>
            <a:r>
              <a:rPr lang="en-US" sz="1800" dirty="0"/>
              <a:t>Actions speak louder - checking back in regularly shows you really care about and hear them</a:t>
            </a:r>
          </a:p>
        </p:txBody>
      </p:sp>
      <p:sp>
        <p:nvSpPr>
          <p:cNvPr id="5" name="Slide Number Placeholder 4">
            <a:extLst>
              <a:ext uri="{FF2B5EF4-FFF2-40B4-BE49-F238E27FC236}">
                <a16:creationId xmlns:a16="http://schemas.microsoft.com/office/drawing/2014/main" id="{9FD1B02F-B4B7-52DA-3D0D-DD6FBB950659}"/>
              </a:ext>
            </a:extLst>
          </p:cNvPr>
          <p:cNvSpPr>
            <a:spLocks noGrp="1"/>
          </p:cNvSpPr>
          <p:nvPr>
            <p:ph type="sldNum" sz="quarter" idx="12"/>
          </p:nvPr>
        </p:nvSpPr>
        <p:spPr/>
        <p:txBody>
          <a:bodyPr anchor="ctr">
            <a:normAutofit/>
          </a:bodyPr>
          <a:lstStyle/>
          <a:p>
            <a:pPr>
              <a:spcAft>
                <a:spcPts val="600"/>
              </a:spcAft>
            </a:pPr>
            <a:fld id="{FFA9F4D9-7FFE-014C-806F-7CCB0404A41B}" type="slidenum">
              <a:rPr lang="en-US" smtClean="0"/>
              <a:pPr>
                <a:spcAft>
                  <a:spcPts val="600"/>
                </a:spcAft>
              </a:pPr>
              <a:t>13</a:t>
            </a:fld>
            <a:endParaRPr lang="en-US"/>
          </a:p>
        </p:txBody>
      </p:sp>
      <p:sp>
        <p:nvSpPr>
          <p:cNvPr id="7" name="TextBox 6">
            <a:extLst>
              <a:ext uri="{FF2B5EF4-FFF2-40B4-BE49-F238E27FC236}">
                <a16:creationId xmlns:a16="http://schemas.microsoft.com/office/drawing/2014/main" id="{DC9CECF6-C742-81AE-ECD6-A2F4293B26C9}"/>
              </a:ext>
            </a:extLst>
          </p:cNvPr>
          <p:cNvSpPr txBox="1"/>
          <p:nvPr/>
        </p:nvSpPr>
        <p:spPr>
          <a:xfrm>
            <a:off x="5935979" y="5991326"/>
            <a:ext cx="5083629" cy="239361"/>
          </a:xfrm>
          <a:prstGeom prst="rect">
            <a:avLst/>
          </a:prstGeom>
          <a:noFill/>
        </p:spPr>
        <p:txBody>
          <a:bodyPr wrap="square">
            <a:spAutoFit/>
          </a:bodyPr>
          <a:lstStyle/>
          <a:p>
            <a:pPr marL="228600" indent="0">
              <a:lnSpc>
                <a:spcPct val="91000"/>
              </a:lnSpc>
              <a:buNone/>
            </a:pPr>
            <a:r>
              <a:rPr lang="en-US" sz="1050" b="1" dirty="0">
                <a:solidFill>
                  <a:schemeClr val="bg1"/>
                </a:solidFill>
              </a:rPr>
              <a:t>Source: MTV Entertainment | https://www.mentalhealthishealth.us/</a:t>
            </a:r>
          </a:p>
        </p:txBody>
      </p:sp>
    </p:spTree>
    <p:extLst>
      <p:ext uri="{BB962C8B-B14F-4D97-AF65-F5344CB8AC3E}">
        <p14:creationId xmlns:p14="http://schemas.microsoft.com/office/powerpoint/2010/main" val="115461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A153-46FC-0D15-0800-14BF2AEA50BE}"/>
              </a:ext>
            </a:extLst>
          </p:cNvPr>
          <p:cNvSpPr>
            <a:spLocks noGrp="1"/>
          </p:cNvSpPr>
          <p:nvPr>
            <p:ph type="title"/>
          </p:nvPr>
        </p:nvSpPr>
        <p:spPr/>
        <p:txBody>
          <a:bodyPr anchor="ctr">
            <a:normAutofit/>
          </a:bodyPr>
          <a:lstStyle/>
          <a:p>
            <a:r>
              <a:rPr lang="en-US" dirty="0"/>
              <a:t>Steps to Wellbeing</a:t>
            </a:r>
            <a:br>
              <a:rPr lang="en-US" dirty="0"/>
            </a:br>
            <a:r>
              <a:rPr lang="en-US" sz="1800" dirty="0"/>
              <a:t>Be Physically Active</a:t>
            </a:r>
            <a:endParaRPr lang="en-US" dirty="0"/>
          </a:p>
        </p:txBody>
      </p:sp>
      <p:graphicFrame>
        <p:nvGraphicFramePr>
          <p:cNvPr id="12" name="Content Placeholder 2">
            <a:extLst>
              <a:ext uri="{FF2B5EF4-FFF2-40B4-BE49-F238E27FC236}">
                <a16:creationId xmlns:a16="http://schemas.microsoft.com/office/drawing/2014/main" id="{5E05D183-8661-3CC1-8709-0C52B506A2CF}"/>
              </a:ext>
            </a:extLst>
          </p:cNvPr>
          <p:cNvGraphicFramePr>
            <a:graphicFrameLocks noGrp="1"/>
          </p:cNvGraphicFramePr>
          <p:nvPr>
            <p:ph sz="half" idx="2"/>
            <p:extLst>
              <p:ext uri="{D42A27DB-BD31-4B8C-83A1-F6EECF244321}">
                <p14:modId xmlns:p14="http://schemas.microsoft.com/office/powerpoint/2010/main" val="2924049002"/>
              </p:ext>
            </p:extLst>
          </p:nvPr>
        </p:nvGraphicFramePr>
        <p:xfrm>
          <a:off x="1200150" y="4423356"/>
          <a:ext cx="10804616" cy="193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F368D67-7F7A-3D8C-611E-C725C4E257CC}"/>
              </a:ext>
            </a:extLst>
          </p:cNvPr>
          <p:cNvSpPr>
            <a:spLocks noGrp="1"/>
          </p:cNvSpPr>
          <p:nvPr>
            <p:ph type="sldNum" sz="quarter" idx="12"/>
          </p:nvPr>
        </p:nvSpPr>
        <p:spPr/>
        <p:txBody>
          <a:bodyPr anchor="ctr">
            <a:normAutofit/>
          </a:bodyPr>
          <a:lstStyle/>
          <a:p>
            <a:pPr>
              <a:spcAft>
                <a:spcPts val="600"/>
              </a:spcAft>
            </a:pPr>
            <a:fld id="{FFA9F4D9-7FFE-014C-806F-7CCB0404A41B}" type="slidenum">
              <a:rPr lang="en-US" smtClean="0"/>
              <a:pPr>
                <a:spcAft>
                  <a:spcPts val="600"/>
                </a:spcAft>
              </a:pPr>
              <a:t>14</a:t>
            </a:fld>
            <a:endParaRPr lang="en-US"/>
          </a:p>
        </p:txBody>
      </p:sp>
      <p:sp>
        <p:nvSpPr>
          <p:cNvPr id="6" name="TextBox 5">
            <a:extLst>
              <a:ext uri="{FF2B5EF4-FFF2-40B4-BE49-F238E27FC236}">
                <a16:creationId xmlns:a16="http://schemas.microsoft.com/office/drawing/2014/main" id="{E50A776E-72E0-90A7-9188-00E76DD0674A}"/>
              </a:ext>
            </a:extLst>
          </p:cNvPr>
          <p:cNvSpPr txBox="1"/>
          <p:nvPr/>
        </p:nvSpPr>
        <p:spPr>
          <a:xfrm>
            <a:off x="1200150" y="2480673"/>
            <a:ext cx="9197884" cy="2123658"/>
          </a:xfrm>
          <a:prstGeom prst="rect">
            <a:avLst/>
          </a:prstGeom>
          <a:noFill/>
        </p:spPr>
        <p:txBody>
          <a:bodyPr wrap="square" rtlCol="0">
            <a:spAutoFit/>
          </a:bodyPr>
          <a:lstStyle/>
          <a:p>
            <a:pPr lvl="0"/>
            <a:r>
              <a:rPr lang="en-US" sz="2200" b="1" dirty="0">
                <a:solidFill>
                  <a:schemeClr val="accent5"/>
                </a:solidFill>
              </a:rPr>
              <a:t>Being active is not only great for your physical health and fitness, but also for mental health. </a:t>
            </a:r>
            <a:endParaRPr lang="en-US" sz="2200" dirty="0">
              <a:solidFill>
                <a:schemeClr val="accent5"/>
              </a:solidFill>
            </a:endParaRPr>
          </a:p>
          <a:p>
            <a:pPr marL="742950" lvl="1" indent="-285750">
              <a:buFont typeface="Arial" panose="020B0604020202020204" pitchFamily="34" charset="0"/>
              <a:buChar char="•"/>
            </a:pPr>
            <a:r>
              <a:rPr lang="en-US" sz="2200" dirty="0">
                <a:solidFill>
                  <a:schemeClr val="accent5"/>
                </a:solidFill>
              </a:rPr>
              <a:t>Helps improve self-esteem.</a:t>
            </a:r>
          </a:p>
          <a:p>
            <a:pPr marL="742950" lvl="1" indent="-285750">
              <a:buFont typeface="Arial" panose="020B0604020202020204" pitchFamily="34" charset="0"/>
              <a:buChar char="•"/>
            </a:pPr>
            <a:r>
              <a:rPr lang="en-US" sz="2200" dirty="0">
                <a:solidFill>
                  <a:schemeClr val="accent5"/>
                </a:solidFill>
              </a:rPr>
              <a:t>Helps with goal setting/challenges/accomplishments.</a:t>
            </a:r>
          </a:p>
          <a:p>
            <a:pPr marL="742950" lvl="1" indent="-285750">
              <a:buFont typeface="Arial" panose="020B0604020202020204" pitchFamily="34" charset="0"/>
              <a:buChar char="•"/>
            </a:pPr>
            <a:r>
              <a:rPr lang="en-US" sz="2200" dirty="0">
                <a:solidFill>
                  <a:schemeClr val="accent5"/>
                </a:solidFill>
              </a:rPr>
              <a:t>Leads to healthier brain chemical activity and can help positively change mood.</a:t>
            </a:r>
          </a:p>
        </p:txBody>
      </p:sp>
    </p:spTree>
    <p:extLst>
      <p:ext uri="{BB962C8B-B14F-4D97-AF65-F5344CB8AC3E}">
        <p14:creationId xmlns:p14="http://schemas.microsoft.com/office/powerpoint/2010/main" val="488198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902CF07-FEBF-E515-E2DA-A85C878C1018}"/>
              </a:ext>
            </a:extLst>
          </p:cNvPr>
          <p:cNvSpPr>
            <a:spLocks noGrp="1"/>
          </p:cNvSpPr>
          <p:nvPr>
            <p:ph type="title"/>
          </p:nvPr>
        </p:nvSpPr>
        <p:spPr/>
        <p:txBody>
          <a:bodyPr/>
          <a:lstStyle/>
          <a:p>
            <a:r>
              <a:rPr lang="en-US" dirty="0"/>
              <a:t>Steps to Wellbeing</a:t>
            </a:r>
          </a:p>
        </p:txBody>
      </p:sp>
      <p:sp>
        <p:nvSpPr>
          <p:cNvPr id="13" name="Content Placeholder 2">
            <a:extLst>
              <a:ext uri="{FF2B5EF4-FFF2-40B4-BE49-F238E27FC236}">
                <a16:creationId xmlns:a16="http://schemas.microsoft.com/office/drawing/2014/main" id="{C69E2573-B1FE-F53B-2958-989401E95281}"/>
              </a:ext>
            </a:extLst>
          </p:cNvPr>
          <p:cNvSpPr>
            <a:spLocks noGrp="1"/>
          </p:cNvSpPr>
          <p:nvPr>
            <p:ph sz="half" idx="2"/>
          </p:nvPr>
        </p:nvSpPr>
        <p:spPr>
          <a:xfrm>
            <a:off x="1428749" y="2547258"/>
            <a:ext cx="8867395" cy="3448594"/>
          </a:xfrm>
        </p:spPr>
        <p:txBody>
          <a:bodyPr>
            <a:normAutofit fontScale="55000" lnSpcReduction="20000"/>
          </a:bodyPr>
          <a:lstStyle/>
          <a:p>
            <a:pPr>
              <a:lnSpc>
                <a:spcPct val="120000"/>
              </a:lnSpc>
            </a:pPr>
            <a:r>
              <a:rPr lang="en-US" sz="3600" dirty="0">
                <a:latin typeface="+mj-lt"/>
              </a:rPr>
              <a:t>Build healthy routines for yourself during the day and evening.</a:t>
            </a:r>
          </a:p>
          <a:p>
            <a:pPr marL="571500" indent="-342900">
              <a:lnSpc>
                <a:spcPct val="70000"/>
              </a:lnSpc>
              <a:buFont typeface="Wingdings" panose="05000000000000000000" pitchFamily="2" charset="2"/>
              <a:buChar char="§"/>
            </a:pPr>
            <a:r>
              <a:rPr lang="en-US" sz="3300" dirty="0">
                <a:latin typeface="Tofino Personal Medium" panose="02000000000000000000" pitchFamily="50" charset="0"/>
              </a:rPr>
              <a:t>Meals</a:t>
            </a:r>
          </a:p>
          <a:p>
            <a:pPr marL="571500" indent="-342900">
              <a:lnSpc>
                <a:spcPct val="70000"/>
              </a:lnSpc>
              <a:buFont typeface="Wingdings" panose="05000000000000000000" pitchFamily="2" charset="2"/>
              <a:buChar char="§"/>
            </a:pPr>
            <a:r>
              <a:rPr lang="en-US" sz="3300" dirty="0">
                <a:latin typeface="Tofino Personal Medium" panose="02000000000000000000" pitchFamily="50" charset="0"/>
              </a:rPr>
              <a:t>Exercise</a:t>
            </a:r>
          </a:p>
          <a:p>
            <a:pPr marL="571500" indent="-342900">
              <a:lnSpc>
                <a:spcPct val="70000"/>
              </a:lnSpc>
              <a:buFont typeface="Wingdings" panose="05000000000000000000" pitchFamily="2" charset="2"/>
              <a:buChar char="§"/>
            </a:pPr>
            <a:r>
              <a:rPr lang="en-US" sz="3300" dirty="0">
                <a:latin typeface="Tofino Personal Medium" panose="02000000000000000000" pitchFamily="50" charset="0"/>
              </a:rPr>
              <a:t>Bed-time</a:t>
            </a:r>
          </a:p>
          <a:p>
            <a:pPr marL="571500" indent="-342900">
              <a:lnSpc>
                <a:spcPct val="70000"/>
              </a:lnSpc>
              <a:buFont typeface="Wingdings" panose="05000000000000000000" pitchFamily="2" charset="2"/>
              <a:buChar char="§"/>
            </a:pPr>
            <a:r>
              <a:rPr lang="en-US" sz="3300" dirty="0">
                <a:latin typeface="Tofino Personal Medium" panose="02000000000000000000" pitchFamily="50" charset="0"/>
              </a:rPr>
              <a:t>Wake time</a:t>
            </a:r>
          </a:p>
          <a:p>
            <a:pPr marL="571500" indent="-342900">
              <a:lnSpc>
                <a:spcPct val="70000"/>
              </a:lnSpc>
              <a:buFont typeface="Wingdings" panose="05000000000000000000" pitchFamily="2" charset="2"/>
              <a:buChar char="§"/>
            </a:pPr>
            <a:r>
              <a:rPr lang="en-US" sz="3300" dirty="0">
                <a:latin typeface="Tofino Personal Medium" panose="02000000000000000000" pitchFamily="50" charset="0"/>
              </a:rPr>
              <a:t>Friend time</a:t>
            </a:r>
          </a:p>
          <a:p>
            <a:pPr marL="571500" indent="-342900">
              <a:lnSpc>
                <a:spcPct val="70000"/>
              </a:lnSpc>
              <a:buFont typeface="Wingdings" panose="05000000000000000000" pitchFamily="2" charset="2"/>
              <a:buChar char="§"/>
            </a:pPr>
            <a:r>
              <a:rPr lang="en-US" sz="3300" dirty="0">
                <a:latin typeface="Tofino Personal Medium" panose="02000000000000000000" pitchFamily="50" charset="0"/>
              </a:rPr>
              <a:t>Screen time</a:t>
            </a:r>
          </a:p>
          <a:p>
            <a:pPr marL="571500" indent="-342900">
              <a:lnSpc>
                <a:spcPct val="70000"/>
              </a:lnSpc>
              <a:buFont typeface="Wingdings" panose="05000000000000000000" pitchFamily="2" charset="2"/>
              <a:buChar char="§"/>
            </a:pPr>
            <a:r>
              <a:rPr lang="en-US" sz="3300" dirty="0">
                <a:latin typeface="Tofino Personal Medium" panose="02000000000000000000" pitchFamily="50" charset="0"/>
              </a:rPr>
              <a:t>School time</a:t>
            </a:r>
          </a:p>
          <a:p>
            <a:pPr marL="571500" indent="-342900">
              <a:lnSpc>
                <a:spcPct val="70000"/>
              </a:lnSpc>
              <a:buFont typeface="Wingdings" panose="05000000000000000000" pitchFamily="2" charset="2"/>
              <a:buChar char="§"/>
            </a:pPr>
            <a:r>
              <a:rPr lang="en-US" sz="3300" dirty="0">
                <a:latin typeface="Tofino Personal Medium" panose="02000000000000000000" pitchFamily="50" charset="0"/>
              </a:rPr>
              <a:t>Down time</a:t>
            </a:r>
          </a:p>
          <a:p>
            <a:pPr marL="571500" indent="-342900">
              <a:lnSpc>
                <a:spcPct val="70000"/>
              </a:lnSpc>
              <a:buFont typeface="Wingdings" panose="05000000000000000000" pitchFamily="2" charset="2"/>
              <a:buChar char="§"/>
            </a:pPr>
            <a:r>
              <a:rPr lang="en-US" sz="3300" dirty="0">
                <a:latin typeface="Tofino Personal Medium" panose="02000000000000000000" pitchFamily="50" charset="0"/>
              </a:rPr>
              <a:t>Rest time</a:t>
            </a:r>
          </a:p>
          <a:p>
            <a:endParaRPr lang="en-US" dirty="0"/>
          </a:p>
        </p:txBody>
      </p:sp>
      <p:pic>
        <p:nvPicPr>
          <p:cNvPr id="7" name="Google Shape;492;p30" descr="5-2-1-0 Image showing the recommendation each day to eat 5 servings of fruit and vegies; 2 hours or less of recreational screen time; 1 hour or more of physical activity; 0 sugary drinks; drink more water!">
            <a:extLst>
              <a:ext uri="{FF2B5EF4-FFF2-40B4-BE49-F238E27FC236}">
                <a16:creationId xmlns:a16="http://schemas.microsoft.com/office/drawing/2014/main" id="{4B1CA5C5-8621-F297-DB1A-9440EC4E6EA1}"/>
              </a:ext>
            </a:extLst>
          </p:cNvPr>
          <p:cNvPicPr preferRelativeResize="0">
            <a:picLocks noGrp="1"/>
          </p:cNvPicPr>
          <p:nvPr>
            <p:ph sz="quarter" idx="4"/>
          </p:nvPr>
        </p:nvPicPr>
        <p:blipFill rotWithShape="1">
          <a:blip r:embed="rId3" cstate="email">
            <a:alphaModFix/>
            <a:extLst>
              <a:ext uri="{28A0092B-C50C-407E-A947-70E740481C1C}">
                <a14:useLocalDpi xmlns:a14="http://schemas.microsoft.com/office/drawing/2010/main" val="0"/>
              </a:ext>
            </a:extLst>
          </a:blip>
          <a:stretch/>
        </p:blipFill>
        <p:spPr>
          <a:xfrm>
            <a:off x="3996980" y="3362282"/>
            <a:ext cx="5860900" cy="2374234"/>
          </a:xfrm>
          <a:prstGeom prst="rect">
            <a:avLst/>
          </a:prstGeom>
          <a:noFill/>
          <a:ln>
            <a:noFill/>
          </a:ln>
        </p:spPr>
      </p:pic>
      <p:sp>
        <p:nvSpPr>
          <p:cNvPr id="5" name="Slide Number Placeholder 4">
            <a:extLst>
              <a:ext uri="{FF2B5EF4-FFF2-40B4-BE49-F238E27FC236}">
                <a16:creationId xmlns:a16="http://schemas.microsoft.com/office/drawing/2014/main" id="{AAD75EAD-C4AC-59A8-BC12-70F1101F6B6F}"/>
              </a:ext>
            </a:extLst>
          </p:cNvPr>
          <p:cNvSpPr>
            <a:spLocks noGrp="1"/>
          </p:cNvSpPr>
          <p:nvPr>
            <p:ph type="sldNum" sz="quarter" idx="12"/>
          </p:nvPr>
        </p:nvSpPr>
        <p:spPr/>
        <p:txBody>
          <a:bodyPr anchor="ctr">
            <a:normAutofit/>
          </a:bodyPr>
          <a:lstStyle/>
          <a:p>
            <a:pPr>
              <a:spcAft>
                <a:spcPts val="600"/>
              </a:spcAft>
            </a:pPr>
            <a:fld id="{FFA9F4D9-7FFE-014C-806F-7CCB0404A41B}" type="slidenum">
              <a:rPr lang="en-US" smtClean="0"/>
              <a:pPr>
                <a:spcAft>
                  <a:spcPts val="600"/>
                </a:spcAft>
              </a:pPr>
              <a:t>15</a:t>
            </a:fld>
            <a:endParaRPr lang="en-US"/>
          </a:p>
        </p:txBody>
      </p:sp>
      <p:sp>
        <p:nvSpPr>
          <p:cNvPr id="3" name="TextBox 2">
            <a:extLst>
              <a:ext uri="{FF2B5EF4-FFF2-40B4-BE49-F238E27FC236}">
                <a16:creationId xmlns:a16="http://schemas.microsoft.com/office/drawing/2014/main" id="{D588422E-9ACF-4190-04A0-3727E9FBA3A2}"/>
              </a:ext>
            </a:extLst>
          </p:cNvPr>
          <p:cNvSpPr txBox="1"/>
          <p:nvPr/>
        </p:nvSpPr>
        <p:spPr>
          <a:xfrm>
            <a:off x="1579563" y="1653250"/>
            <a:ext cx="9356652" cy="646331"/>
          </a:xfrm>
          <a:prstGeom prst="rect">
            <a:avLst/>
          </a:prstGeom>
          <a:noFill/>
        </p:spPr>
        <p:txBody>
          <a:bodyPr wrap="square" rtlCol="0">
            <a:spAutoFit/>
          </a:bodyPr>
          <a:lstStyle/>
          <a:p>
            <a:r>
              <a:rPr lang="en-US" dirty="0">
                <a:latin typeface="+mj-lt"/>
              </a:rPr>
              <a:t>Healthy routines | Day &amp; Night</a:t>
            </a:r>
          </a:p>
          <a:p>
            <a:endParaRPr lang="en-US" dirty="0"/>
          </a:p>
        </p:txBody>
      </p:sp>
      <p:pic>
        <p:nvPicPr>
          <p:cNvPr id="4" name="Picture 3">
            <a:extLst>
              <a:ext uri="{FF2B5EF4-FFF2-40B4-BE49-F238E27FC236}">
                <a16:creationId xmlns:a16="http://schemas.microsoft.com/office/drawing/2014/main" id="{6FC02826-E3BE-FD4C-41BA-0AA56EDB1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3698" y="3480085"/>
            <a:ext cx="2156670" cy="2156670"/>
          </a:xfrm>
          <a:prstGeom prst="rect">
            <a:avLst/>
          </a:prstGeom>
        </p:spPr>
      </p:pic>
    </p:spTree>
    <p:extLst>
      <p:ext uri="{BB962C8B-B14F-4D97-AF65-F5344CB8AC3E}">
        <p14:creationId xmlns:p14="http://schemas.microsoft.com/office/powerpoint/2010/main" val="338576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BF3942-1D9F-408C-3F12-90721409024D}"/>
              </a:ext>
            </a:extLst>
          </p:cNvPr>
          <p:cNvSpPr>
            <a:spLocks noGrp="1"/>
          </p:cNvSpPr>
          <p:nvPr>
            <p:ph type="title"/>
          </p:nvPr>
        </p:nvSpPr>
        <p:spPr>
          <a:xfrm>
            <a:off x="1295400" y="317813"/>
            <a:ext cx="4900863" cy="1691461"/>
          </a:xfrm>
        </p:spPr>
        <p:txBody>
          <a:bodyPr anchor="ctr">
            <a:normAutofit/>
          </a:bodyPr>
          <a:lstStyle/>
          <a:p>
            <a:r>
              <a:rPr lang="en-US" dirty="0"/>
              <a:t>Steps to Wellbeing</a:t>
            </a:r>
          </a:p>
        </p:txBody>
      </p:sp>
      <p:sp>
        <p:nvSpPr>
          <p:cNvPr id="11" name="Content Placeholder 2">
            <a:extLst>
              <a:ext uri="{FF2B5EF4-FFF2-40B4-BE49-F238E27FC236}">
                <a16:creationId xmlns:a16="http://schemas.microsoft.com/office/drawing/2014/main" id="{6B35859E-B5B6-F5F8-36B9-7192C680F03F}"/>
              </a:ext>
            </a:extLst>
          </p:cNvPr>
          <p:cNvSpPr>
            <a:spLocks noGrp="1"/>
          </p:cNvSpPr>
          <p:nvPr>
            <p:ph sz="half" idx="2"/>
          </p:nvPr>
        </p:nvSpPr>
        <p:spPr>
          <a:xfrm>
            <a:off x="1333460" y="2541079"/>
            <a:ext cx="4102969" cy="3639312"/>
          </a:xfrm>
        </p:spPr>
        <p:txBody>
          <a:bodyPr>
            <a:normAutofit fontScale="32500" lnSpcReduction="20000"/>
          </a:bodyPr>
          <a:lstStyle/>
          <a:p>
            <a:pPr marL="0" indent="0">
              <a:lnSpc>
                <a:spcPct val="110000"/>
              </a:lnSpc>
              <a:spcBef>
                <a:spcPts val="0"/>
              </a:spcBef>
              <a:spcAft>
                <a:spcPts val="600"/>
              </a:spcAft>
              <a:buNone/>
            </a:pPr>
            <a:r>
              <a:rPr lang="en-US" sz="8000" b="1" dirty="0"/>
              <a:t>Even if you feel like you do not have enough time, or you may not need to learn new things, there are many ways to bring learning into your life.</a:t>
            </a:r>
            <a:endParaRPr lang="en-US" sz="8000" dirty="0"/>
          </a:p>
        </p:txBody>
      </p:sp>
      <p:sp>
        <p:nvSpPr>
          <p:cNvPr id="5" name="Slide Number Placeholder 4">
            <a:extLst>
              <a:ext uri="{FF2B5EF4-FFF2-40B4-BE49-F238E27FC236}">
                <a16:creationId xmlns:a16="http://schemas.microsoft.com/office/drawing/2014/main" id="{DA659AD2-FB24-11F8-5DCB-D27501FE75AF}"/>
              </a:ext>
            </a:extLst>
          </p:cNvPr>
          <p:cNvSpPr>
            <a:spLocks noGrp="1"/>
          </p:cNvSpPr>
          <p:nvPr>
            <p:ph type="sldNum" sz="quarter" idx="12"/>
          </p:nvPr>
        </p:nvSpPr>
        <p:spPr/>
        <p:txBody>
          <a:bodyPr anchor="ctr">
            <a:normAutofit/>
          </a:bodyPr>
          <a:lstStyle/>
          <a:p>
            <a:pPr>
              <a:spcAft>
                <a:spcPts val="600"/>
              </a:spcAft>
            </a:pPr>
            <a:fld id="{FFA9F4D9-7FFE-014C-806F-7CCB0404A41B}" type="slidenum">
              <a:rPr lang="en-US" smtClean="0"/>
              <a:pPr>
                <a:spcAft>
                  <a:spcPts val="600"/>
                </a:spcAft>
              </a:pPr>
              <a:t>16</a:t>
            </a:fld>
            <a:endParaRPr lang="en-US"/>
          </a:p>
        </p:txBody>
      </p:sp>
      <p:sp>
        <p:nvSpPr>
          <p:cNvPr id="2" name="TextBox 1">
            <a:extLst>
              <a:ext uri="{FF2B5EF4-FFF2-40B4-BE49-F238E27FC236}">
                <a16:creationId xmlns:a16="http://schemas.microsoft.com/office/drawing/2014/main" id="{D36FE795-4B09-8C7B-99B0-61BE5A98086A}"/>
              </a:ext>
            </a:extLst>
          </p:cNvPr>
          <p:cNvSpPr txBox="1"/>
          <p:nvPr/>
        </p:nvSpPr>
        <p:spPr>
          <a:xfrm>
            <a:off x="1333460" y="1825922"/>
            <a:ext cx="4667250" cy="671344"/>
          </a:xfrm>
          <a:prstGeom prst="rect">
            <a:avLst/>
          </a:prstGeom>
          <a:noFill/>
        </p:spPr>
        <p:txBody>
          <a:bodyPr wrap="square" rtlCol="0">
            <a:spAutoFit/>
          </a:bodyPr>
          <a:lstStyle/>
          <a:p>
            <a:r>
              <a:rPr lang="en-US" dirty="0">
                <a:solidFill>
                  <a:schemeClr val="bg1"/>
                </a:solidFill>
                <a:latin typeface="+mj-lt"/>
              </a:rPr>
              <a:t>Balancing Activities and Learning</a:t>
            </a:r>
          </a:p>
          <a:p>
            <a:endParaRPr lang="en-US" dirty="0"/>
          </a:p>
        </p:txBody>
      </p:sp>
      <p:graphicFrame>
        <p:nvGraphicFramePr>
          <p:cNvPr id="9" name="Diagram 8">
            <a:extLst>
              <a:ext uri="{FF2B5EF4-FFF2-40B4-BE49-F238E27FC236}">
                <a16:creationId xmlns:a16="http://schemas.microsoft.com/office/drawing/2014/main" id="{14E3D620-BEEF-D288-0821-9687A2B561DF}"/>
              </a:ext>
            </a:extLst>
          </p:cNvPr>
          <p:cNvGraphicFramePr/>
          <p:nvPr>
            <p:extLst>
              <p:ext uri="{D42A27DB-BD31-4B8C-83A1-F6EECF244321}">
                <p14:modId xmlns:p14="http://schemas.microsoft.com/office/powerpoint/2010/main" val="74939084"/>
              </p:ext>
            </p:extLst>
          </p:nvPr>
        </p:nvGraphicFramePr>
        <p:xfrm>
          <a:off x="6605337" y="459764"/>
          <a:ext cx="5473408" cy="5896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382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27D0-6327-5E66-A79E-8834A985AB99}"/>
              </a:ext>
            </a:extLst>
          </p:cNvPr>
          <p:cNvSpPr>
            <a:spLocks noGrp="1"/>
          </p:cNvSpPr>
          <p:nvPr>
            <p:ph type="title"/>
          </p:nvPr>
        </p:nvSpPr>
        <p:spPr>
          <a:xfrm>
            <a:off x="1428750" y="590550"/>
            <a:ext cx="10763250" cy="1428048"/>
          </a:xfrm>
        </p:spPr>
        <p:txBody>
          <a:bodyPr vert="horz" lIns="91440" tIns="45720" rIns="91440" bIns="45720" rtlCol="0" anchor="ctr">
            <a:normAutofit/>
          </a:bodyPr>
          <a:lstStyle/>
          <a:p>
            <a:r>
              <a:rPr lang="en-US" kern="1200" cap="none" spc="120" baseline="0" dirty="0">
                <a:latin typeface="+mj-lt"/>
                <a:ea typeface="+mj-ea"/>
                <a:cs typeface="+mj-cs"/>
              </a:rPr>
              <a:t>Steps to Wellbeing</a:t>
            </a:r>
            <a:br>
              <a:rPr lang="en-US" kern="1200" cap="none" spc="120" baseline="0" dirty="0">
                <a:latin typeface="+mj-lt"/>
                <a:ea typeface="+mj-ea"/>
                <a:cs typeface="+mj-cs"/>
              </a:rPr>
            </a:br>
            <a:r>
              <a:rPr lang="en-US" sz="1800" kern="1200" cap="none" spc="120" baseline="0" dirty="0">
                <a:latin typeface="+mj-lt"/>
                <a:ea typeface="+mj-ea"/>
                <a:cs typeface="+mj-cs"/>
              </a:rPr>
              <a:t>Give to Others</a:t>
            </a:r>
            <a:endParaRPr lang="en-US" kern="1200" cap="none" spc="120" baseline="0" dirty="0">
              <a:latin typeface="+mj-lt"/>
              <a:ea typeface="+mj-ea"/>
              <a:cs typeface="+mj-cs"/>
            </a:endParaRPr>
          </a:p>
        </p:txBody>
      </p:sp>
      <p:sp>
        <p:nvSpPr>
          <p:cNvPr id="7" name="Text Placeholder 11">
            <a:extLst>
              <a:ext uri="{FF2B5EF4-FFF2-40B4-BE49-F238E27FC236}">
                <a16:creationId xmlns:a16="http://schemas.microsoft.com/office/drawing/2014/main" id="{C14009CD-9440-8AC9-1C35-C6548F535D02}"/>
              </a:ext>
            </a:extLst>
          </p:cNvPr>
          <p:cNvSpPr txBox="1">
            <a:spLocks/>
          </p:cNvSpPr>
          <p:nvPr/>
        </p:nvSpPr>
        <p:spPr>
          <a:xfrm>
            <a:off x="1428749" y="2405507"/>
            <a:ext cx="5581651" cy="3786151"/>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accent5"/>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Arial" panose="020B0604020202020204" pitchFamily="34" charset="0"/>
              <a:buChar char="•"/>
              <a:defRPr sz="2300" kern="1200" spc="50" baseline="0">
                <a:solidFill>
                  <a:schemeClr val="accent5"/>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Arial" panose="020B0604020202020204" pitchFamily="34" charset="0"/>
              <a:buChar char="•"/>
              <a:defRPr sz="1800" kern="1200" spc="50" baseline="0">
                <a:solidFill>
                  <a:schemeClr val="accent5"/>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latin typeface="Tofino Personal Medium" panose="02000000000000000000" pitchFamily="50" charset="0"/>
              </a:rPr>
              <a:t>Acts of giving and kindness improve mental wellbeing</a:t>
            </a:r>
          </a:p>
          <a:p>
            <a:pPr marL="514350" lvl="0" indent="-285750">
              <a:buFont typeface="Arial" panose="020B0604020202020204" pitchFamily="34" charset="0"/>
              <a:buChar char="•"/>
            </a:pPr>
            <a:r>
              <a:rPr lang="en-US" sz="2000" dirty="0">
                <a:solidFill>
                  <a:schemeClr val="bg1"/>
                </a:solidFill>
                <a:latin typeface="Tofino Personal Medium" panose="02000000000000000000" pitchFamily="50" charset="0"/>
              </a:rPr>
              <a:t>Creates positive feelings and a sense of reward.</a:t>
            </a:r>
          </a:p>
          <a:p>
            <a:pPr marL="514350" lvl="0" indent="-285750">
              <a:buFont typeface="Arial" panose="020B0604020202020204" pitchFamily="34" charset="0"/>
              <a:buChar char="•"/>
            </a:pPr>
            <a:r>
              <a:rPr lang="en-US" sz="2000" dirty="0">
                <a:solidFill>
                  <a:schemeClr val="bg1"/>
                </a:solidFill>
                <a:latin typeface="Tofino Personal Medium" panose="02000000000000000000" pitchFamily="50" charset="0"/>
              </a:rPr>
              <a:t>Gives a feeling of purpose and self-worth.</a:t>
            </a:r>
          </a:p>
          <a:p>
            <a:pPr marL="514350" lvl="0" indent="-285750">
              <a:buFont typeface="Arial" panose="020B0604020202020204" pitchFamily="34" charset="0"/>
              <a:buChar char="•"/>
            </a:pPr>
            <a:r>
              <a:rPr lang="en-US" sz="2000" dirty="0">
                <a:solidFill>
                  <a:schemeClr val="bg1"/>
                </a:solidFill>
                <a:latin typeface="Tofino Personal Medium" panose="02000000000000000000" pitchFamily="50" charset="0"/>
              </a:rPr>
              <a:t>Helps connect with other people.</a:t>
            </a:r>
          </a:p>
          <a:p>
            <a:pPr>
              <a:lnSpc>
                <a:spcPct val="91000"/>
              </a:lnSpc>
            </a:pPr>
            <a:endParaRPr lang="en-US" sz="500" dirty="0">
              <a:solidFill>
                <a:schemeClr val="bg1"/>
              </a:solidFill>
            </a:endParaRPr>
          </a:p>
          <a:p>
            <a:pPr>
              <a:lnSpc>
                <a:spcPct val="91000"/>
              </a:lnSpc>
            </a:pPr>
            <a:endParaRPr lang="en-US" sz="500" dirty="0">
              <a:solidFill>
                <a:schemeClr val="bg1"/>
              </a:solidFill>
            </a:endParaRPr>
          </a:p>
          <a:p>
            <a:pPr>
              <a:lnSpc>
                <a:spcPct val="91000"/>
              </a:lnSpc>
            </a:pPr>
            <a:endParaRPr lang="en-US" sz="500" dirty="0">
              <a:solidFill>
                <a:schemeClr val="bg1"/>
              </a:solidFill>
            </a:endParaRPr>
          </a:p>
        </p:txBody>
      </p:sp>
      <p:sp>
        <p:nvSpPr>
          <p:cNvPr id="5" name="Slide Number Placeholder 4">
            <a:extLst>
              <a:ext uri="{FF2B5EF4-FFF2-40B4-BE49-F238E27FC236}">
                <a16:creationId xmlns:a16="http://schemas.microsoft.com/office/drawing/2014/main" id="{019A986C-9958-574C-0775-289899788E9C}"/>
              </a:ext>
            </a:extLst>
          </p:cNvPr>
          <p:cNvSpPr>
            <a:spLocks noGrp="1"/>
          </p:cNvSpPr>
          <p:nvPr>
            <p:ph type="sldNum" sz="quarter" idx="12"/>
          </p:nvPr>
        </p:nvSpPr>
        <p:spPr>
          <a:xfrm>
            <a:off x="10296144" y="6356350"/>
            <a:ext cx="932688" cy="365125"/>
          </a:xfrm>
        </p:spPr>
        <p:txBody>
          <a:bodyPr vert="horz" lIns="91440" tIns="45720" rIns="91440" bIns="45720" rtlCol="0" anchor="ctr">
            <a:normAutofit/>
          </a:bodyPr>
          <a:lstStyle/>
          <a:p>
            <a:pPr>
              <a:spcAft>
                <a:spcPts val="600"/>
              </a:spcAft>
            </a:pPr>
            <a:fld id="{FFA9F4D9-7FFE-014C-806F-7CCB0404A41B}" type="slidenum">
              <a:rPr lang="en-US" smtClean="0"/>
              <a:pPr>
                <a:spcAft>
                  <a:spcPts val="600"/>
                </a:spcAft>
              </a:pPr>
              <a:t>17</a:t>
            </a:fld>
            <a:endParaRPr lang="en-US"/>
          </a:p>
        </p:txBody>
      </p:sp>
    </p:spTree>
    <p:extLst>
      <p:ext uri="{BB962C8B-B14F-4D97-AF65-F5344CB8AC3E}">
        <p14:creationId xmlns:p14="http://schemas.microsoft.com/office/powerpoint/2010/main" val="31306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739CD-B954-799B-4CA0-9D3D5ED69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249F3-C8CE-04CE-D3B4-9A984DFD0E7E}"/>
              </a:ext>
            </a:extLst>
          </p:cNvPr>
          <p:cNvSpPr>
            <a:spLocks noGrp="1"/>
          </p:cNvSpPr>
          <p:nvPr>
            <p:ph type="title"/>
          </p:nvPr>
        </p:nvSpPr>
        <p:spPr/>
        <p:txBody>
          <a:bodyPr vert="horz" lIns="91440" tIns="45720" rIns="91440" bIns="45720" rtlCol="0" anchor="b">
            <a:normAutofit/>
          </a:bodyPr>
          <a:lstStyle/>
          <a:p>
            <a:r>
              <a:rPr lang="en-US" sz="3200" kern="1200" cap="none" spc="120" baseline="0" dirty="0">
                <a:latin typeface="+mj-lt"/>
                <a:ea typeface="+mj-ea"/>
                <a:cs typeface="+mj-cs"/>
              </a:rPr>
              <a:t>Steps to Wellbeing</a:t>
            </a:r>
            <a:br>
              <a:rPr lang="en-US" sz="3200" dirty="0"/>
            </a:br>
            <a:r>
              <a:rPr lang="en-US" sz="2400" kern="1200" cap="none" spc="120" baseline="0" dirty="0">
                <a:solidFill>
                  <a:schemeClr val="accent2"/>
                </a:solidFill>
                <a:latin typeface="+mj-lt"/>
                <a:ea typeface="+mj-ea"/>
                <a:cs typeface="+mj-cs"/>
              </a:rPr>
              <a:t>Give to Others</a:t>
            </a:r>
            <a:endParaRPr lang="en-US" sz="3200" kern="1200" cap="none" spc="120" baseline="0" dirty="0">
              <a:solidFill>
                <a:schemeClr val="accent2"/>
              </a:solidFill>
              <a:latin typeface="+mj-lt"/>
              <a:ea typeface="+mj-ea"/>
              <a:cs typeface="+mj-cs"/>
            </a:endParaRPr>
          </a:p>
        </p:txBody>
      </p:sp>
      <p:sp>
        <p:nvSpPr>
          <p:cNvPr id="5" name="Slide Number Placeholder 4" hidden="1">
            <a:extLst>
              <a:ext uri="{FF2B5EF4-FFF2-40B4-BE49-F238E27FC236}">
                <a16:creationId xmlns:a16="http://schemas.microsoft.com/office/drawing/2014/main" id="{BC33A09A-8455-49FB-C06A-891D40EC1433}"/>
              </a:ext>
            </a:extLst>
          </p:cNvPr>
          <p:cNvSpPr>
            <a:spLocks noGrp="1"/>
          </p:cNvSpPr>
          <p:nvPr>
            <p:ph type="sldNum" sz="quarter" idx="12"/>
          </p:nvPr>
        </p:nvSpPr>
        <p:spPr/>
        <p:txBody>
          <a:bodyPr vert="horz" lIns="91440" tIns="45720" rIns="91440" bIns="45720" rtlCol="0" anchor="ctr">
            <a:normAutofit/>
          </a:bodyPr>
          <a:lstStyle/>
          <a:p>
            <a:pPr>
              <a:spcAft>
                <a:spcPts val="600"/>
              </a:spcAft>
            </a:pPr>
            <a:fld id="{FFA9F4D9-7FFE-014C-806F-7CCB0404A41B}" type="slidenum">
              <a:rPr lang="en-US" smtClean="0"/>
              <a:pPr>
                <a:spcAft>
                  <a:spcPts val="600"/>
                </a:spcAft>
              </a:pPr>
              <a:t>18</a:t>
            </a:fld>
            <a:endParaRPr lang="en-US"/>
          </a:p>
        </p:txBody>
      </p:sp>
      <p:sp>
        <p:nvSpPr>
          <p:cNvPr id="7" name="Text Placeholder 11">
            <a:extLst>
              <a:ext uri="{FF2B5EF4-FFF2-40B4-BE49-F238E27FC236}">
                <a16:creationId xmlns:a16="http://schemas.microsoft.com/office/drawing/2014/main" id="{1437560E-22D1-DC20-3699-F22544157FDE}"/>
              </a:ext>
            </a:extLst>
          </p:cNvPr>
          <p:cNvSpPr txBox="1">
            <a:spLocks/>
          </p:cNvSpPr>
          <p:nvPr/>
        </p:nvSpPr>
        <p:spPr>
          <a:xfrm>
            <a:off x="1285874" y="2478505"/>
            <a:ext cx="9843337" cy="3633537"/>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accent5"/>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Arial" panose="020B0604020202020204" pitchFamily="34" charset="0"/>
              <a:buChar char="•"/>
              <a:defRPr sz="2300" kern="1200" spc="50" baseline="0">
                <a:solidFill>
                  <a:schemeClr val="accent5"/>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Arial" panose="020B0604020202020204" pitchFamily="34" charset="0"/>
              <a:buChar char="•"/>
              <a:defRPr sz="1800" kern="1200" spc="50" baseline="0">
                <a:solidFill>
                  <a:schemeClr val="accent5"/>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1000"/>
              </a:lnSpc>
              <a:spcAft>
                <a:spcPts val="0"/>
              </a:spcAft>
            </a:pPr>
            <a:r>
              <a:rPr lang="en-US" sz="2300" b="1" kern="1200" spc="50" baseline="0" dirty="0">
                <a:solidFill>
                  <a:schemeClr val="tx2"/>
                </a:solidFill>
                <a:latin typeface="+mn-lt"/>
                <a:ea typeface="+mn-ea"/>
                <a:cs typeface="Calibri"/>
              </a:rPr>
              <a:t>What does “giving” look like?</a:t>
            </a:r>
          </a:p>
          <a:p>
            <a:pPr marL="285750" indent="-285750">
              <a:lnSpc>
                <a:spcPct val="100000"/>
              </a:lnSpc>
              <a:spcBef>
                <a:spcPts val="600"/>
              </a:spcBef>
              <a:spcAft>
                <a:spcPts val="600"/>
              </a:spcAft>
              <a:buFont typeface="Arial" panose="020B0604020202020204" pitchFamily="34" charset="0"/>
              <a:buChar char="•"/>
            </a:pPr>
            <a:r>
              <a:rPr lang="en-US" sz="2100" kern="1200" spc="50" baseline="0" dirty="0">
                <a:latin typeface="+mn-lt"/>
                <a:ea typeface="+mn-ea"/>
                <a:cs typeface="Calibri"/>
              </a:rPr>
              <a:t>Small acts of kindness towards other people, or volunteering in your local community (larger!).</a:t>
            </a:r>
          </a:p>
          <a:p>
            <a:pPr marL="285750" indent="-285750">
              <a:lnSpc>
                <a:spcPct val="100000"/>
              </a:lnSpc>
              <a:spcBef>
                <a:spcPts val="600"/>
              </a:spcBef>
              <a:spcAft>
                <a:spcPts val="600"/>
              </a:spcAft>
              <a:buFont typeface="Arial" panose="020B0604020202020204" pitchFamily="34" charset="0"/>
              <a:buChar char="•"/>
            </a:pPr>
            <a:r>
              <a:rPr lang="en-US" sz="2100" kern="1200" spc="50" baseline="0" dirty="0">
                <a:latin typeface="+mn-lt"/>
                <a:ea typeface="+mn-ea"/>
                <a:cs typeface="Calibri"/>
              </a:rPr>
              <a:t>Saying thank you to someone for something they have done for you.</a:t>
            </a:r>
          </a:p>
          <a:p>
            <a:pPr marL="285750" indent="-285750">
              <a:lnSpc>
                <a:spcPct val="100000"/>
              </a:lnSpc>
              <a:spcBef>
                <a:spcPts val="600"/>
              </a:spcBef>
              <a:spcAft>
                <a:spcPts val="600"/>
              </a:spcAft>
              <a:buFont typeface="Arial" panose="020B0604020202020204" pitchFamily="34" charset="0"/>
              <a:buChar char="•"/>
            </a:pPr>
            <a:r>
              <a:rPr lang="en-US" sz="2100" kern="1200" spc="50" baseline="0" dirty="0">
                <a:latin typeface="+mn-lt"/>
                <a:ea typeface="+mn-ea"/>
                <a:cs typeface="Calibri"/>
              </a:rPr>
              <a:t>Asking friends, family or colleagues how they are and really listening to their answer.</a:t>
            </a:r>
          </a:p>
          <a:p>
            <a:pPr marL="285750" indent="-285750">
              <a:lnSpc>
                <a:spcPct val="100000"/>
              </a:lnSpc>
              <a:spcBef>
                <a:spcPts val="600"/>
              </a:spcBef>
              <a:spcAft>
                <a:spcPts val="600"/>
              </a:spcAft>
              <a:buFont typeface="Arial" panose="020B0604020202020204" pitchFamily="34" charset="0"/>
              <a:buChar char="•"/>
            </a:pPr>
            <a:r>
              <a:rPr lang="en-US" sz="2100" kern="1200" spc="50" baseline="0" dirty="0">
                <a:latin typeface="+mn-lt"/>
                <a:ea typeface="+mn-ea"/>
                <a:cs typeface="Calibri"/>
              </a:rPr>
              <a:t>Spending time with friends or relatives who need support or company.</a:t>
            </a:r>
          </a:p>
          <a:p>
            <a:pPr marL="285750" indent="-285750">
              <a:lnSpc>
                <a:spcPct val="100000"/>
              </a:lnSpc>
              <a:spcBef>
                <a:spcPts val="600"/>
              </a:spcBef>
              <a:spcAft>
                <a:spcPts val="600"/>
              </a:spcAft>
              <a:buFont typeface="Arial" panose="020B0604020202020204" pitchFamily="34" charset="0"/>
              <a:buChar char="•"/>
            </a:pPr>
            <a:r>
              <a:rPr lang="en-US" sz="2100" kern="1200" spc="50" baseline="0" dirty="0">
                <a:latin typeface="+mn-lt"/>
                <a:ea typeface="+mn-ea"/>
                <a:cs typeface="Calibri"/>
              </a:rPr>
              <a:t>Offering to help someone you know with a do-it-yourself (DIY) or work project.</a:t>
            </a:r>
          </a:p>
          <a:p>
            <a:pPr marL="285750" indent="-285750">
              <a:lnSpc>
                <a:spcPct val="100000"/>
              </a:lnSpc>
              <a:spcBef>
                <a:spcPts val="600"/>
              </a:spcBef>
              <a:spcAft>
                <a:spcPts val="600"/>
              </a:spcAft>
              <a:buFont typeface="Arial" panose="020B0604020202020204" pitchFamily="34" charset="0"/>
              <a:buChar char="•"/>
            </a:pPr>
            <a:r>
              <a:rPr lang="en-US" sz="2100" kern="1200" spc="50" baseline="0" dirty="0">
                <a:latin typeface="+mn-lt"/>
                <a:ea typeface="+mn-ea"/>
                <a:cs typeface="Calibri"/>
              </a:rPr>
              <a:t>Sharing your gifts (administration, compassion, literature, music, poetry, signing, sports, writing, etc.).</a:t>
            </a:r>
          </a:p>
        </p:txBody>
      </p:sp>
    </p:spTree>
    <p:extLst>
      <p:ext uri="{BB962C8B-B14F-4D97-AF65-F5344CB8AC3E}">
        <p14:creationId xmlns:p14="http://schemas.microsoft.com/office/powerpoint/2010/main" val="885933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6B6A4E-BD45-CACB-6528-B1D9F0295885}"/>
              </a:ext>
            </a:extLst>
          </p:cNvPr>
          <p:cNvSpPr>
            <a:spLocks noGrp="1"/>
          </p:cNvSpPr>
          <p:nvPr>
            <p:ph type="title"/>
          </p:nvPr>
        </p:nvSpPr>
        <p:spPr/>
        <p:txBody>
          <a:bodyPr vert="horz" lIns="91440" tIns="45720" rIns="91440" bIns="45720" rtlCol="0" anchor="ctr">
            <a:normAutofit/>
          </a:bodyPr>
          <a:lstStyle/>
          <a:p>
            <a:r>
              <a:rPr lang="en-US" kern="1200" cap="none" spc="120" baseline="0" dirty="0"/>
              <a:t>Steps to Wellbeing</a:t>
            </a:r>
            <a:br>
              <a:rPr lang="en-US" sz="3700" kern="1200" cap="none" spc="120" baseline="0" dirty="0"/>
            </a:br>
            <a:r>
              <a:rPr lang="en-US" sz="1800" kern="1200" cap="none" spc="120" baseline="0" dirty="0"/>
              <a:t>Pay Attention to the Present Moment | Mindfulness</a:t>
            </a:r>
            <a:endParaRPr lang="en-US" sz="3700" kern="1200" cap="none" spc="120" baseline="0" dirty="0"/>
          </a:p>
        </p:txBody>
      </p:sp>
      <p:graphicFrame>
        <p:nvGraphicFramePr>
          <p:cNvPr id="8" name="Content Placeholder 2">
            <a:extLst>
              <a:ext uri="{FF2B5EF4-FFF2-40B4-BE49-F238E27FC236}">
                <a16:creationId xmlns:a16="http://schemas.microsoft.com/office/drawing/2014/main" id="{169087FA-B08B-4764-4B63-9C6F641A8543}"/>
              </a:ext>
            </a:extLst>
          </p:cNvPr>
          <p:cNvGraphicFramePr>
            <a:graphicFrameLocks noGrp="1"/>
          </p:cNvGraphicFramePr>
          <p:nvPr>
            <p:ph sz="quarter" idx="4"/>
            <p:extLst>
              <p:ext uri="{D42A27DB-BD31-4B8C-83A1-F6EECF244321}">
                <p14:modId xmlns:p14="http://schemas.microsoft.com/office/powerpoint/2010/main" val="3102250644"/>
              </p:ext>
            </p:extLst>
          </p:nvPr>
        </p:nvGraphicFramePr>
        <p:xfrm>
          <a:off x="1323474" y="2188403"/>
          <a:ext cx="10515600" cy="407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2213EEB-72D1-8A76-5BCF-97EA7432264B}"/>
              </a:ext>
            </a:extLst>
          </p:cNvPr>
          <p:cNvSpPr>
            <a:spLocks noGrp="1"/>
          </p:cNvSpPr>
          <p:nvPr>
            <p:ph type="sldNum" sz="quarter" idx="12"/>
          </p:nvPr>
        </p:nvSpPr>
        <p:spPr/>
        <p:txBody>
          <a:bodyPr anchor="ctr">
            <a:normAutofit/>
          </a:bodyPr>
          <a:lstStyle/>
          <a:p>
            <a:pPr>
              <a:spcAft>
                <a:spcPts val="600"/>
              </a:spcAft>
            </a:pPr>
            <a:fld id="{FFA9F4D9-7FFE-014C-806F-7CCB0404A41B}" type="slidenum">
              <a:rPr lang="en-US" smtClean="0"/>
              <a:pPr>
                <a:spcAft>
                  <a:spcPts val="600"/>
                </a:spcAft>
              </a:pPr>
              <a:t>19</a:t>
            </a:fld>
            <a:endParaRPr lang="en-US"/>
          </a:p>
        </p:txBody>
      </p:sp>
      <p:sp>
        <p:nvSpPr>
          <p:cNvPr id="10" name="TextBox 9">
            <a:extLst>
              <a:ext uri="{FF2B5EF4-FFF2-40B4-BE49-F238E27FC236}">
                <a16:creationId xmlns:a16="http://schemas.microsoft.com/office/drawing/2014/main" id="{2D58BBC1-C301-9FCD-EC0D-31DB9F821B41}"/>
              </a:ext>
            </a:extLst>
          </p:cNvPr>
          <p:cNvSpPr txBox="1"/>
          <p:nvPr/>
        </p:nvSpPr>
        <p:spPr>
          <a:xfrm>
            <a:off x="8726188" y="6090027"/>
            <a:ext cx="2895601" cy="261610"/>
          </a:xfrm>
          <a:prstGeom prst="rect">
            <a:avLst/>
          </a:prstGeom>
          <a:noFill/>
        </p:spPr>
        <p:txBody>
          <a:bodyPr wrap="square">
            <a:spAutoFit/>
          </a:bodyPr>
          <a:lstStyle/>
          <a:p>
            <a:r>
              <a:rPr lang="en-US" sz="1100" i="1" dirty="0">
                <a:solidFill>
                  <a:schemeClr val="bg1"/>
                </a:solidFill>
              </a:rPr>
              <a:t>Source: </a:t>
            </a:r>
            <a:r>
              <a:rPr lang="en-US" sz="1100" i="1" dirty="0">
                <a:solidFill>
                  <a:schemeClr val="bg1"/>
                </a:solidFill>
                <a:hlinkClick r:id="rId8">
                  <a:extLst>
                    <a:ext uri="{A12FA001-AC4F-418D-AE19-62706E023703}">
                      <ahyp:hlinkClr xmlns:ahyp="http://schemas.microsoft.com/office/drawing/2018/hyperlinkcolor" val="tx"/>
                    </a:ext>
                  </a:extLst>
                </a:hlinkClick>
              </a:rPr>
              <a:t>The Art of Now | Psychology Today</a:t>
            </a:r>
            <a:endParaRPr lang="en-US" sz="1100" i="1" dirty="0">
              <a:solidFill>
                <a:schemeClr val="bg1"/>
              </a:solidFill>
            </a:endParaRPr>
          </a:p>
        </p:txBody>
      </p:sp>
    </p:spTree>
    <p:extLst>
      <p:ext uri="{BB962C8B-B14F-4D97-AF65-F5344CB8AC3E}">
        <p14:creationId xmlns:p14="http://schemas.microsoft.com/office/powerpoint/2010/main" val="212514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BB363-DBC0-8000-CFDA-6ECB5E795AC6}"/>
              </a:ext>
            </a:extLst>
          </p:cNvPr>
          <p:cNvSpPr>
            <a:spLocks noGrp="1"/>
          </p:cNvSpPr>
          <p:nvPr>
            <p:ph type="title"/>
          </p:nvPr>
        </p:nvSpPr>
        <p:spPr/>
        <p:txBody>
          <a:bodyPr/>
          <a:lstStyle/>
          <a:p>
            <a:r>
              <a:rPr lang="en-US" dirty="0"/>
              <a:t>YLI &amp; Student Wellness</a:t>
            </a:r>
            <a:br>
              <a:rPr lang="en-US" dirty="0"/>
            </a:br>
            <a:r>
              <a:rPr lang="en-US" dirty="0"/>
              <a:t>Welcome!</a:t>
            </a:r>
          </a:p>
        </p:txBody>
      </p:sp>
      <p:sp>
        <p:nvSpPr>
          <p:cNvPr id="5" name="Content Placeholder 4">
            <a:extLst>
              <a:ext uri="{FF2B5EF4-FFF2-40B4-BE49-F238E27FC236}">
                <a16:creationId xmlns:a16="http://schemas.microsoft.com/office/drawing/2014/main" id="{CB61A11C-23F1-D225-FEA2-1AF0872802D7}"/>
              </a:ext>
            </a:extLst>
          </p:cNvPr>
          <p:cNvSpPr>
            <a:spLocks noGrp="1"/>
          </p:cNvSpPr>
          <p:nvPr>
            <p:ph idx="1"/>
          </p:nvPr>
        </p:nvSpPr>
        <p:spPr>
          <a:xfrm>
            <a:off x="960119" y="2978645"/>
            <a:ext cx="5284161" cy="3276983"/>
          </a:xfrm>
        </p:spPr>
        <p:txBody>
          <a:bodyPr>
            <a:normAutofit fontScale="70000" lnSpcReduction="20000"/>
          </a:bodyPr>
          <a:lstStyle/>
          <a:p>
            <a:pPr>
              <a:buClr>
                <a:schemeClr val="tx1"/>
              </a:buClr>
              <a:buSzPct val="120000"/>
            </a:pPr>
            <a:r>
              <a:rPr lang="en-US" sz="2600" dirty="0">
                <a:solidFill>
                  <a:schemeClr val="tx1"/>
                </a:solidFill>
                <a:latin typeface="+mj-lt"/>
              </a:rPr>
              <a:t>Description</a:t>
            </a:r>
          </a:p>
          <a:p>
            <a:pPr>
              <a:buClr>
                <a:schemeClr val="tx1"/>
              </a:buClr>
              <a:buSzPct val="120000"/>
            </a:pPr>
            <a:r>
              <a:rPr lang="en-US" dirty="0">
                <a:latin typeface="Tofino Personal Medium" panose="02000000000000000000" pitchFamily="50" charset="0"/>
              </a:rPr>
              <a:t>This presentation will introduce Your Life Iowa and the Student ID program, general concepts of wellness; and, how Your Life Iowa can support student wellness.</a:t>
            </a:r>
          </a:p>
          <a:p>
            <a:pPr>
              <a:buClr>
                <a:schemeClr val="tx1"/>
              </a:buClr>
              <a:buSzPct val="120000"/>
            </a:pPr>
            <a:r>
              <a:rPr lang="en-US" sz="2600" dirty="0">
                <a:solidFill>
                  <a:schemeClr val="tx1"/>
                </a:solidFill>
                <a:latin typeface="+mj-lt"/>
              </a:rPr>
              <a:t>Goals</a:t>
            </a:r>
          </a:p>
          <a:p>
            <a:r>
              <a:rPr lang="en-US" sz="2000" dirty="0">
                <a:latin typeface="Tofino Personal Medium" panose="02000000000000000000" pitchFamily="50" charset="0"/>
              </a:rPr>
              <a:t>Together we will explore:</a:t>
            </a:r>
          </a:p>
          <a:p>
            <a:pPr marL="342900" indent="-342900">
              <a:buFont typeface="Wingdings" panose="05000000000000000000" pitchFamily="2" charset="2"/>
              <a:buChar char="§"/>
            </a:pPr>
            <a:r>
              <a:rPr lang="en-US" sz="2000" dirty="0">
                <a:latin typeface="Tofino Personal Medium" panose="02000000000000000000" pitchFamily="50" charset="0"/>
              </a:rPr>
              <a:t>What is Your Life Iowa (YLI) &amp; HF 602 (Student IDs) </a:t>
            </a:r>
          </a:p>
          <a:p>
            <a:pPr marL="342900" indent="-342900">
              <a:buFont typeface="Wingdings" panose="05000000000000000000" pitchFamily="2" charset="2"/>
              <a:buChar char="§"/>
            </a:pPr>
            <a:r>
              <a:rPr lang="en-US" sz="2000" dirty="0">
                <a:latin typeface="Tofino Personal Medium" panose="02000000000000000000" pitchFamily="50" charset="0"/>
              </a:rPr>
              <a:t>Student Wellness &amp; Checking our Talk</a:t>
            </a:r>
          </a:p>
          <a:p>
            <a:pPr marL="342900" indent="-342900">
              <a:buFont typeface="Wingdings" panose="05000000000000000000" pitchFamily="2" charset="2"/>
              <a:buChar char="§"/>
            </a:pPr>
            <a:r>
              <a:rPr lang="en-US" sz="2000" dirty="0">
                <a:latin typeface="Tofino Personal Medium" panose="02000000000000000000" pitchFamily="50" charset="0"/>
              </a:rPr>
              <a:t>How YLI can help!</a:t>
            </a:r>
          </a:p>
        </p:txBody>
      </p:sp>
      <p:pic>
        <p:nvPicPr>
          <p:cNvPr id="7" name="Picture 6">
            <a:extLst>
              <a:ext uri="{FF2B5EF4-FFF2-40B4-BE49-F238E27FC236}">
                <a16:creationId xmlns:a16="http://schemas.microsoft.com/office/drawing/2014/main" id="{89F7ABD6-2C2F-ACAE-C4B7-4B203D0DBAF2}"/>
              </a:ext>
            </a:extLst>
          </p:cNvPr>
          <p:cNvPicPr>
            <a:picLocks noChangeAspect="1"/>
          </p:cNvPicPr>
          <p:nvPr/>
        </p:nvPicPr>
        <p:blipFill>
          <a:blip r:embed="rId3"/>
          <a:srcRect/>
          <a:stretch/>
        </p:blipFill>
        <p:spPr>
          <a:xfrm>
            <a:off x="6461513" y="2980649"/>
            <a:ext cx="4912469" cy="3274979"/>
          </a:xfrm>
          <a:prstGeom prst="rect">
            <a:avLst/>
          </a:prstGeom>
          <a:effectLst/>
        </p:spPr>
      </p:pic>
      <p:sp>
        <p:nvSpPr>
          <p:cNvPr id="2" name="Slide Number Placeholder 1">
            <a:extLst>
              <a:ext uri="{FF2B5EF4-FFF2-40B4-BE49-F238E27FC236}">
                <a16:creationId xmlns:a16="http://schemas.microsoft.com/office/drawing/2014/main" id="{4343DF0F-F966-1ADA-DF64-3CCF436F3044}"/>
              </a:ext>
            </a:extLst>
          </p:cNvPr>
          <p:cNvSpPr>
            <a:spLocks noGrp="1"/>
          </p:cNvSpPr>
          <p:nvPr>
            <p:ph type="sldNum" sz="quarter" idx="13"/>
          </p:nvPr>
        </p:nvSpPr>
        <p:spPr/>
        <p:txBody>
          <a:bodyPr/>
          <a:lstStyle/>
          <a:p>
            <a:fld id="{FFA9F4D9-7FFE-014C-806F-7CCB0404A41B}" type="slidenum">
              <a:rPr lang="en-US" smtClean="0"/>
              <a:pPr/>
              <a:t>2</a:t>
            </a:fld>
            <a:endParaRPr lang="en-US" dirty="0"/>
          </a:p>
        </p:txBody>
      </p:sp>
    </p:spTree>
    <p:extLst>
      <p:ext uri="{BB962C8B-B14F-4D97-AF65-F5344CB8AC3E}">
        <p14:creationId xmlns:p14="http://schemas.microsoft.com/office/powerpoint/2010/main" val="39716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F2A3-8848-47E7-5731-BAC48A74AB2B}"/>
              </a:ext>
            </a:extLst>
          </p:cNvPr>
          <p:cNvSpPr>
            <a:spLocks noGrp="1"/>
          </p:cNvSpPr>
          <p:nvPr>
            <p:ph type="title"/>
          </p:nvPr>
        </p:nvSpPr>
        <p:spPr/>
        <p:txBody>
          <a:bodyPr/>
          <a:lstStyle/>
          <a:p>
            <a:r>
              <a:rPr lang="en-US" dirty="0"/>
              <a:t>Checking our Talk</a:t>
            </a:r>
            <a:br>
              <a:rPr lang="en-US" dirty="0"/>
            </a:br>
            <a:r>
              <a:rPr lang="en-US" sz="1800" dirty="0"/>
              <a:t>Person First Language</a:t>
            </a:r>
            <a:endParaRPr lang="en-US" dirty="0"/>
          </a:p>
        </p:txBody>
      </p:sp>
      <p:sp>
        <p:nvSpPr>
          <p:cNvPr id="5" name="Slide Number Placeholder 4">
            <a:extLst>
              <a:ext uri="{FF2B5EF4-FFF2-40B4-BE49-F238E27FC236}">
                <a16:creationId xmlns:a16="http://schemas.microsoft.com/office/drawing/2014/main" id="{900D2F35-CA41-3884-5CAA-3152C8E34CAD}"/>
              </a:ext>
            </a:extLst>
          </p:cNvPr>
          <p:cNvSpPr>
            <a:spLocks noGrp="1"/>
          </p:cNvSpPr>
          <p:nvPr>
            <p:ph type="sldNum" sz="quarter" idx="12"/>
          </p:nvPr>
        </p:nvSpPr>
        <p:spPr/>
        <p:txBody>
          <a:bodyPr/>
          <a:lstStyle/>
          <a:p>
            <a:fld id="{FFA9F4D9-7FFE-014C-806F-7CCB0404A41B}" type="slidenum">
              <a:rPr lang="en-US" smtClean="0"/>
              <a:pPr/>
              <a:t>20</a:t>
            </a:fld>
            <a:endParaRPr lang="en-US" dirty="0"/>
          </a:p>
        </p:txBody>
      </p:sp>
      <p:graphicFrame>
        <p:nvGraphicFramePr>
          <p:cNvPr id="7" name="Table 6">
            <a:extLst>
              <a:ext uri="{FF2B5EF4-FFF2-40B4-BE49-F238E27FC236}">
                <a16:creationId xmlns:a16="http://schemas.microsoft.com/office/drawing/2014/main" id="{DCB5B18E-2456-97C2-E053-B2D9407BA19E}"/>
              </a:ext>
            </a:extLst>
          </p:cNvPr>
          <p:cNvGraphicFramePr>
            <a:graphicFrameLocks noGrp="1"/>
          </p:cNvGraphicFramePr>
          <p:nvPr>
            <p:extLst>
              <p:ext uri="{D42A27DB-BD31-4B8C-83A1-F6EECF244321}">
                <p14:modId xmlns:p14="http://schemas.microsoft.com/office/powerpoint/2010/main" val="2811546402"/>
              </p:ext>
            </p:extLst>
          </p:nvPr>
        </p:nvGraphicFramePr>
        <p:xfrm>
          <a:off x="1090749" y="2158840"/>
          <a:ext cx="10860173" cy="4108610"/>
        </p:xfrm>
        <a:graphic>
          <a:graphicData uri="http://schemas.openxmlformats.org/drawingml/2006/table">
            <a:tbl>
              <a:tblPr firstRow="1" bandRow="1">
                <a:effectLst>
                  <a:outerShdw blurRad="50800" dist="38100" dir="2700000" algn="tl" rotWithShape="0">
                    <a:prstClr val="black">
                      <a:alpha val="40000"/>
                    </a:prstClr>
                  </a:outerShdw>
                </a:effectLst>
                <a:tableStyleId>{E8034E78-7F5D-4C2E-B375-FC64B27BC917}</a:tableStyleId>
              </a:tblPr>
              <a:tblGrid>
                <a:gridCol w="3630657">
                  <a:extLst>
                    <a:ext uri="{9D8B030D-6E8A-4147-A177-3AD203B41FA5}">
                      <a16:colId xmlns:a16="http://schemas.microsoft.com/office/drawing/2014/main" val="1605191700"/>
                    </a:ext>
                  </a:extLst>
                </a:gridCol>
                <a:gridCol w="2348306">
                  <a:extLst>
                    <a:ext uri="{9D8B030D-6E8A-4147-A177-3AD203B41FA5}">
                      <a16:colId xmlns:a16="http://schemas.microsoft.com/office/drawing/2014/main" val="1951871920"/>
                    </a:ext>
                  </a:extLst>
                </a:gridCol>
                <a:gridCol w="4881210">
                  <a:extLst>
                    <a:ext uri="{9D8B030D-6E8A-4147-A177-3AD203B41FA5}">
                      <a16:colId xmlns:a16="http://schemas.microsoft.com/office/drawing/2014/main" val="3047360139"/>
                    </a:ext>
                  </a:extLst>
                </a:gridCol>
              </a:tblGrid>
              <a:tr h="616512">
                <a:tc>
                  <a:txBody>
                    <a:bodyPr/>
                    <a:lstStyle/>
                    <a:p>
                      <a:pPr algn="ctr"/>
                      <a:r>
                        <a:rPr lang="en-US" sz="1400" dirty="0">
                          <a:latin typeface="+mj-lt"/>
                        </a:rPr>
                        <a:t>Recommended Language to Use</a:t>
                      </a:r>
                    </a:p>
                  </a:txBody>
                  <a:tcPr anchor="b"/>
                </a:tc>
                <a:tc>
                  <a:txBody>
                    <a:bodyPr/>
                    <a:lstStyle/>
                    <a:p>
                      <a:pPr algn="ctr"/>
                      <a:r>
                        <a:rPr lang="en-US" sz="1400" dirty="0">
                          <a:latin typeface="+mj-lt"/>
                        </a:rPr>
                        <a:t>Language to Avoid or Use with Caution</a:t>
                      </a:r>
                    </a:p>
                  </a:txBody>
                  <a:tcPr anchor="b"/>
                </a:tc>
                <a:tc>
                  <a:txBody>
                    <a:bodyPr/>
                    <a:lstStyle/>
                    <a:p>
                      <a:pPr algn="ctr"/>
                      <a:r>
                        <a:rPr lang="en-US" sz="1400" dirty="0">
                          <a:latin typeface="+mj-lt"/>
                        </a:rPr>
                        <a:t>Why?</a:t>
                      </a:r>
                    </a:p>
                  </a:txBody>
                  <a:tcPr anchor="b"/>
                </a:tc>
                <a:extLst>
                  <a:ext uri="{0D108BD9-81ED-4DB2-BD59-A6C34878D82A}">
                    <a16:rowId xmlns:a16="http://schemas.microsoft.com/office/drawing/2014/main" val="3219929003"/>
                  </a:ext>
                </a:extLst>
              </a:tr>
              <a:tr h="452573">
                <a:tc>
                  <a:txBody>
                    <a:bodyPr/>
                    <a:lstStyle/>
                    <a:p>
                      <a:r>
                        <a:rPr lang="en-US" sz="1400" dirty="0">
                          <a:solidFill>
                            <a:schemeClr val="tx2"/>
                          </a:solidFill>
                          <a:latin typeface="Tofino Personal Medium" panose="02000000000000000000" pitchFamily="50" charset="0"/>
                        </a:rPr>
                        <a:t>Substance Use</a:t>
                      </a:r>
                    </a:p>
                  </a:txBody>
                  <a:tcPr anchor="ctr"/>
                </a:tc>
                <a:tc>
                  <a:txBody>
                    <a:bodyPr/>
                    <a:lstStyle/>
                    <a:p>
                      <a:r>
                        <a:rPr lang="en-US" sz="1400" i="1" kern="1200" dirty="0">
                          <a:solidFill>
                            <a:schemeClr val="tx2"/>
                          </a:solidFill>
                          <a:effectLst/>
                          <a:latin typeface="Tofino Personal Medium" panose="02000000000000000000" pitchFamily="50" charset="0"/>
                          <a:ea typeface="+mn-ea"/>
                          <a:cs typeface="+mn-cs"/>
                        </a:rPr>
                        <a:t>Substance Abuse</a:t>
                      </a:r>
                      <a:endParaRPr lang="en-US" sz="1400" dirty="0">
                        <a:solidFill>
                          <a:schemeClr val="tx2"/>
                        </a:solidFill>
                        <a:latin typeface="Tofino Personal Medium" panose="02000000000000000000" pitchFamily="50" charset="0"/>
                      </a:endParaRPr>
                    </a:p>
                  </a:txBody>
                  <a:tcPr anchor="ctr"/>
                </a:tc>
                <a:tc>
                  <a:txBody>
                    <a:bodyPr/>
                    <a:lstStyle/>
                    <a:p>
                      <a:r>
                        <a:rPr lang="en-US" sz="1200" kern="1200" dirty="0">
                          <a:solidFill>
                            <a:schemeClr val="tx2"/>
                          </a:solidFill>
                          <a:effectLst/>
                          <a:latin typeface="Tofino Personal Medium" panose="02000000000000000000" pitchFamily="50" charset="0"/>
                          <a:ea typeface="+mn-ea"/>
                          <a:cs typeface="+mn-cs"/>
                        </a:rPr>
                        <a:t>The term "abuse" is associated with criminal activity (i.e., domestic abuse, child abuse).</a:t>
                      </a:r>
                      <a:endParaRPr lang="en-US" sz="1200" dirty="0">
                        <a:solidFill>
                          <a:schemeClr val="tx2"/>
                        </a:solidFill>
                        <a:latin typeface="Tofino Personal Medium" panose="02000000000000000000" pitchFamily="50" charset="0"/>
                      </a:endParaRPr>
                    </a:p>
                  </a:txBody>
                  <a:tcPr anchor="ctr"/>
                </a:tc>
                <a:extLst>
                  <a:ext uri="{0D108BD9-81ED-4DB2-BD59-A6C34878D82A}">
                    <a16:rowId xmlns:a16="http://schemas.microsoft.com/office/drawing/2014/main" val="3016689902"/>
                  </a:ext>
                </a:extLst>
              </a:tr>
              <a:tr h="1197986">
                <a:tc>
                  <a:txBody>
                    <a:bodyPr/>
                    <a:lstStyle/>
                    <a:p>
                      <a:r>
                        <a:rPr lang="en-US" sz="1400" dirty="0">
                          <a:solidFill>
                            <a:schemeClr val="tx2"/>
                          </a:solidFill>
                          <a:latin typeface="Tofino Personal Medium" panose="02000000000000000000" pitchFamily="50" charset="0"/>
                        </a:rPr>
                        <a:t>Person with substance use disorder or challenge</a:t>
                      </a:r>
                    </a:p>
                  </a:txBody>
                  <a:tcPr anchor="ctr"/>
                </a:tc>
                <a:tc>
                  <a:txBody>
                    <a:bodyPr/>
                    <a:lstStyle/>
                    <a:p>
                      <a:r>
                        <a:rPr lang="en-US" sz="1400" i="1" dirty="0">
                          <a:solidFill>
                            <a:schemeClr val="tx2"/>
                          </a:solidFill>
                          <a:latin typeface="Tofino Personal Medium" panose="02000000000000000000" pitchFamily="50" charset="0"/>
                        </a:rPr>
                        <a:t>Addict, Junkie, Abuser, Druggie, User</a:t>
                      </a:r>
                    </a:p>
                  </a:txBody>
                  <a:tcPr anchor="ctr"/>
                </a:tc>
                <a:tc>
                  <a:txBody>
                    <a:bodyPr/>
                    <a:lstStyle/>
                    <a:p>
                      <a:r>
                        <a:rPr lang="en-US" sz="1200" dirty="0">
                          <a:solidFill>
                            <a:schemeClr val="tx2"/>
                          </a:solidFill>
                          <a:latin typeface="Tofino Personal Medium" panose="02000000000000000000" pitchFamily="50" charset="0"/>
                        </a:rPr>
                        <a:t>People cannot and should not be defined by one behavior or characteristic. The person should always come first to avoid stereotypes and stigma. </a:t>
                      </a:r>
                      <a:r>
                        <a:rPr lang="en-US" sz="1200" i="1" dirty="0">
                          <a:solidFill>
                            <a:schemeClr val="tx2"/>
                          </a:solidFill>
                          <a:latin typeface="Tofino Personal Medium" panose="02000000000000000000" pitchFamily="50" charset="0"/>
                        </a:rPr>
                        <a:t>"Substance use disorder" should not be used interchangeable with "substance use." Not everyone who uses substances has a substance use disorder.</a:t>
                      </a:r>
                    </a:p>
                  </a:txBody>
                  <a:tcPr anchor="ctr"/>
                </a:tc>
                <a:extLst>
                  <a:ext uri="{0D108BD9-81ED-4DB2-BD59-A6C34878D82A}">
                    <a16:rowId xmlns:a16="http://schemas.microsoft.com/office/drawing/2014/main" val="98165895"/>
                  </a:ext>
                </a:extLst>
              </a:tr>
              <a:tr h="1197986">
                <a:tc>
                  <a:txBody>
                    <a:bodyPr/>
                    <a:lstStyle/>
                    <a:p>
                      <a:r>
                        <a:rPr lang="en-US" sz="1400" dirty="0">
                          <a:solidFill>
                            <a:schemeClr val="tx2"/>
                          </a:solidFill>
                          <a:latin typeface="Tofino Personal Medium" panose="02000000000000000000" pitchFamily="50" charset="0"/>
                        </a:rPr>
                        <a:t>Person with alcohol use disorder</a:t>
                      </a:r>
                    </a:p>
                  </a:txBody>
                  <a:tcPr anchor="ctr"/>
                </a:tc>
                <a:tc>
                  <a:txBody>
                    <a:bodyPr/>
                    <a:lstStyle/>
                    <a:p>
                      <a:r>
                        <a:rPr lang="en-US" sz="1400" i="1" dirty="0">
                          <a:solidFill>
                            <a:schemeClr val="tx2"/>
                          </a:solidFill>
                          <a:latin typeface="Tofino Personal Medium" panose="02000000000000000000" pitchFamily="50" charset="0"/>
                        </a:rPr>
                        <a:t>Alcoholic, Drunk</a:t>
                      </a:r>
                    </a:p>
                  </a:txBody>
                  <a:tcPr anchor="ctr"/>
                </a:tc>
                <a:tc>
                  <a:txBody>
                    <a:bodyPr/>
                    <a:lstStyle/>
                    <a:p>
                      <a:r>
                        <a:rPr lang="en-US" sz="1200" dirty="0">
                          <a:solidFill>
                            <a:schemeClr val="tx2"/>
                          </a:solidFill>
                          <a:latin typeface="Tofino Personal Medium" panose="02000000000000000000" pitchFamily="50" charset="0"/>
                        </a:rPr>
                        <a:t>People cannot and should not be defined by one behavior or characteristic. The person should always come first to avoid stereotypes and stigma.</a:t>
                      </a:r>
                      <a:r>
                        <a:rPr lang="en-US" sz="1200" i="1" dirty="0">
                          <a:solidFill>
                            <a:schemeClr val="tx2"/>
                          </a:solidFill>
                          <a:latin typeface="Tofino Personal Medium" panose="02000000000000000000" pitchFamily="50" charset="0"/>
                        </a:rPr>
                        <a:t> "Substance use disorder" should not be used interchangeable with "substance use." Not everyone who uses substances has a substance use disorder.</a:t>
                      </a:r>
                      <a:endParaRPr lang="en-US" sz="1600" i="1" dirty="0">
                        <a:solidFill>
                          <a:schemeClr val="tx2"/>
                        </a:solidFill>
                        <a:latin typeface="Tofino Personal Medium" panose="02000000000000000000" pitchFamily="50" charset="0"/>
                      </a:endParaRPr>
                    </a:p>
                  </a:txBody>
                  <a:tcPr anchor="ctr"/>
                </a:tc>
                <a:extLst>
                  <a:ext uri="{0D108BD9-81ED-4DB2-BD59-A6C34878D82A}">
                    <a16:rowId xmlns:a16="http://schemas.microsoft.com/office/drawing/2014/main" val="1008033965"/>
                  </a:ext>
                </a:extLst>
              </a:tr>
              <a:tr h="638926">
                <a:tc>
                  <a:txBody>
                    <a:bodyPr/>
                    <a:lstStyle/>
                    <a:p>
                      <a:r>
                        <a:rPr lang="en-US" sz="1400" dirty="0">
                          <a:solidFill>
                            <a:schemeClr val="tx2"/>
                          </a:solidFill>
                          <a:latin typeface="Tofino Personal Medium" panose="02000000000000000000" pitchFamily="50" charset="0"/>
                        </a:rPr>
                        <a:t>Substance free</a:t>
                      </a:r>
                    </a:p>
                    <a:p>
                      <a:r>
                        <a:rPr lang="en-US" sz="1400" dirty="0">
                          <a:solidFill>
                            <a:schemeClr val="tx2"/>
                          </a:solidFill>
                          <a:latin typeface="Tofino Personal Medium" panose="02000000000000000000" pitchFamily="50" charset="0"/>
                        </a:rPr>
                        <a:t>No longer using _____</a:t>
                      </a:r>
                    </a:p>
                  </a:txBody>
                  <a:tcPr anchor="ctr"/>
                </a:tc>
                <a:tc>
                  <a:txBody>
                    <a:bodyPr/>
                    <a:lstStyle/>
                    <a:p>
                      <a:r>
                        <a:rPr lang="en-US" sz="1400" i="1" dirty="0">
                          <a:solidFill>
                            <a:schemeClr val="tx2"/>
                          </a:solidFill>
                          <a:latin typeface="Tofino Personal Medium" panose="02000000000000000000" pitchFamily="50" charset="0"/>
                        </a:rPr>
                        <a:t>Clean</a:t>
                      </a:r>
                    </a:p>
                  </a:txBody>
                  <a:tcPr anchor="ctr"/>
                </a:tc>
                <a:tc>
                  <a:txBody>
                    <a:bodyPr/>
                    <a:lstStyle/>
                    <a:p>
                      <a:r>
                        <a:rPr lang="en-US" sz="1200" dirty="0">
                          <a:solidFill>
                            <a:schemeClr val="tx2"/>
                          </a:solidFill>
                          <a:latin typeface="Tofino Personal Medium" panose="02000000000000000000" pitchFamily="50" charset="0"/>
                        </a:rPr>
                        <a:t>The terms “dirty” and “clean” are adjectives used to describe filth or the lack thereof. They further negative stereotypes.</a:t>
                      </a:r>
                    </a:p>
                  </a:txBody>
                  <a:tcPr anchor="ctr"/>
                </a:tc>
                <a:extLst>
                  <a:ext uri="{0D108BD9-81ED-4DB2-BD59-A6C34878D82A}">
                    <a16:rowId xmlns:a16="http://schemas.microsoft.com/office/drawing/2014/main" val="1419740459"/>
                  </a:ext>
                </a:extLst>
              </a:tr>
            </a:tbl>
          </a:graphicData>
        </a:graphic>
      </p:graphicFrame>
    </p:spTree>
    <p:extLst>
      <p:ext uri="{BB962C8B-B14F-4D97-AF65-F5344CB8AC3E}">
        <p14:creationId xmlns:p14="http://schemas.microsoft.com/office/powerpoint/2010/main" val="3396775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E6F208-3408-7CE0-42B0-ACE3954CB9D5}"/>
              </a:ext>
            </a:extLst>
          </p:cNvPr>
          <p:cNvSpPr>
            <a:spLocks noGrp="1"/>
          </p:cNvSpPr>
          <p:nvPr>
            <p:ph type="title"/>
          </p:nvPr>
        </p:nvSpPr>
        <p:spPr>
          <a:xfrm>
            <a:off x="1428750" y="590550"/>
            <a:ext cx="10763250" cy="1428048"/>
          </a:xfrm>
        </p:spPr>
        <p:txBody>
          <a:bodyPr anchor="ctr">
            <a:normAutofit/>
          </a:bodyPr>
          <a:lstStyle/>
          <a:p>
            <a:r>
              <a:rPr lang="en-US" dirty="0"/>
              <a:t>Check our Talk</a:t>
            </a:r>
          </a:p>
        </p:txBody>
      </p:sp>
      <p:sp>
        <p:nvSpPr>
          <p:cNvPr id="5" name="Slide Number Placeholder 4">
            <a:extLst>
              <a:ext uri="{FF2B5EF4-FFF2-40B4-BE49-F238E27FC236}">
                <a16:creationId xmlns:a16="http://schemas.microsoft.com/office/drawing/2014/main" id="{25369B80-3F55-E921-CEB6-E7F36F35E4CB}"/>
              </a:ext>
            </a:extLst>
          </p:cNvPr>
          <p:cNvSpPr>
            <a:spLocks noGrp="1"/>
          </p:cNvSpPr>
          <p:nvPr>
            <p:ph type="sldNum" sz="quarter" idx="12"/>
          </p:nvPr>
        </p:nvSpPr>
        <p:spPr>
          <a:xfrm>
            <a:off x="10296144" y="6356350"/>
            <a:ext cx="932688" cy="365125"/>
          </a:xfrm>
        </p:spPr>
        <p:txBody>
          <a:bodyPr anchor="ctr">
            <a:normAutofit/>
          </a:bodyPr>
          <a:lstStyle/>
          <a:p>
            <a:pPr>
              <a:spcAft>
                <a:spcPts val="600"/>
              </a:spcAft>
            </a:pPr>
            <a:fld id="{FFA9F4D9-7FFE-014C-806F-7CCB0404A41B}" type="slidenum">
              <a:rPr lang="en-US" smtClean="0"/>
              <a:pPr>
                <a:spcAft>
                  <a:spcPts val="600"/>
                </a:spcAft>
              </a:pPr>
              <a:t>21</a:t>
            </a:fld>
            <a:endParaRPr lang="en-US"/>
          </a:p>
        </p:txBody>
      </p:sp>
      <p:sp>
        <p:nvSpPr>
          <p:cNvPr id="8" name="Content Placeholder 3">
            <a:extLst>
              <a:ext uri="{FF2B5EF4-FFF2-40B4-BE49-F238E27FC236}">
                <a16:creationId xmlns:a16="http://schemas.microsoft.com/office/drawing/2014/main" id="{8441EF86-81CD-173E-3D67-92F04CB48DD9}"/>
              </a:ext>
            </a:extLst>
          </p:cNvPr>
          <p:cNvSpPr txBox="1">
            <a:spLocks/>
          </p:cNvSpPr>
          <p:nvPr/>
        </p:nvSpPr>
        <p:spPr>
          <a:xfrm>
            <a:off x="1485622" y="1634993"/>
            <a:ext cx="10515599" cy="427719"/>
          </a:xfrm>
          <a:prstGeom prst="rect">
            <a:avLst/>
          </a:prstGeom>
        </p:spPr>
        <p:txBody>
          <a:bodyPr>
            <a:normAutofit fontScale="250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accent5"/>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Arial" panose="020B0604020202020204" pitchFamily="34" charset="0"/>
              <a:buChar char="•"/>
              <a:defRPr sz="2300" kern="1200" spc="50" baseline="0">
                <a:solidFill>
                  <a:schemeClr val="accent5"/>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Arial" panose="020B0604020202020204" pitchFamily="34" charset="0"/>
              <a:buChar char="•"/>
              <a:defRPr sz="1800" kern="1200" spc="50" baseline="0">
                <a:solidFill>
                  <a:schemeClr val="accent5"/>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a:solidFill>
                  <a:schemeClr val="tx1"/>
                </a:solidFill>
                <a:latin typeface="+mj-lt"/>
              </a:rPr>
              <a:t>What can we do?</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Rectangle 1">
            <a:extLst>
              <a:ext uri="{FF2B5EF4-FFF2-40B4-BE49-F238E27FC236}">
                <a16:creationId xmlns:a16="http://schemas.microsoft.com/office/drawing/2014/main" id="{9D5339C3-6A08-8F7A-B4E8-8E42377D0572}"/>
              </a:ext>
            </a:extLst>
          </p:cNvPr>
          <p:cNvSpPr/>
          <p:nvPr/>
        </p:nvSpPr>
        <p:spPr>
          <a:xfrm>
            <a:off x="1340786" y="2481798"/>
            <a:ext cx="5069540" cy="3785652"/>
          </a:xfrm>
          <a:prstGeom prst="rect">
            <a:avLst/>
          </a:prstGeom>
        </p:spPr>
        <p:txBody>
          <a:bodyPr wrap="square">
            <a:spAutoFit/>
          </a:bodyPr>
          <a:lstStyle/>
          <a:p>
            <a:pPr marL="285750" indent="-285750">
              <a:buFont typeface="Arial" panose="020B0604020202020204" pitchFamily="34" charset="0"/>
              <a:buChar char="•"/>
            </a:pPr>
            <a:r>
              <a:rPr lang="en-US" sz="2000" dirty="0">
                <a:latin typeface="Tofino Personal Medium" panose="02000000000000000000" pitchFamily="50" charset="0"/>
              </a:rPr>
              <a:t>Know the facts.  </a:t>
            </a:r>
            <a:r>
              <a:rPr lang="en-US" sz="2000" dirty="0">
                <a:solidFill>
                  <a:schemeClr val="bg1"/>
                </a:solidFill>
                <a:latin typeface="Tofino Personal Medium" panose="02000000000000000000" pitchFamily="50" charset="0"/>
              </a:rPr>
              <a:t>Educate yourself about behavioral health.</a:t>
            </a:r>
          </a:p>
          <a:p>
            <a:pPr marL="285750" indent="-285750">
              <a:buFont typeface="Arial" panose="020B0604020202020204" pitchFamily="34" charset="0"/>
              <a:buChar char="•"/>
            </a:pPr>
            <a:r>
              <a:rPr lang="en-US" sz="2000" dirty="0">
                <a:latin typeface="Tofino Personal Medium" panose="02000000000000000000" pitchFamily="50" charset="0"/>
              </a:rPr>
              <a:t>Beware of your own attitudes and behavior.  </a:t>
            </a:r>
            <a:r>
              <a:rPr lang="en-US" sz="2000" dirty="0">
                <a:solidFill>
                  <a:schemeClr val="bg1"/>
                </a:solidFill>
                <a:latin typeface="Tofino Personal Medium" panose="02000000000000000000" pitchFamily="50" charset="0"/>
              </a:rPr>
              <a:t>Examine your own judgmental thinking. Reinforced by your upbringing and society.</a:t>
            </a:r>
          </a:p>
          <a:p>
            <a:pPr marL="285750" indent="-285750">
              <a:buFont typeface="Arial" panose="020B0604020202020204" pitchFamily="34" charset="0"/>
              <a:buChar char="•"/>
            </a:pPr>
            <a:r>
              <a:rPr lang="en-US" sz="2000" dirty="0">
                <a:latin typeface="Tofino Personal Medium" panose="02000000000000000000" pitchFamily="50" charset="0"/>
              </a:rPr>
              <a:t>Choose your words carefully.  </a:t>
            </a:r>
            <a:r>
              <a:rPr lang="en-US" sz="2000" dirty="0">
                <a:solidFill>
                  <a:schemeClr val="bg1"/>
                </a:solidFill>
                <a:latin typeface="Tofino Personal Medium" panose="02000000000000000000" pitchFamily="50" charset="0"/>
              </a:rPr>
              <a:t>The way we speak can affect the attitudes of others.</a:t>
            </a:r>
          </a:p>
          <a:p>
            <a:pPr marL="285750" indent="-285750">
              <a:buFont typeface="Arial" panose="020B0604020202020204" pitchFamily="34" charset="0"/>
              <a:buChar char="•"/>
            </a:pPr>
            <a:r>
              <a:rPr lang="en-US" sz="2000" dirty="0">
                <a:latin typeface="Tofino Personal Medium" panose="02000000000000000000" pitchFamily="50" charset="0"/>
              </a:rPr>
              <a:t>Educate others.  </a:t>
            </a:r>
            <a:r>
              <a:rPr lang="en-US" sz="2000" dirty="0">
                <a:solidFill>
                  <a:schemeClr val="bg1"/>
                </a:solidFill>
                <a:latin typeface="Tofino Personal Medium" panose="02000000000000000000" pitchFamily="50" charset="0"/>
              </a:rPr>
              <a:t>Pass on the facts and positive attitudes; challenge myths and stereotypes.</a:t>
            </a:r>
            <a:endParaRPr lang="en-US" sz="2400" i="1" dirty="0">
              <a:solidFill>
                <a:schemeClr val="bg1"/>
              </a:solidFill>
              <a:latin typeface="Tofino Personal Medium" panose="02000000000000000000" pitchFamily="50" charset="0"/>
            </a:endParaRPr>
          </a:p>
        </p:txBody>
      </p:sp>
      <p:pic>
        <p:nvPicPr>
          <p:cNvPr id="3" name="Picture 2">
            <a:extLst>
              <a:ext uri="{FF2B5EF4-FFF2-40B4-BE49-F238E27FC236}">
                <a16:creationId xmlns:a16="http://schemas.microsoft.com/office/drawing/2014/main" id="{26D6C804-FCCA-BE0F-D7CF-F90A7ECEA0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547" y="3429000"/>
            <a:ext cx="5312553" cy="17708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380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YLI Can Help!</a:t>
            </a:r>
            <a:br>
              <a:rPr lang="en-US" dirty="0"/>
            </a:br>
            <a:r>
              <a:rPr lang="en-US" sz="4000" dirty="0"/>
              <a:t>Help for Teens</a:t>
            </a:r>
            <a:endParaRPr lang="en-US" dirty="0"/>
          </a:p>
        </p:txBody>
      </p:sp>
      <p:sp>
        <p:nvSpPr>
          <p:cNvPr id="5" name="Slide Number Placeholder 4"/>
          <p:cNvSpPr>
            <a:spLocks noGrp="1"/>
          </p:cNvSpPr>
          <p:nvPr>
            <p:ph type="sldNum" sz="quarter" idx="12"/>
          </p:nvPr>
        </p:nvSpPr>
        <p:spPr/>
        <p:txBody>
          <a:bodyPr/>
          <a:lstStyle/>
          <a:p>
            <a:fld id="{FFA9F4D9-7FFE-014C-806F-7CCB0404A41B}" type="slidenum">
              <a:rPr lang="en-US" smtClean="0"/>
              <a:pPr/>
              <a:t>22</a:t>
            </a:fld>
            <a:endParaRPr lang="en-US" dirty="0"/>
          </a:p>
        </p:txBody>
      </p:sp>
      <p:sp>
        <p:nvSpPr>
          <p:cNvPr id="3" name="Rectangle 2">
            <a:extLst>
              <a:ext uri="{FF2B5EF4-FFF2-40B4-BE49-F238E27FC236}">
                <a16:creationId xmlns:a16="http://schemas.microsoft.com/office/drawing/2014/main" id="{627BDE81-99C8-4957-BB2C-D833AC643A25}"/>
              </a:ext>
            </a:extLst>
          </p:cNvPr>
          <p:cNvSpPr/>
          <p:nvPr/>
        </p:nvSpPr>
        <p:spPr>
          <a:xfrm>
            <a:off x="8876599" y="5504487"/>
            <a:ext cx="2603597" cy="523220"/>
          </a:xfrm>
          <a:prstGeom prst="rect">
            <a:avLst/>
          </a:prstGeom>
        </p:spPr>
        <p:txBody>
          <a:bodyPr wrap="none">
            <a:spAutoFit/>
          </a:bodyPr>
          <a:lstStyle/>
          <a:p>
            <a:pPr algn="ctr"/>
            <a:r>
              <a:rPr lang="en-US" sz="1400" dirty="0">
                <a:solidFill>
                  <a:schemeClr val="tx2"/>
                </a:solidFill>
              </a:rPr>
              <a:t>Help For Teens Video </a:t>
            </a:r>
          </a:p>
          <a:p>
            <a:pPr algn="ctr"/>
            <a:r>
              <a:rPr lang="en-US" sz="1400" dirty="0">
                <a:solidFill>
                  <a:schemeClr val="tx2"/>
                </a:solidFill>
              </a:rPr>
              <a:t>https://youtu.be/3X8FgxX48Vc</a:t>
            </a:r>
          </a:p>
        </p:txBody>
      </p:sp>
      <p:pic>
        <p:nvPicPr>
          <p:cNvPr id="11" name="Picture 10">
            <a:extLst>
              <a:ext uri="{FF2B5EF4-FFF2-40B4-BE49-F238E27FC236}">
                <a16:creationId xmlns:a16="http://schemas.microsoft.com/office/drawing/2014/main" id="{D628FB1A-37F4-645A-E7B6-2B2C95B7E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024" y="2498755"/>
            <a:ext cx="2896559" cy="289655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A0D1CF6-3246-1AC6-8F77-6D90EF4E1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0726">
            <a:off x="1015618" y="2444968"/>
            <a:ext cx="2784083" cy="3580720"/>
          </a:xfrm>
          <a:prstGeom prst="rect">
            <a:avLst/>
          </a:prstGeom>
        </p:spPr>
      </p:pic>
      <p:pic>
        <p:nvPicPr>
          <p:cNvPr id="12" name="Picture 11">
            <a:extLst>
              <a:ext uri="{FF2B5EF4-FFF2-40B4-BE49-F238E27FC236}">
                <a16:creationId xmlns:a16="http://schemas.microsoft.com/office/drawing/2014/main" id="{5A684D76-FE18-2858-EDCF-6FD9091A5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48130">
            <a:off x="4627717" y="2414243"/>
            <a:ext cx="2773716" cy="3611610"/>
          </a:xfrm>
          <a:prstGeom prst="rect">
            <a:avLst/>
          </a:prstGeom>
        </p:spPr>
      </p:pic>
    </p:spTree>
    <p:extLst>
      <p:ext uri="{BB962C8B-B14F-4D97-AF65-F5344CB8AC3E}">
        <p14:creationId xmlns:p14="http://schemas.microsoft.com/office/powerpoint/2010/main" val="1446177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0117DE-BDE0-F8BE-EA3E-DECBBA7F827B}"/>
              </a:ext>
            </a:extLst>
          </p:cNvPr>
          <p:cNvSpPr>
            <a:spLocks noGrp="1"/>
          </p:cNvSpPr>
          <p:nvPr>
            <p:ph type="title"/>
          </p:nvPr>
        </p:nvSpPr>
        <p:spPr>
          <a:xfrm>
            <a:off x="2990850" y="384048"/>
            <a:ext cx="8466582" cy="3778878"/>
          </a:xfrm>
        </p:spPr>
        <p:txBody>
          <a:bodyPr anchor="b">
            <a:normAutofit/>
          </a:bodyPr>
          <a:lstStyle/>
          <a:p>
            <a:r>
              <a:rPr lang="en-US" dirty="0"/>
              <a:t>Questions?</a:t>
            </a:r>
          </a:p>
        </p:txBody>
      </p:sp>
      <p:sp>
        <p:nvSpPr>
          <p:cNvPr id="5" name="Slide Number Placeholder 4" hidden="1">
            <a:extLst>
              <a:ext uri="{FF2B5EF4-FFF2-40B4-BE49-F238E27FC236}">
                <a16:creationId xmlns:a16="http://schemas.microsoft.com/office/drawing/2014/main" id="{BDA1B327-7466-A68E-9993-D53087E972C4}"/>
              </a:ext>
            </a:extLst>
          </p:cNvPr>
          <p:cNvSpPr>
            <a:spLocks noGrp="1"/>
          </p:cNvSpPr>
          <p:nvPr>
            <p:ph type="sldNum" sz="quarter" idx="4294967295"/>
          </p:nvPr>
        </p:nvSpPr>
        <p:spPr>
          <a:xfrm>
            <a:off x="11260138" y="6356350"/>
            <a:ext cx="931862" cy="365125"/>
          </a:xfrm>
        </p:spPr>
        <p:txBody>
          <a:bodyPr/>
          <a:lstStyle/>
          <a:p>
            <a:pPr>
              <a:spcAft>
                <a:spcPts val="600"/>
              </a:spcAft>
            </a:pPr>
            <a:fld id="{FFA9F4D9-7FFE-014C-806F-7CCB0404A41B}" type="slidenum">
              <a:rPr lang="en-US" smtClean="0"/>
              <a:pPr>
                <a:spcAft>
                  <a:spcPts val="600"/>
                </a:spcAft>
              </a:pPr>
              <a:t>23</a:t>
            </a:fld>
            <a:endParaRPr lang="en-US"/>
          </a:p>
        </p:txBody>
      </p:sp>
    </p:spTree>
    <p:extLst>
      <p:ext uri="{BB962C8B-B14F-4D97-AF65-F5344CB8AC3E}">
        <p14:creationId xmlns:p14="http://schemas.microsoft.com/office/powerpoint/2010/main" val="433828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99A07-6F55-48B1-92BD-E6280F87F453}"/>
              </a:ext>
            </a:extLst>
          </p:cNvPr>
          <p:cNvSpPr>
            <a:spLocks noGrp="1"/>
          </p:cNvSpPr>
          <p:nvPr>
            <p:ph type="title"/>
          </p:nvPr>
        </p:nvSpPr>
        <p:spPr>
          <a:xfrm>
            <a:off x="1696090" y="3429000"/>
            <a:ext cx="6158925" cy="2018489"/>
          </a:xfrm>
        </p:spPr>
        <p:txBody>
          <a:bodyPr>
            <a:normAutofit fontScale="90000"/>
          </a:bodyPr>
          <a:lstStyle/>
          <a:p>
            <a:r>
              <a:rPr lang="en-US" dirty="0">
                <a:latin typeface="Tofino Personal Medium" panose="02000000000000000000" pitchFamily="50" charset="0"/>
              </a:rPr>
              <a:t>[Your Name]</a:t>
            </a:r>
            <a:br>
              <a:rPr lang="en-US" dirty="0">
                <a:latin typeface="Tofino Personal Medium" panose="02000000000000000000" pitchFamily="50" charset="0"/>
              </a:rPr>
            </a:br>
            <a:r>
              <a:rPr lang="en-US" sz="2200" dirty="0">
                <a:latin typeface="Tofino Personal Medium" panose="02000000000000000000" pitchFamily="50" charset="0"/>
              </a:rPr>
              <a:t>[Your Company Name}</a:t>
            </a:r>
            <a:br>
              <a:rPr lang="en-US" sz="2200" dirty="0">
                <a:latin typeface="Tofino Personal Medium" panose="02000000000000000000" pitchFamily="50" charset="0"/>
              </a:rPr>
            </a:br>
            <a:r>
              <a:rPr lang="en-US" sz="2200" dirty="0">
                <a:latin typeface="Tofino Personal Medium" panose="02000000000000000000" pitchFamily="50" charset="0"/>
              </a:rPr>
              <a:t>[email address]</a:t>
            </a:r>
            <a:br>
              <a:rPr lang="en-US" sz="2200" dirty="0">
                <a:latin typeface="Tofino Personal Medium" panose="02000000000000000000" pitchFamily="50" charset="0"/>
              </a:rPr>
            </a:br>
            <a:br>
              <a:rPr lang="en-US" sz="2200" dirty="0">
                <a:latin typeface="Tofino Personal Medium" panose="02000000000000000000" pitchFamily="50" charset="0"/>
              </a:rPr>
            </a:br>
            <a:r>
              <a:rPr lang="en-US" sz="2200" dirty="0">
                <a:latin typeface="Tofino Personal Medium" panose="02000000000000000000" pitchFamily="50" charset="0"/>
              </a:rPr>
              <a:t>yli@hhs.iowa.gov</a:t>
            </a:r>
            <a:br>
              <a:rPr lang="en-US" dirty="0"/>
            </a:br>
            <a:endParaRPr lang="en-US" dirty="0"/>
          </a:p>
        </p:txBody>
      </p:sp>
    </p:spTree>
    <p:extLst>
      <p:ext uri="{BB962C8B-B14F-4D97-AF65-F5344CB8AC3E}">
        <p14:creationId xmlns:p14="http://schemas.microsoft.com/office/powerpoint/2010/main" val="122925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B1C36-E776-1CE2-9776-1353AF6A8A67}"/>
              </a:ext>
            </a:extLst>
          </p:cNvPr>
          <p:cNvSpPr>
            <a:spLocks noGrp="1"/>
          </p:cNvSpPr>
          <p:nvPr>
            <p:ph type="title"/>
          </p:nvPr>
        </p:nvSpPr>
        <p:spPr/>
        <p:txBody>
          <a:bodyPr/>
          <a:lstStyle/>
          <a:p>
            <a:r>
              <a:rPr lang="en-US" dirty="0"/>
              <a:t>House File 602</a:t>
            </a:r>
            <a:br>
              <a:rPr lang="en-US" dirty="0"/>
            </a:br>
            <a:r>
              <a:rPr lang="en-US" sz="2800" dirty="0"/>
              <a:t>Student ID Requirement</a:t>
            </a:r>
            <a:endParaRPr lang="en-US" dirty="0"/>
          </a:p>
        </p:txBody>
      </p:sp>
      <p:sp>
        <p:nvSpPr>
          <p:cNvPr id="4" name="Content Placeholder 3">
            <a:extLst>
              <a:ext uri="{FF2B5EF4-FFF2-40B4-BE49-F238E27FC236}">
                <a16:creationId xmlns:a16="http://schemas.microsoft.com/office/drawing/2014/main" id="{BE6BCD7B-C0B5-CB21-5F60-914BEB566183}"/>
              </a:ext>
            </a:extLst>
          </p:cNvPr>
          <p:cNvSpPr>
            <a:spLocks noGrp="1"/>
          </p:cNvSpPr>
          <p:nvPr>
            <p:ph sz="half" idx="2"/>
          </p:nvPr>
        </p:nvSpPr>
        <p:spPr>
          <a:xfrm>
            <a:off x="1299209" y="2560320"/>
            <a:ext cx="5885362" cy="3849624"/>
          </a:xfrm>
        </p:spPr>
        <p:txBody>
          <a:bodyPr>
            <a:normAutofit/>
          </a:bodyPr>
          <a:lstStyle/>
          <a:p>
            <a:pPr>
              <a:buFont typeface="Wingdings" panose="05000000000000000000" pitchFamily="2" charset="2"/>
              <a:buChar char="§"/>
            </a:pPr>
            <a:r>
              <a:rPr lang="en-US" sz="2100" dirty="0">
                <a:latin typeface="Tofino Personal Medium" panose="02000000000000000000" pitchFamily="50" charset="0"/>
              </a:rPr>
              <a:t>Requires student identification cards to include the contact information for Your Life Iowa or any successor program.</a:t>
            </a:r>
          </a:p>
          <a:p>
            <a:pPr>
              <a:buFont typeface="Wingdings" panose="05000000000000000000" pitchFamily="2" charset="2"/>
              <a:buChar char="§"/>
            </a:pPr>
            <a:r>
              <a:rPr lang="en-US" sz="2100" dirty="0">
                <a:latin typeface="Tofino Personal Medium" panose="02000000000000000000" pitchFamily="50" charset="0"/>
              </a:rPr>
              <a:t>Applicable for all student ID cards issued after July 1, 2023, statewide for students in grades 7-12. </a:t>
            </a:r>
          </a:p>
          <a:p>
            <a:pPr>
              <a:buFont typeface="Wingdings" panose="05000000000000000000" pitchFamily="2" charset="2"/>
              <a:buChar char="§"/>
            </a:pPr>
            <a:r>
              <a:rPr lang="en-US" sz="2100" dirty="0">
                <a:latin typeface="Tofino Personal Medium" panose="02000000000000000000" pitchFamily="50" charset="0"/>
              </a:rPr>
              <a:t>The inclusion of this information is optional for identification cards issued to students in grades 5 and 6. </a:t>
            </a:r>
            <a:r>
              <a:rPr lang="en-US" sz="2100" dirty="0">
                <a:latin typeface="Edmondsans Regular" panose="02000000000000000000" pitchFamily="50" charset="0"/>
              </a:rPr>
              <a:t> </a:t>
            </a:r>
          </a:p>
          <a:p>
            <a:endParaRPr lang="en-US" sz="2100" dirty="0"/>
          </a:p>
        </p:txBody>
      </p:sp>
      <p:pic>
        <p:nvPicPr>
          <p:cNvPr id="6" name="Picture 5">
            <a:extLst>
              <a:ext uri="{FF2B5EF4-FFF2-40B4-BE49-F238E27FC236}">
                <a16:creationId xmlns:a16="http://schemas.microsoft.com/office/drawing/2014/main" id="{622BE737-2AF4-6D1A-76B4-1AC24DAA8F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271" y="1151185"/>
            <a:ext cx="2340550" cy="2340550"/>
          </a:xfrm>
          <a:prstGeom prst="rect">
            <a:avLst/>
          </a:prstGeom>
        </p:spPr>
      </p:pic>
      <p:sp>
        <p:nvSpPr>
          <p:cNvPr id="8" name="Rectangle 7">
            <a:extLst>
              <a:ext uri="{FF2B5EF4-FFF2-40B4-BE49-F238E27FC236}">
                <a16:creationId xmlns:a16="http://schemas.microsoft.com/office/drawing/2014/main" id="{5B333C22-388A-DB0B-FCBA-192A954A691B}"/>
              </a:ext>
            </a:extLst>
          </p:cNvPr>
          <p:cNvSpPr/>
          <p:nvPr/>
        </p:nvSpPr>
        <p:spPr>
          <a:xfrm>
            <a:off x="7929099" y="5924453"/>
            <a:ext cx="2611612" cy="261610"/>
          </a:xfrm>
          <a:prstGeom prst="rect">
            <a:avLst/>
          </a:prstGeom>
        </p:spPr>
        <p:txBody>
          <a:bodyPr wrap="none">
            <a:spAutoFit/>
          </a:bodyPr>
          <a:lstStyle/>
          <a:p>
            <a:r>
              <a:rPr lang="en-US" sz="1100" dirty="0">
                <a:hlinkClick r:id="rId4"/>
              </a:rPr>
              <a:t>https://yourlifeiowa.org/student-id</a:t>
            </a:r>
            <a:endParaRPr lang="en-US" sz="1100" dirty="0"/>
          </a:p>
        </p:txBody>
      </p:sp>
      <p:pic>
        <p:nvPicPr>
          <p:cNvPr id="5" name="Picture 4">
            <a:extLst>
              <a:ext uri="{FF2B5EF4-FFF2-40B4-BE49-F238E27FC236}">
                <a16:creationId xmlns:a16="http://schemas.microsoft.com/office/drawing/2014/main" id="{97833193-A9A4-3AF4-6008-FA4B9D6CF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271" y="3500460"/>
            <a:ext cx="2415268" cy="2415268"/>
          </a:xfrm>
          <a:prstGeom prst="rect">
            <a:avLst/>
          </a:prstGeom>
        </p:spPr>
      </p:pic>
    </p:spTree>
    <p:extLst>
      <p:ext uri="{BB962C8B-B14F-4D97-AF65-F5344CB8AC3E}">
        <p14:creationId xmlns:p14="http://schemas.microsoft.com/office/powerpoint/2010/main" val="35494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07CB3-D727-B984-43DD-3DAC239CB1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A72D7B-0340-576E-C297-6BD10F17A51B}"/>
              </a:ext>
            </a:extLst>
          </p:cNvPr>
          <p:cNvSpPr>
            <a:spLocks noGrp="1"/>
          </p:cNvSpPr>
          <p:nvPr>
            <p:ph type="title"/>
          </p:nvPr>
        </p:nvSpPr>
        <p:spPr/>
        <p:txBody>
          <a:bodyPr/>
          <a:lstStyle/>
          <a:p>
            <a:r>
              <a:rPr lang="en-US" dirty="0"/>
              <a:t>What is Your Life Iowa?</a:t>
            </a:r>
          </a:p>
        </p:txBody>
      </p:sp>
      <p:sp>
        <p:nvSpPr>
          <p:cNvPr id="4" name="Content Placeholder 3">
            <a:extLst>
              <a:ext uri="{FF2B5EF4-FFF2-40B4-BE49-F238E27FC236}">
                <a16:creationId xmlns:a16="http://schemas.microsoft.com/office/drawing/2014/main" id="{31517ED1-8F38-5241-D2AA-D17B1146D0FB}"/>
              </a:ext>
            </a:extLst>
          </p:cNvPr>
          <p:cNvSpPr>
            <a:spLocks noGrp="1"/>
          </p:cNvSpPr>
          <p:nvPr>
            <p:ph sz="half" idx="2"/>
          </p:nvPr>
        </p:nvSpPr>
        <p:spPr>
          <a:xfrm>
            <a:off x="1295400" y="2421854"/>
            <a:ext cx="6196966" cy="3639312"/>
          </a:xfrm>
        </p:spPr>
        <p:txBody>
          <a:bodyPr>
            <a:normAutofit fontScale="92500" lnSpcReduction="10000"/>
          </a:bodyPr>
          <a:lstStyle/>
          <a:p>
            <a:pPr marL="571500" indent="-342900">
              <a:buFont typeface="Wingdings" panose="05000000000000000000" pitchFamily="2" charset="2"/>
              <a:buChar char="§"/>
            </a:pPr>
            <a:r>
              <a:rPr lang="en-US" dirty="0">
                <a:latin typeface="Tofino Personal Medium" panose="02000000000000000000" pitchFamily="50" charset="0"/>
              </a:rPr>
              <a:t>Available 24/7/365.</a:t>
            </a:r>
          </a:p>
          <a:p>
            <a:pPr marL="571500" indent="-342900">
              <a:buFont typeface="Wingdings" panose="05000000000000000000" pitchFamily="2" charset="2"/>
              <a:buChar char="§"/>
            </a:pPr>
            <a:r>
              <a:rPr lang="en-US" dirty="0">
                <a:latin typeface="Tofino Personal Medium" panose="02000000000000000000" pitchFamily="50" charset="0"/>
              </a:rPr>
              <a:t>Information, Resources, Referrals and Help around alcohol, drugs, gambling, mental health, thoughts of suicide and related concerns.</a:t>
            </a:r>
          </a:p>
          <a:p>
            <a:pPr marL="571500" indent="-342900">
              <a:buFont typeface="Wingdings" panose="05000000000000000000" pitchFamily="2" charset="2"/>
              <a:buChar char="§"/>
            </a:pPr>
            <a:r>
              <a:rPr lang="en-US" dirty="0">
                <a:latin typeface="Tofino Personal Medium" panose="02000000000000000000" pitchFamily="50" charset="0"/>
              </a:rPr>
              <a:t>Website: </a:t>
            </a:r>
            <a:r>
              <a:rPr lang="en-US" dirty="0">
                <a:latin typeface="Tofino Personal Medium" panose="02000000000000000000" pitchFamily="50" charset="0"/>
                <a:hlinkClick r:id="rId3"/>
              </a:rPr>
              <a:t>yourlifeiowa.org</a:t>
            </a:r>
            <a:endParaRPr lang="en-US" dirty="0">
              <a:latin typeface="Tofino Personal Medium" panose="02000000000000000000" pitchFamily="50" charset="0"/>
            </a:endParaRPr>
          </a:p>
          <a:p>
            <a:pPr marL="571500" indent="-342900">
              <a:buFont typeface="Wingdings" panose="05000000000000000000" pitchFamily="2" charset="2"/>
              <a:buChar char="§"/>
            </a:pPr>
            <a:r>
              <a:rPr lang="en-US" dirty="0">
                <a:latin typeface="Tofino Personal Medium" panose="02000000000000000000" pitchFamily="50" charset="0"/>
              </a:rPr>
              <a:t>Supportive Text Messaging: </a:t>
            </a:r>
            <a:r>
              <a:rPr lang="en-US" dirty="0" err="1">
                <a:latin typeface="Tofino Personal Medium" panose="02000000000000000000" pitchFamily="50" charset="0"/>
              </a:rPr>
              <a:t>y</a:t>
            </a:r>
            <a:r>
              <a:rPr lang="en-US" dirty="0" err="1">
                <a:latin typeface="Tofino Personal Medium" panose="02000000000000000000" pitchFamily="50" charset="0"/>
                <a:hlinkClick r:id="rId4"/>
              </a:rPr>
              <a:t>ourlifeiowa.support</a:t>
            </a:r>
            <a:endParaRPr lang="en-US" dirty="0">
              <a:latin typeface="Tofino Personal Medium" panose="02000000000000000000" pitchFamily="50" charset="0"/>
            </a:endParaRPr>
          </a:p>
          <a:p>
            <a:pPr marL="571500" indent="-342900">
              <a:buFont typeface="Wingdings" panose="05000000000000000000" pitchFamily="2" charset="2"/>
              <a:buChar char="§"/>
            </a:pPr>
            <a:r>
              <a:rPr lang="en-US" dirty="0">
                <a:latin typeface="Tofino Personal Medium" panose="02000000000000000000" pitchFamily="50" charset="0"/>
              </a:rPr>
              <a:t>Help is offered by experts in the field dedicated to the health of Iowans.</a:t>
            </a:r>
          </a:p>
          <a:p>
            <a:endParaRPr lang="en-US" dirty="0"/>
          </a:p>
        </p:txBody>
      </p:sp>
      <p:pic>
        <p:nvPicPr>
          <p:cNvPr id="2" name="Picture 1" descr="Image.  Contact YLI by calling 855.581.8111, texting 855.895.8398, or chat at yourlifeiowa.org.">
            <a:extLst>
              <a:ext uri="{FF2B5EF4-FFF2-40B4-BE49-F238E27FC236}">
                <a16:creationId xmlns:a16="http://schemas.microsoft.com/office/drawing/2014/main" id="{5AC2688F-B7D1-0F36-48D2-14165C7F4C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8672" y="2770632"/>
            <a:ext cx="3501466" cy="3290534"/>
          </a:xfrm>
          <a:prstGeom prst="rect">
            <a:avLst/>
          </a:prstGeom>
        </p:spPr>
      </p:pic>
    </p:spTree>
    <p:extLst>
      <p:ext uri="{BB962C8B-B14F-4D97-AF65-F5344CB8AC3E}">
        <p14:creationId xmlns:p14="http://schemas.microsoft.com/office/powerpoint/2010/main" val="371757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1B1F-BD03-5972-2C56-748093FD9C88}"/>
              </a:ext>
            </a:extLst>
          </p:cNvPr>
          <p:cNvSpPr>
            <a:spLocks noGrp="1"/>
          </p:cNvSpPr>
          <p:nvPr>
            <p:ph type="title"/>
          </p:nvPr>
        </p:nvSpPr>
        <p:spPr/>
        <p:txBody>
          <a:bodyPr/>
          <a:lstStyle/>
          <a:p>
            <a:r>
              <a:rPr lang="en-US" dirty="0"/>
              <a:t>Your Life Iowa Pillars</a:t>
            </a:r>
          </a:p>
        </p:txBody>
      </p:sp>
      <p:graphicFrame>
        <p:nvGraphicFramePr>
          <p:cNvPr id="6" name="Content Placeholder 5">
            <a:extLst>
              <a:ext uri="{FF2B5EF4-FFF2-40B4-BE49-F238E27FC236}">
                <a16:creationId xmlns:a16="http://schemas.microsoft.com/office/drawing/2014/main" id="{73F89A9E-77BE-2EA9-76F3-4FF449F3BC9C}"/>
              </a:ext>
            </a:extLst>
          </p:cNvPr>
          <p:cNvGraphicFramePr>
            <a:graphicFrameLocks noGrp="1"/>
          </p:cNvGraphicFramePr>
          <p:nvPr>
            <p:ph sz="half" idx="2"/>
            <p:extLst>
              <p:ext uri="{D42A27DB-BD31-4B8C-83A1-F6EECF244321}">
                <p14:modId xmlns:p14="http://schemas.microsoft.com/office/powerpoint/2010/main" val="3846548980"/>
              </p:ext>
            </p:extLst>
          </p:nvPr>
        </p:nvGraphicFramePr>
        <p:xfrm>
          <a:off x="1298575" y="2495868"/>
          <a:ext cx="10232009" cy="3565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101EACD-33DB-D4AC-0BDD-0A44AF0DBE4A}"/>
              </a:ext>
            </a:extLst>
          </p:cNvPr>
          <p:cNvSpPr>
            <a:spLocks noGrp="1"/>
          </p:cNvSpPr>
          <p:nvPr>
            <p:ph type="sldNum" sz="quarter" idx="12"/>
          </p:nvPr>
        </p:nvSpPr>
        <p:spPr/>
        <p:txBody>
          <a:bodyPr/>
          <a:lstStyle/>
          <a:p>
            <a:fld id="{FFA9F4D9-7FFE-014C-806F-7CCB0404A41B}" type="slidenum">
              <a:rPr lang="en-US" smtClean="0"/>
              <a:pPr/>
              <a:t>5</a:t>
            </a:fld>
            <a:endParaRPr lang="en-US" dirty="0"/>
          </a:p>
        </p:txBody>
      </p:sp>
    </p:spTree>
    <p:extLst>
      <p:ext uri="{BB962C8B-B14F-4D97-AF65-F5344CB8AC3E}">
        <p14:creationId xmlns:p14="http://schemas.microsoft.com/office/powerpoint/2010/main" val="225272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4695-57B7-1E0E-8551-73C2161A8770}"/>
              </a:ext>
            </a:extLst>
          </p:cNvPr>
          <p:cNvSpPr>
            <a:spLocks noGrp="1"/>
          </p:cNvSpPr>
          <p:nvPr>
            <p:ph type="title"/>
          </p:nvPr>
        </p:nvSpPr>
        <p:spPr/>
        <p:txBody>
          <a:bodyPr/>
          <a:lstStyle/>
          <a:p>
            <a:r>
              <a:rPr lang="en-US" dirty="0"/>
              <a:t>Your Life Iowa Contacts</a:t>
            </a:r>
            <a:br>
              <a:rPr lang="en-US" dirty="0"/>
            </a:br>
            <a:r>
              <a:rPr lang="en-US" sz="2800" dirty="0"/>
              <a:t>SFY 2024 | 17 and Younger</a:t>
            </a:r>
            <a:endParaRPr lang="en-US" dirty="0"/>
          </a:p>
        </p:txBody>
      </p:sp>
      <p:sp>
        <p:nvSpPr>
          <p:cNvPr id="5" name="Slide Number Placeholder 4">
            <a:extLst>
              <a:ext uri="{FF2B5EF4-FFF2-40B4-BE49-F238E27FC236}">
                <a16:creationId xmlns:a16="http://schemas.microsoft.com/office/drawing/2014/main" id="{78410421-F600-733F-6F18-35FC84959FFC}"/>
              </a:ext>
            </a:extLst>
          </p:cNvPr>
          <p:cNvSpPr>
            <a:spLocks noGrp="1"/>
          </p:cNvSpPr>
          <p:nvPr>
            <p:ph type="sldNum" sz="quarter" idx="12"/>
          </p:nvPr>
        </p:nvSpPr>
        <p:spPr/>
        <p:txBody>
          <a:bodyPr/>
          <a:lstStyle/>
          <a:p>
            <a:fld id="{FFA9F4D9-7FFE-014C-806F-7CCB0404A41B}" type="slidenum">
              <a:rPr lang="en-US" smtClean="0"/>
              <a:pPr/>
              <a:t>6</a:t>
            </a:fld>
            <a:endParaRPr lang="en-US" dirty="0"/>
          </a:p>
        </p:txBody>
      </p:sp>
      <p:sp>
        <p:nvSpPr>
          <p:cNvPr id="6" name="Google Shape;345;p14">
            <a:extLst>
              <a:ext uri="{FF2B5EF4-FFF2-40B4-BE49-F238E27FC236}">
                <a16:creationId xmlns:a16="http://schemas.microsoft.com/office/drawing/2014/main" id="{7859E347-76C0-7B56-7C8C-AE7840E193C5}"/>
              </a:ext>
            </a:extLst>
          </p:cNvPr>
          <p:cNvSpPr txBox="1">
            <a:spLocks noGrp="1"/>
          </p:cNvSpPr>
          <p:nvPr>
            <p:ph sz="half" idx="2"/>
          </p:nvPr>
        </p:nvSpPr>
        <p:spPr>
          <a:xfrm>
            <a:off x="1295400" y="2458420"/>
            <a:ext cx="4984750" cy="375046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ct val="100000"/>
              <a:buNone/>
            </a:pPr>
            <a:r>
              <a:rPr lang="en-US" sz="2600" dirty="0">
                <a:solidFill>
                  <a:schemeClr val="tx1"/>
                </a:solidFill>
                <a:latin typeface="+mj-lt"/>
              </a:rPr>
              <a:t>2,758 Total Contacts</a:t>
            </a:r>
            <a:endParaRPr dirty="0">
              <a:solidFill>
                <a:schemeClr val="tx1"/>
              </a:solidFill>
              <a:latin typeface="+mj-lt"/>
            </a:endParaRPr>
          </a:p>
          <a:p>
            <a:pPr marL="571469" lvl="0" indent="-342900" algn="l" rtl="0">
              <a:lnSpc>
                <a:spcPct val="100000"/>
              </a:lnSpc>
              <a:spcBef>
                <a:spcPts val="1000"/>
              </a:spcBef>
              <a:spcAft>
                <a:spcPts val="0"/>
              </a:spcAft>
              <a:buSzPct val="100000"/>
              <a:buFont typeface="Wingdings" panose="05000000000000000000" pitchFamily="2" charset="2"/>
              <a:buChar char="§"/>
            </a:pPr>
            <a:r>
              <a:rPr lang="en-US" sz="1900" dirty="0">
                <a:latin typeface="Tofino Personal Medium" panose="02000000000000000000" pitchFamily="50" charset="0"/>
              </a:rPr>
              <a:t>79% | Mental Health</a:t>
            </a:r>
            <a:endParaRPr dirty="0">
              <a:latin typeface="Tofino Personal Medium" panose="02000000000000000000" pitchFamily="50" charset="0"/>
            </a:endParaRPr>
          </a:p>
          <a:p>
            <a:pPr marL="571469" indent="-342900">
              <a:lnSpc>
                <a:spcPct val="100000"/>
              </a:lnSpc>
              <a:spcBef>
                <a:spcPts val="1000"/>
              </a:spcBef>
              <a:spcAft>
                <a:spcPts val="0"/>
              </a:spcAft>
              <a:buSzPct val="100000"/>
              <a:buFont typeface="Wingdings" panose="05000000000000000000" pitchFamily="2" charset="2"/>
              <a:buChar char="§"/>
            </a:pPr>
            <a:r>
              <a:rPr lang="en-US" sz="1900" dirty="0">
                <a:latin typeface="Tofino Personal Medium" panose="02000000000000000000" pitchFamily="50" charset="0"/>
              </a:rPr>
              <a:t>57% | Social Determinants of Health</a:t>
            </a:r>
          </a:p>
          <a:p>
            <a:pPr marL="571469" lvl="0" indent="-342900" algn="l" rtl="0">
              <a:lnSpc>
                <a:spcPct val="100000"/>
              </a:lnSpc>
              <a:spcBef>
                <a:spcPts val="1000"/>
              </a:spcBef>
              <a:spcAft>
                <a:spcPts val="0"/>
              </a:spcAft>
              <a:buSzPct val="100000"/>
              <a:buFont typeface="Wingdings" panose="05000000000000000000" pitchFamily="2" charset="2"/>
              <a:buChar char="§"/>
            </a:pPr>
            <a:r>
              <a:rPr lang="en-US" sz="1900" dirty="0">
                <a:latin typeface="Tofino Personal Medium" panose="02000000000000000000" pitchFamily="50" charset="0"/>
              </a:rPr>
              <a:t>52% | Suicide Concern</a:t>
            </a:r>
            <a:endParaRPr dirty="0">
              <a:latin typeface="Tofino Personal Medium" panose="02000000000000000000" pitchFamily="50" charset="0"/>
            </a:endParaRPr>
          </a:p>
          <a:p>
            <a:pPr marL="571469" lvl="0" indent="-342900" algn="l" rtl="0">
              <a:lnSpc>
                <a:spcPct val="100000"/>
              </a:lnSpc>
              <a:spcBef>
                <a:spcPts val="1000"/>
              </a:spcBef>
              <a:spcAft>
                <a:spcPts val="0"/>
              </a:spcAft>
              <a:buSzPct val="100000"/>
              <a:buFont typeface="Wingdings" panose="05000000000000000000" pitchFamily="2" charset="2"/>
              <a:buChar char="§"/>
            </a:pPr>
            <a:r>
              <a:rPr lang="en-US" sz="1900" dirty="0">
                <a:latin typeface="Tofino Personal Medium" panose="02000000000000000000" pitchFamily="50" charset="0"/>
              </a:rPr>
              <a:t>5% | Substance Concern</a:t>
            </a:r>
            <a:endParaRPr dirty="0">
              <a:latin typeface="Tofino Personal Medium" panose="02000000000000000000" pitchFamily="50" charset="0"/>
            </a:endParaRPr>
          </a:p>
          <a:p>
            <a:pPr marL="571469" indent="-342900">
              <a:buSzPct val="100000"/>
              <a:buFont typeface="Wingdings" panose="05000000000000000000" pitchFamily="2" charset="2"/>
              <a:buChar char="§"/>
            </a:pPr>
            <a:r>
              <a:rPr lang="en-US" sz="1900" dirty="0">
                <a:latin typeface="Tofino Personal Medium" panose="02000000000000000000" pitchFamily="50" charset="0"/>
              </a:rPr>
              <a:t>Less than 1% | Gambling</a:t>
            </a:r>
            <a:endParaRPr lang="en-US" sz="2000" dirty="0">
              <a:latin typeface="Tofino Personal Medium" panose="02000000000000000000" pitchFamily="50" charset="0"/>
            </a:endParaRPr>
          </a:p>
          <a:p>
            <a:pPr marL="571469" lvl="0" indent="-342900" algn="l" rtl="0">
              <a:lnSpc>
                <a:spcPct val="100000"/>
              </a:lnSpc>
              <a:spcBef>
                <a:spcPts val="1000"/>
              </a:spcBef>
              <a:spcAft>
                <a:spcPts val="0"/>
              </a:spcAft>
              <a:buSzPct val="100000"/>
              <a:buFont typeface="Wingdings" panose="05000000000000000000" pitchFamily="2" charset="2"/>
              <a:buChar char="§"/>
            </a:pPr>
            <a:r>
              <a:rPr lang="en-US" sz="1900" dirty="0">
                <a:latin typeface="Tofino Personal Medium" panose="02000000000000000000" pitchFamily="50" charset="0"/>
              </a:rPr>
              <a:t>79% | More than 1 concern</a:t>
            </a:r>
            <a:endParaRPr dirty="0">
              <a:latin typeface="Tofino Personal Medium" panose="02000000000000000000" pitchFamily="50" charset="0"/>
            </a:endParaRPr>
          </a:p>
          <a:p>
            <a:pPr marL="514350" lvl="0" indent="-180022" algn="l" rtl="0">
              <a:lnSpc>
                <a:spcPct val="100000"/>
              </a:lnSpc>
              <a:spcBef>
                <a:spcPts val="1000"/>
              </a:spcBef>
              <a:spcAft>
                <a:spcPts val="0"/>
              </a:spcAft>
              <a:buSzPct val="100000"/>
              <a:buFont typeface="Arial"/>
              <a:buNone/>
            </a:pPr>
            <a:endParaRPr dirty="0"/>
          </a:p>
          <a:p>
            <a:pPr marL="0" lvl="0" indent="0" algn="l" rtl="0">
              <a:lnSpc>
                <a:spcPct val="100000"/>
              </a:lnSpc>
              <a:spcBef>
                <a:spcPts val="1000"/>
              </a:spcBef>
              <a:spcAft>
                <a:spcPts val="0"/>
              </a:spcAft>
              <a:buSzPct val="100000"/>
              <a:buNone/>
            </a:pPr>
            <a:endParaRPr dirty="0"/>
          </a:p>
        </p:txBody>
      </p:sp>
      <p:graphicFrame>
        <p:nvGraphicFramePr>
          <p:cNvPr id="7" name="Chart 6">
            <a:extLst>
              <a:ext uri="{FF2B5EF4-FFF2-40B4-BE49-F238E27FC236}">
                <a16:creationId xmlns:a16="http://schemas.microsoft.com/office/drawing/2014/main" id="{00000000-0008-0000-0200-00004DAAD577}"/>
              </a:ext>
            </a:extLst>
          </p:cNvPr>
          <p:cNvGraphicFramePr>
            <a:graphicFrameLocks/>
          </p:cNvGraphicFramePr>
          <p:nvPr>
            <p:extLst>
              <p:ext uri="{D42A27DB-BD31-4B8C-83A1-F6EECF244321}">
                <p14:modId xmlns:p14="http://schemas.microsoft.com/office/powerpoint/2010/main" val="118177644"/>
              </p:ext>
            </p:extLst>
          </p:nvPr>
        </p:nvGraphicFramePr>
        <p:xfrm>
          <a:off x="5689600" y="2348089"/>
          <a:ext cx="5539232" cy="386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86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410421-F600-733F-6F18-35FC84959FFC}"/>
              </a:ext>
            </a:extLst>
          </p:cNvPr>
          <p:cNvSpPr>
            <a:spLocks noGrp="1"/>
          </p:cNvSpPr>
          <p:nvPr>
            <p:ph type="sldNum" sz="quarter" idx="12"/>
          </p:nvPr>
        </p:nvSpPr>
        <p:spPr/>
        <p:txBody>
          <a:bodyPr/>
          <a:lstStyle/>
          <a:p>
            <a:fld id="{FFA9F4D9-7FFE-014C-806F-7CCB0404A41B}" type="slidenum">
              <a:rPr lang="en-US" smtClean="0"/>
              <a:pPr/>
              <a:t>7</a:t>
            </a:fld>
            <a:endParaRPr lang="en-US" dirty="0"/>
          </a:p>
        </p:txBody>
      </p:sp>
      <p:sp>
        <p:nvSpPr>
          <p:cNvPr id="6" name="Google Shape;345;p14">
            <a:extLst>
              <a:ext uri="{FF2B5EF4-FFF2-40B4-BE49-F238E27FC236}">
                <a16:creationId xmlns:a16="http://schemas.microsoft.com/office/drawing/2014/main" id="{7859E347-76C0-7B56-7C8C-AE7840E193C5}"/>
              </a:ext>
            </a:extLst>
          </p:cNvPr>
          <p:cNvSpPr txBox="1">
            <a:spLocks noGrp="1"/>
          </p:cNvSpPr>
          <p:nvPr>
            <p:ph sz="half" idx="2"/>
          </p:nvPr>
        </p:nvSpPr>
        <p:spPr>
          <a:xfrm>
            <a:off x="1298574" y="2331720"/>
            <a:ext cx="6382386" cy="4078605"/>
          </a:xfrm>
          <a:prstGeom prst="rect">
            <a:avLst/>
          </a:prstGeom>
          <a:noFill/>
          <a:ln>
            <a:noFill/>
          </a:ln>
        </p:spPr>
        <p:txBody>
          <a:bodyPr spcFirstLastPara="1" wrap="square" lIns="91425" tIns="45700" rIns="91425" bIns="45700" anchor="t" anchorCtr="0">
            <a:normAutofit fontScale="92500" lnSpcReduction="10000"/>
          </a:bodyPr>
          <a:lstStyle/>
          <a:p>
            <a:pPr>
              <a:buFont typeface="Wingdings" panose="05000000000000000000" pitchFamily="2" charset="2"/>
              <a:buChar char="§"/>
            </a:pPr>
            <a:r>
              <a:rPr lang="en-US" dirty="0">
                <a:latin typeface="Tofino Personal Medium" panose="02000000000000000000" pitchFamily="50" charset="0"/>
              </a:rPr>
              <a:t>Free and confidential 24/7 emotional support to people in suicidal crisis or emotional distress.</a:t>
            </a:r>
          </a:p>
          <a:p>
            <a:pPr>
              <a:buFont typeface="Wingdings" panose="05000000000000000000" pitchFamily="2" charset="2"/>
              <a:buChar char="§"/>
            </a:pPr>
            <a:r>
              <a:rPr lang="en-US" dirty="0">
                <a:latin typeface="Tofino Personal Medium" panose="02000000000000000000" pitchFamily="50" charset="0"/>
              </a:rPr>
              <a:t>National network of over 200 local crisis centers.</a:t>
            </a:r>
          </a:p>
          <a:p>
            <a:pPr>
              <a:buFont typeface="Wingdings" panose="05000000000000000000" pitchFamily="2" charset="2"/>
              <a:buChar char="§"/>
            </a:pPr>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Trained crisis counselors who support individuals considering/experiencing:</a:t>
            </a:r>
          </a:p>
          <a:p>
            <a:pPr lvl="1">
              <a:buFont typeface="Wingdings" panose="05000000000000000000" pitchFamily="2" charset="2"/>
              <a:buChar char="§"/>
            </a:pPr>
            <a:r>
              <a:rPr lang="en-US" kern="1800" dirty="0">
                <a:effectLst/>
                <a:latin typeface="Tofino Personal Medium" panose="02000000000000000000" pitchFamily="50" charset="0"/>
                <a:ea typeface="Times New Roman" panose="02020603050405020304" pitchFamily="18" charset="0"/>
                <a:cs typeface="Times New Roman" panose="02020603050405020304" pitchFamily="18" charset="0"/>
              </a:rPr>
              <a:t> Suicide.</a:t>
            </a:r>
          </a:p>
          <a:p>
            <a:pPr lvl="1">
              <a:buFont typeface="Wingdings" panose="05000000000000000000" pitchFamily="2" charset="2"/>
              <a:buChar char="§"/>
            </a:pPr>
            <a:r>
              <a:rPr lang="en-US" kern="1800" dirty="0">
                <a:effectLst/>
                <a:latin typeface="Tofino Personal Medium" panose="02000000000000000000" pitchFamily="50" charset="0"/>
                <a:ea typeface="Times New Roman" panose="02020603050405020304" pitchFamily="18" charset="0"/>
                <a:cs typeface="Times New Roman" panose="02020603050405020304" pitchFamily="18" charset="0"/>
              </a:rPr>
              <a:t> Self-harm. </a:t>
            </a:r>
          </a:p>
          <a:p>
            <a:pPr lvl="1">
              <a:buFont typeface="Wingdings" panose="05000000000000000000" pitchFamily="2" charset="2"/>
              <a:buChar char="§"/>
            </a:pPr>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Emotional distress.</a:t>
            </a:r>
            <a:endParaRPr lang="en-US" kern="1800" dirty="0">
              <a:effectLst/>
              <a:latin typeface="Tofino Personal Medium" panose="02000000000000000000" pitchFamily="50"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P</a:t>
            </a:r>
            <a:r>
              <a:rPr lang="en-US" kern="1800" dirty="0">
                <a:effectLst/>
                <a:latin typeface="Tofino Personal Medium" panose="02000000000000000000" pitchFamily="50" charset="0"/>
                <a:ea typeface="Times New Roman" panose="02020603050405020304" pitchFamily="18" charset="0"/>
                <a:cs typeface="Times New Roman" panose="02020603050405020304" pitchFamily="18" charset="0"/>
              </a:rPr>
              <a:t>eople looking for help for someone experiencing a crisis. (</a:t>
            </a:r>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Crisis as defined by the individual.)</a:t>
            </a:r>
            <a:endParaRPr lang="en-US" dirty="0">
              <a:latin typeface="Tofino Personal Medium" panose="02000000000000000000" pitchFamily="50" charset="0"/>
              <a:ea typeface="Calibri" panose="020F0502020204030204" pitchFamily="34" charset="0"/>
              <a:cs typeface="Times New Roman" panose="02020603050405020304" pitchFamily="18" charset="0"/>
            </a:endParaRPr>
          </a:p>
          <a:p>
            <a:pPr marL="514350" lvl="0" indent="-180022" algn="l" rtl="0">
              <a:lnSpc>
                <a:spcPct val="100000"/>
              </a:lnSpc>
              <a:spcBef>
                <a:spcPts val="1000"/>
              </a:spcBef>
              <a:spcAft>
                <a:spcPts val="0"/>
              </a:spcAft>
              <a:buSzPct val="100000"/>
              <a:buFont typeface="Arial"/>
              <a:buNone/>
            </a:pPr>
            <a:endParaRPr dirty="0"/>
          </a:p>
          <a:p>
            <a:pPr marL="0" lvl="0" indent="0" algn="l" rtl="0">
              <a:lnSpc>
                <a:spcPct val="100000"/>
              </a:lnSpc>
              <a:spcBef>
                <a:spcPts val="1000"/>
              </a:spcBef>
              <a:spcAft>
                <a:spcPts val="0"/>
              </a:spcAft>
              <a:buSzPct val="100000"/>
              <a:buNone/>
            </a:pPr>
            <a:endParaRPr dirty="0"/>
          </a:p>
        </p:txBody>
      </p:sp>
      <p:pic>
        <p:nvPicPr>
          <p:cNvPr id="3" name="Picture 2" descr="988 Suicide &amp; Crisis Lifeline banner">
            <a:extLst>
              <a:ext uri="{FF2B5EF4-FFF2-40B4-BE49-F238E27FC236}">
                <a16:creationId xmlns:a16="http://schemas.microsoft.com/office/drawing/2014/main" id="{7A4A2C77-D81D-6368-1F5B-BD18AD54793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3920" y="5183829"/>
            <a:ext cx="3063919" cy="842039"/>
          </a:xfrm>
          <a:prstGeom prst="rect">
            <a:avLst/>
          </a:prstGeom>
        </p:spPr>
      </p:pic>
      <p:pic>
        <p:nvPicPr>
          <p:cNvPr id="7" name="Picture 6" descr="A person looking at her phone&#10;&#10;AI-generated content may be incorrect.">
            <a:extLst>
              <a:ext uri="{FF2B5EF4-FFF2-40B4-BE49-F238E27FC236}">
                <a16:creationId xmlns:a16="http://schemas.microsoft.com/office/drawing/2014/main" id="{4D263374-CC4B-8170-331F-5B86811859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03920" y="2542483"/>
            <a:ext cx="3063919" cy="2641345"/>
          </a:xfrm>
          <a:prstGeom prst="rect">
            <a:avLst/>
          </a:prstGeom>
        </p:spPr>
      </p:pic>
      <p:sp>
        <p:nvSpPr>
          <p:cNvPr id="8" name="Title 1">
            <a:extLst>
              <a:ext uri="{FF2B5EF4-FFF2-40B4-BE49-F238E27FC236}">
                <a16:creationId xmlns:a16="http://schemas.microsoft.com/office/drawing/2014/main" id="{CC06372F-A9D1-F6AF-354D-0ABF8E78968D}"/>
              </a:ext>
            </a:extLst>
          </p:cNvPr>
          <p:cNvSpPr>
            <a:spLocks noGrp="1"/>
          </p:cNvSpPr>
          <p:nvPr>
            <p:ph type="title"/>
          </p:nvPr>
        </p:nvSpPr>
        <p:spPr>
          <a:xfrm>
            <a:off x="1298574" y="479249"/>
            <a:ext cx="8446911" cy="1700784"/>
          </a:xfrm>
        </p:spPr>
        <p:txBody>
          <a:bodyPr/>
          <a:lstStyle/>
          <a:p>
            <a:r>
              <a:rPr lang="en-US" dirty="0"/>
              <a:t>Your Life Iowa Services</a:t>
            </a:r>
          </a:p>
        </p:txBody>
      </p:sp>
    </p:spTree>
    <p:extLst>
      <p:ext uri="{BB962C8B-B14F-4D97-AF65-F5344CB8AC3E}">
        <p14:creationId xmlns:p14="http://schemas.microsoft.com/office/powerpoint/2010/main" val="180675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EA1910-FBC6-9EA4-7401-71CF10977268}"/>
              </a:ext>
            </a:extLst>
          </p:cNvPr>
          <p:cNvSpPr>
            <a:spLocks noGrp="1"/>
          </p:cNvSpPr>
          <p:nvPr>
            <p:ph type="title"/>
          </p:nvPr>
        </p:nvSpPr>
        <p:spPr/>
        <p:txBody>
          <a:bodyPr/>
          <a:lstStyle/>
          <a:p>
            <a:r>
              <a:rPr lang="en-US" dirty="0"/>
              <a:t>WELLBEING</a:t>
            </a:r>
          </a:p>
        </p:txBody>
      </p:sp>
      <p:sp>
        <p:nvSpPr>
          <p:cNvPr id="5" name="Slide Number Placeholder 4">
            <a:extLst>
              <a:ext uri="{FF2B5EF4-FFF2-40B4-BE49-F238E27FC236}">
                <a16:creationId xmlns:a16="http://schemas.microsoft.com/office/drawing/2014/main" id="{F495A558-DAB1-998B-AE98-78E9658C493A}"/>
              </a:ext>
            </a:extLst>
          </p:cNvPr>
          <p:cNvSpPr>
            <a:spLocks noGrp="1"/>
          </p:cNvSpPr>
          <p:nvPr>
            <p:ph type="sldNum" sz="quarter" idx="4294967295"/>
          </p:nvPr>
        </p:nvSpPr>
        <p:spPr>
          <a:xfrm>
            <a:off x="11260138" y="6356350"/>
            <a:ext cx="931862" cy="365125"/>
          </a:xfrm>
        </p:spPr>
        <p:txBody>
          <a:bodyPr/>
          <a:lstStyle/>
          <a:p>
            <a:fld id="{FFA9F4D9-7FFE-014C-806F-7CCB0404A41B}" type="slidenum">
              <a:rPr lang="en-US" smtClean="0"/>
              <a:pPr/>
              <a:t>8</a:t>
            </a:fld>
            <a:endParaRPr lang="en-US" dirty="0"/>
          </a:p>
        </p:txBody>
      </p:sp>
    </p:spTree>
    <p:extLst>
      <p:ext uri="{BB962C8B-B14F-4D97-AF65-F5344CB8AC3E}">
        <p14:creationId xmlns:p14="http://schemas.microsoft.com/office/powerpoint/2010/main" val="120131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ADC0-A398-44AB-79D2-68626CF2BFDB}"/>
              </a:ext>
            </a:extLst>
          </p:cNvPr>
          <p:cNvSpPr>
            <a:spLocks noGrp="1"/>
          </p:cNvSpPr>
          <p:nvPr>
            <p:ph type="title"/>
          </p:nvPr>
        </p:nvSpPr>
        <p:spPr/>
        <p:txBody>
          <a:bodyPr/>
          <a:lstStyle/>
          <a:p>
            <a:r>
              <a:rPr lang="en-US" sz="4000" dirty="0"/>
              <a:t>IOWA YOUTH SURVEY | 2021</a:t>
            </a:r>
          </a:p>
        </p:txBody>
      </p:sp>
      <p:sp>
        <p:nvSpPr>
          <p:cNvPr id="3" name="Content Placeholder 2">
            <a:extLst>
              <a:ext uri="{FF2B5EF4-FFF2-40B4-BE49-F238E27FC236}">
                <a16:creationId xmlns:a16="http://schemas.microsoft.com/office/drawing/2014/main" id="{2193A6E7-7B25-A0E1-C3C1-9EA9E388B5FB}"/>
              </a:ext>
            </a:extLst>
          </p:cNvPr>
          <p:cNvSpPr>
            <a:spLocks noGrp="1"/>
          </p:cNvSpPr>
          <p:nvPr>
            <p:ph sz="half" idx="2"/>
          </p:nvPr>
        </p:nvSpPr>
        <p:spPr>
          <a:xfrm>
            <a:off x="1299210" y="2331720"/>
            <a:ext cx="5101590" cy="4078224"/>
          </a:xfrm>
        </p:spPr>
        <p:txBody>
          <a:bodyPr>
            <a:noAutofit/>
          </a:bodyPr>
          <a:lstStyle/>
          <a:p>
            <a:pPr marL="0" lvl="0" indent="0">
              <a:spcBef>
                <a:spcPts val="600"/>
              </a:spcBef>
              <a:spcAft>
                <a:spcPts val="300"/>
              </a:spcAft>
              <a:buSzPct val="100000"/>
              <a:buNone/>
            </a:pPr>
            <a:r>
              <a:rPr lang="en-US" sz="1600" b="1" dirty="0">
                <a:solidFill>
                  <a:schemeClr val="tx1"/>
                </a:solidFill>
              </a:rPr>
              <a:t>Feeling hopeless, sad (14 days in a row/ Past 12 months)</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6</a:t>
            </a:r>
            <a:r>
              <a:rPr lang="en-US" sz="1500" baseline="30000" dirty="0">
                <a:latin typeface="Tofino Personal Medium" panose="02000000000000000000" pitchFamily="50" charset="0"/>
              </a:rPr>
              <a:t>th</a:t>
            </a:r>
            <a:r>
              <a:rPr lang="en-US" sz="1500" dirty="0">
                <a:latin typeface="Tofino Personal Medium" panose="02000000000000000000" pitchFamily="50" charset="0"/>
              </a:rPr>
              <a:t> Grade | 27%</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8</a:t>
            </a:r>
            <a:r>
              <a:rPr lang="en-US" sz="1500" baseline="30000" dirty="0">
                <a:latin typeface="Tofino Personal Medium" panose="02000000000000000000" pitchFamily="50" charset="0"/>
              </a:rPr>
              <a:t>th</a:t>
            </a:r>
            <a:r>
              <a:rPr lang="en-US" sz="1500" dirty="0">
                <a:latin typeface="Tofino Personal Medium" panose="02000000000000000000" pitchFamily="50" charset="0"/>
              </a:rPr>
              <a:t> Grade | 29%</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11</a:t>
            </a:r>
            <a:r>
              <a:rPr lang="en-US" sz="1500" baseline="30000" dirty="0">
                <a:latin typeface="Tofino Personal Medium" panose="02000000000000000000" pitchFamily="50" charset="0"/>
              </a:rPr>
              <a:t>th</a:t>
            </a:r>
            <a:r>
              <a:rPr lang="en-US" sz="1500" dirty="0">
                <a:latin typeface="Tofino Personal Medium" panose="02000000000000000000" pitchFamily="50" charset="0"/>
              </a:rPr>
              <a:t> Grade | 36%</a:t>
            </a:r>
          </a:p>
          <a:p>
            <a:pPr marL="0" indent="0">
              <a:spcBef>
                <a:spcPts val="600"/>
              </a:spcBef>
              <a:spcAft>
                <a:spcPts val="300"/>
              </a:spcAft>
              <a:buSzPct val="100000"/>
              <a:buNone/>
            </a:pPr>
            <a:r>
              <a:rPr lang="en-US" sz="1600" b="1" dirty="0">
                <a:solidFill>
                  <a:schemeClr val="tx1"/>
                </a:solidFill>
              </a:rPr>
              <a:t>Ever spent money on in-app purchases (Gambling)</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6th Grade  | 51%</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8th Grade | 56%</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11th Grade | 51%</a:t>
            </a:r>
          </a:p>
          <a:p>
            <a:pPr marL="0" lvl="0" indent="0">
              <a:spcBef>
                <a:spcPts val="600"/>
              </a:spcBef>
              <a:spcAft>
                <a:spcPts val="600"/>
              </a:spcAft>
              <a:buSzPct val="100000"/>
              <a:buNone/>
            </a:pPr>
            <a:r>
              <a:rPr lang="en-US" sz="1600" b="1" dirty="0">
                <a:solidFill>
                  <a:schemeClr val="tx1"/>
                </a:solidFill>
              </a:rPr>
              <a:t>Suicidal ideation . . . Past 12 months</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6th Grade | 17%</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8th Grade | 21%</a:t>
            </a:r>
          </a:p>
          <a:p>
            <a:pPr marL="706374" indent="-285750">
              <a:lnSpc>
                <a:spcPct val="60000"/>
              </a:lnSpc>
              <a:spcBef>
                <a:spcPts val="500"/>
              </a:spcBef>
              <a:spcAft>
                <a:spcPts val="500"/>
              </a:spcAft>
              <a:buSzPct val="100000"/>
              <a:buFont typeface="Wingdings" panose="05000000000000000000" pitchFamily="2" charset="2"/>
              <a:buChar char="§"/>
            </a:pPr>
            <a:r>
              <a:rPr lang="en-US" sz="1500" dirty="0">
                <a:latin typeface="Tofino Personal Medium" panose="02000000000000000000" pitchFamily="50" charset="0"/>
              </a:rPr>
              <a:t>11th Grade | 24%</a:t>
            </a:r>
          </a:p>
          <a:p>
            <a:endParaRPr lang="en-US" sz="1200" dirty="0"/>
          </a:p>
        </p:txBody>
      </p:sp>
      <p:sp>
        <p:nvSpPr>
          <p:cNvPr id="4" name="Content Placeholder 3">
            <a:extLst>
              <a:ext uri="{FF2B5EF4-FFF2-40B4-BE49-F238E27FC236}">
                <a16:creationId xmlns:a16="http://schemas.microsoft.com/office/drawing/2014/main" id="{23F4588D-593F-5F8C-E70F-0E7D36397B7A}"/>
              </a:ext>
            </a:extLst>
          </p:cNvPr>
          <p:cNvSpPr>
            <a:spLocks noGrp="1"/>
          </p:cNvSpPr>
          <p:nvPr>
            <p:ph sz="quarter" idx="4"/>
          </p:nvPr>
        </p:nvSpPr>
        <p:spPr>
          <a:xfrm>
            <a:off x="6773092" y="2331720"/>
            <a:ext cx="4983480" cy="4078224"/>
          </a:xfrm>
        </p:spPr>
        <p:txBody>
          <a:bodyPr>
            <a:normAutofit fontScale="85000" lnSpcReduction="20000"/>
          </a:bodyPr>
          <a:lstStyle/>
          <a:p>
            <a:pPr marL="0" lvl="0" indent="0">
              <a:spcBef>
                <a:spcPts val="0"/>
              </a:spcBef>
              <a:buSzPct val="100000"/>
              <a:buNone/>
            </a:pPr>
            <a:r>
              <a:rPr lang="en-US" sz="1900" b="1" dirty="0">
                <a:solidFill>
                  <a:schemeClr val="tx1"/>
                </a:solidFill>
              </a:rPr>
              <a:t>Bullying (called names, made fun of, or teased in a hurtful way in the past 30 days). </a:t>
            </a:r>
            <a:endParaRPr lang="en-US" sz="1900" dirty="0">
              <a:solidFill>
                <a:schemeClr val="tx1"/>
              </a:solidFill>
            </a:endParaRPr>
          </a:p>
          <a:p>
            <a:pPr marL="763524" indent="-342900">
              <a:lnSpc>
                <a:spcPct val="70000"/>
              </a:lnSpc>
              <a:buSzPct val="100000"/>
              <a:buFont typeface="Wingdings" panose="05000000000000000000" pitchFamily="2" charset="2"/>
              <a:buChar char="§"/>
            </a:pPr>
            <a:r>
              <a:rPr lang="en-US" sz="1800" dirty="0">
                <a:latin typeface="Tofino Personal Medium" panose="02000000000000000000" pitchFamily="50" charset="0"/>
              </a:rPr>
              <a:t>6</a:t>
            </a:r>
            <a:r>
              <a:rPr lang="en-US" sz="1800" baseline="30000" dirty="0">
                <a:latin typeface="Tofino Personal Medium" panose="02000000000000000000" pitchFamily="50" charset="0"/>
              </a:rPr>
              <a:t>th</a:t>
            </a:r>
            <a:r>
              <a:rPr lang="en-US" sz="1800" dirty="0">
                <a:latin typeface="Tofino Personal Medium" panose="02000000000000000000" pitchFamily="50" charset="0"/>
              </a:rPr>
              <a:t> Grade  | 52%</a:t>
            </a:r>
          </a:p>
          <a:p>
            <a:pPr marL="763524" indent="-342900">
              <a:lnSpc>
                <a:spcPct val="70000"/>
              </a:lnSpc>
              <a:buSzPct val="100000"/>
              <a:buFont typeface="Wingdings" panose="05000000000000000000" pitchFamily="2" charset="2"/>
              <a:buChar char="§"/>
            </a:pPr>
            <a:r>
              <a:rPr lang="en-US" sz="1800" dirty="0">
                <a:latin typeface="Tofino Personal Medium" panose="02000000000000000000" pitchFamily="50" charset="0"/>
              </a:rPr>
              <a:t>8</a:t>
            </a:r>
            <a:r>
              <a:rPr lang="en-US" sz="1800" baseline="30000" dirty="0">
                <a:latin typeface="Tofino Personal Medium" panose="02000000000000000000" pitchFamily="50" charset="0"/>
              </a:rPr>
              <a:t>th</a:t>
            </a:r>
            <a:r>
              <a:rPr lang="en-US" sz="1800" dirty="0">
                <a:latin typeface="Tofino Personal Medium" panose="02000000000000000000" pitchFamily="50" charset="0"/>
              </a:rPr>
              <a:t> Grade | 52%</a:t>
            </a:r>
          </a:p>
          <a:p>
            <a:pPr marL="763524" indent="-342900">
              <a:lnSpc>
                <a:spcPct val="70000"/>
              </a:lnSpc>
              <a:buSzPct val="100000"/>
              <a:buFont typeface="Wingdings" panose="05000000000000000000" pitchFamily="2" charset="2"/>
              <a:buChar char="§"/>
            </a:pPr>
            <a:r>
              <a:rPr lang="en-US" sz="1800" dirty="0">
                <a:latin typeface="Tofino Personal Medium" panose="02000000000000000000" pitchFamily="50" charset="0"/>
              </a:rPr>
              <a:t>11</a:t>
            </a:r>
            <a:r>
              <a:rPr lang="en-US" sz="1800" baseline="30000" dirty="0">
                <a:latin typeface="Tofino Personal Medium" panose="02000000000000000000" pitchFamily="50" charset="0"/>
              </a:rPr>
              <a:t>th</a:t>
            </a:r>
            <a:r>
              <a:rPr lang="en-US" sz="1800" dirty="0">
                <a:latin typeface="Tofino Personal Medium" panose="02000000000000000000" pitchFamily="50" charset="0"/>
              </a:rPr>
              <a:t> Grade | 38%</a:t>
            </a:r>
          </a:p>
          <a:p>
            <a:pPr marL="0" lvl="0" indent="0">
              <a:buSzPct val="100000"/>
              <a:buNone/>
            </a:pPr>
            <a:r>
              <a:rPr lang="en-US" sz="1900" b="1" dirty="0">
                <a:solidFill>
                  <a:schemeClr val="tx1"/>
                </a:solidFill>
              </a:rPr>
              <a:t>Alcohol use – </a:t>
            </a:r>
            <a:r>
              <a:rPr lang="en-US" sz="1900" b="1" u="sng" dirty="0">
                <a:solidFill>
                  <a:schemeClr val="tx1"/>
                </a:solidFill>
              </a:rPr>
              <a:t>ever</a:t>
            </a:r>
          </a:p>
          <a:p>
            <a:pPr marL="763524" indent="-342900">
              <a:lnSpc>
                <a:spcPct val="70000"/>
              </a:lnSpc>
              <a:buSzPct val="100000"/>
              <a:buFont typeface="Wingdings" panose="05000000000000000000" pitchFamily="2" charset="2"/>
              <a:buChar char="§"/>
            </a:pPr>
            <a:r>
              <a:rPr lang="en-US" sz="1800" dirty="0">
                <a:latin typeface="Tofino Personal Medium" panose="02000000000000000000" pitchFamily="50" charset="0"/>
              </a:rPr>
              <a:t>6</a:t>
            </a:r>
            <a:r>
              <a:rPr lang="en-US" sz="1800" baseline="30000" dirty="0">
                <a:latin typeface="Tofino Personal Medium" panose="02000000000000000000" pitchFamily="50" charset="0"/>
              </a:rPr>
              <a:t>th</a:t>
            </a:r>
            <a:r>
              <a:rPr lang="en-US" sz="1800" dirty="0">
                <a:latin typeface="Tofino Personal Medium" panose="02000000000000000000" pitchFamily="50" charset="0"/>
              </a:rPr>
              <a:t> Grade | 11%</a:t>
            </a:r>
          </a:p>
          <a:p>
            <a:pPr marL="763524" indent="-342900">
              <a:lnSpc>
                <a:spcPct val="70000"/>
              </a:lnSpc>
              <a:buSzPct val="100000"/>
              <a:buFont typeface="Wingdings" panose="05000000000000000000" pitchFamily="2" charset="2"/>
              <a:buChar char="§"/>
            </a:pPr>
            <a:r>
              <a:rPr lang="en-US" sz="1800" dirty="0">
                <a:latin typeface="Tofino Personal Medium" panose="02000000000000000000" pitchFamily="50" charset="0"/>
              </a:rPr>
              <a:t>8</a:t>
            </a:r>
            <a:r>
              <a:rPr lang="en-US" sz="1800" baseline="30000" dirty="0">
                <a:latin typeface="Tofino Personal Medium" panose="02000000000000000000" pitchFamily="50" charset="0"/>
              </a:rPr>
              <a:t>th</a:t>
            </a:r>
            <a:r>
              <a:rPr lang="en-US" sz="1800" dirty="0">
                <a:latin typeface="Tofino Personal Medium" panose="02000000000000000000" pitchFamily="50" charset="0"/>
              </a:rPr>
              <a:t> Grade | 19%</a:t>
            </a:r>
          </a:p>
          <a:p>
            <a:pPr marL="763524" indent="-342900">
              <a:lnSpc>
                <a:spcPct val="70000"/>
              </a:lnSpc>
              <a:buSzPct val="100000"/>
              <a:buFont typeface="Wingdings" panose="05000000000000000000" pitchFamily="2" charset="2"/>
              <a:buChar char="§"/>
            </a:pPr>
            <a:r>
              <a:rPr lang="en-US" sz="1800" dirty="0">
                <a:latin typeface="Tofino Personal Medium" panose="02000000000000000000" pitchFamily="50" charset="0"/>
              </a:rPr>
              <a:t>11</a:t>
            </a:r>
            <a:r>
              <a:rPr lang="en-US" sz="1800" baseline="30000" dirty="0">
                <a:latin typeface="Tofino Personal Medium" panose="02000000000000000000" pitchFamily="50" charset="0"/>
              </a:rPr>
              <a:t>th</a:t>
            </a:r>
            <a:r>
              <a:rPr lang="en-US" sz="1800" dirty="0">
                <a:latin typeface="Tofino Personal Medium" panose="02000000000000000000" pitchFamily="50" charset="0"/>
              </a:rPr>
              <a:t> Grade | 41% (18% in last 30 days)</a:t>
            </a:r>
          </a:p>
          <a:p>
            <a:pPr marL="0" lvl="0" indent="0">
              <a:buSzPct val="100000"/>
              <a:buNone/>
            </a:pPr>
            <a:r>
              <a:rPr lang="en-US" sz="1900" b="1" dirty="0">
                <a:solidFill>
                  <a:schemeClr val="tx1"/>
                </a:solidFill>
              </a:rPr>
              <a:t>E-Cigarettes - </a:t>
            </a:r>
            <a:r>
              <a:rPr lang="en-US" sz="1900" b="1" u="sng" dirty="0">
                <a:solidFill>
                  <a:schemeClr val="tx1"/>
                </a:solidFill>
              </a:rPr>
              <a:t>ever</a:t>
            </a:r>
          </a:p>
          <a:p>
            <a:pPr marL="763524" indent="-342900">
              <a:lnSpc>
                <a:spcPct val="70000"/>
              </a:lnSpc>
              <a:buSzPct val="100000"/>
              <a:buFont typeface="Wingdings" panose="05000000000000000000" pitchFamily="2" charset="2"/>
              <a:buChar char="§"/>
            </a:pPr>
            <a:r>
              <a:rPr lang="en-US" sz="1800" dirty="0">
                <a:latin typeface="Tofino Personal Medium" panose="02000000000000000000" pitchFamily="50" charset="0"/>
              </a:rPr>
              <a:t>6</a:t>
            </a:r>
            <a:r>
              <a:rPr lang="en-US" sz="1800" baseline="30000" dirty="0">
                <a:latin typeface="Tofino Personal Medium" panose="02000000000000000000" pitchFamily="50" charset="0"/>
              </a:rPr>
              <a:t>th</a:t>
            </a:r>
            <a:r>
              <a:rPr lang="en-US" sz="1800" dirty="0">
                <a:latin typeface="Tofino Personal Medium" panose="02000000000000000000" pitchFamily="50" charset="0"/>
              </a:rPr>
              <a:t> Grade | 4%</a:t>
            </a:r>
          </a:p>
          <a:p>
            <a:pPr marL="763524" indent="-342900">
              <a:lnSpc>
                <a:spcPct val="70000"/>
              </a:lnSpc>
              <a:buSzPct val="100000"/>
              <a:buFont typeface="Wingdings" panose="05000000000000000000" pitchFamily="2" charset="2"/>
              <a:buChar char="§"/>
            </a:pPr>
            <a:r>
              <a:rPr lang="en-US" sz="1800" dirty="0">
                <a:latin typeface="Tofino Personal Medium" panose="02000000000000000000" pitchFamily="50" charset="0"/>
              </a:rPr>
              <a:t>8</a:t>
            </a:r>
            <a:r>
              <a:rPr lang="en-US" sz="1800" baseline="30000" dirty="0">
                <a:latin typeface="Tofino Personal Medium" panose="02000000000000000000" pitchFamily="50" charset="0"/>
              </a:rPr>
              <a:t>th</a:t>
            </a:r>
            <a:r>
              <a:rPr lang="en-US" sz="1800" dirty="0">
                <a:latin typeface="Tofino Personal Medium" panose="02000000000000000000" pitchFamily="50" charset="0"/>
              </a:rPr>
              <a:t> Grade | 10%</a:t>
            </a:r>
          </a:p>
          <a:p>
            <a:pPr marL="763524" indent="-342900">
              <a:lnSpc>
                <a:spcPct val="70000"/>
              </a:lnSpc>
              <a:buSzPct val="100000"/>
              <a:buFont typeface="Wingdings" panose="05000000000000000000" pitchFamily="2" charset="2"/>
              <a:buChar char="§"/>
            </a:pPr>
            <a:r>
              <a:rPr lang="en-US" sz="1800" dirty="0">
                <a:latin typeface="Tofino Personal Medium" panose="02000000000000000000" pitchFamily="50" charset="0"/>
              </a:rPr>
              <a:t>11</a:t>
            </a:r>
            <a:r>
              <a:rPr lang="en-US" sz="1800" baseline="30000" dirty="0">
                <a:latin typeface="Tofino Personal Medium" panose="02000000000000000000" pitchFamily="50" charset="0"/>
              </a:rPr>
              <a:t>th</a:t>
            </a:r>
            <a:r>
              <a:rPr lang="en-US" sz="1800" dirty="0">
                <a:latin typeface="Tofino Personal Medium" panose="02000000000000000000" pitchFamily="50" charset="0"/>
              </a:rPr>
              <a:t> Grade | 24%</a:t>
            </a:r>
          </a:p>
          <a:p>
            <a:endParaRPr lang="en-US" dirty="0"/>
          </a:p>
        </p:txBody>
      </p:sp>
      <p:sp>
        <p:nvSpPr>
          <p:cNvPr id="5" name="Slide Number Placeholder 4">
            <a:extLst>
              <a:ext uri="{FF2B5EF4-FFF2-40B4-BE49-F238E27FC236}">
                <a16:creationId xmlns:a16="http://schemas.microsoft.com/office/drawing/2014/main" id="{CECAD888-9F81-BF8A-88E6-E4D95E8AACAC}"/>
              </a:ext>
            </a:extLst>
          </p:cNvPr>
          <p:cNvSpPr>
            <a:spLocks noGrp="1"/>
          </p:cNvSpPr>
          <p:nvPr>
            <p:ph type="sldNum" sz="quarter" idx="12"/>
          </p:nvPr>
        </p:nvSpPr>
        <p:spPr/>
        <p:txBody>
          <a:bodyPr/>
          <a:lstStyle/>
          <a:p>
            <a:fld id="{FFA9F4D9-7FFE-014C-806F-7CCB0404A41B}" type="slidenum">
              <a:rPr lang="en-US" smtClean="0"/>
              <a:pPr/>
              <a:t>9</a:t>
            </a:fld>
            <a:endParaRPr lang="en-US" dirty="0"/>
          </a:p>
        </p:txBody>
      </p:sp>
      <p:sp>
        <p:nvSpPr>
          <p:cNvPr id="6" name="TextBox 5">
            <a:extLst>
              <a:ext uri="{FF2B5EF4-FFF2-40B4-BE49-F238E27FC236}">
                <a16:creationId xmlns:a16="http://schemas.microsoft.com/office/drawing/2014/main" id="{B0B86111-F29B-3AD4-06C9-CF26AB206974}"/>
              </a:ext>
            </a:extLst>
          </p:cNvPr>
          <p:cNvSpPr txBox="1"/>
          <p:nvPr/>
        </p:nvSpPr>
        <p:spPr>
          <a:xfrm>
            <a:off x="9954985" y="6121856"/>
            <a:ext cx="1801587" cy="276999"/>
          </a:xfrm>
          <a:prstGeom prst="rect">
            <a:avLst/>
          </a:prstGeom>
          <a:noFill/>
        </p:spPr>
        <p:txBody>
          <a:bodyPr wrap="square" rtlCol="0">
            <a:spAutoFit/>
          </a:bodyPr>
          <a:lstStyle/>
          <a:p>
            <a:r>
              <a:rPr lang="en-US" sz="1200" i="1" dirty="0">
                <a:solidFill>
                  <a:schemeClr val="tx2"/>
                </a:solidFill>
              </a:rPr>
              <a:t>Source: Iowa HHS</a:t>
            </a:r>
          </a:p>
        </p:txBody>
      </p:sp>
    </p:spTree>
    <p:extLst>
      <p:ext uri="{BB962C8B-B14F-4D97-AF65-F5344CB8AC3E}">
        <p14:creationId xmlns:p14="http://schemas.microsoft.com/office/powerpoint/2010/main" val="2741095267"/>
      </p:ext>
    </p:extLst>
  </p:cSld>
  <p:clrMapOvr>
    <a:masterClrMapping/>
  </p:clrMapOvr>
</p:sld>
</file>

<file path=ppt/theme/theme1.xml><?xml version="1.0" encoding="utf-8"?>
<a:theme xmlns:a="http://schemas.openxmlformats.org/drawingml/2006/main" name="JuxtaposeVTI">
  <a:themeElements>
    <a:clrScheme name="YLI Theme">
      <a:dk1>
        <a:srgbClr val="D46340"/>
      </a:dk1>
      <a:lt1>
        <a:srgbClr val="F4F2EF"/>
      </a:lt1>
      <a:dk2>
        <a:srgbClr val="6B5159"/>
      </a:dk2>
      <a:lt2>
        <a:srgbClr val="E5DECF"/>
      </a:lt2>
      <a:accent1>
        <a:srgbClr val="506B66"/>
      </a:accent1>
      <a:accent2>
        <a:srgbClr val="E8D9A8"/>
      </a:accent2>
      <a:accent3>
        <a:srgbClr val="6894A7"/>
      </a:accent3>
      <a:accent4>
        <a:srgbClr val="A3D7E6"/>
      </a:accent4>
      <a:accent5>
        <a:srgbClr val="000000"/>
      </a:accent5>
      <a:accent6>
        <a:srgbClr val="FFFFFF"/>
      </a:accent6>
      <a:hlink>
        <a:srgbClr val="0563C1"/>
      </a:hlink>
      <a:folHlink>
        <a:srgbClr val="954F72"/>
      </a:folHlink>
    </a:clrScheme>
    <a:fontScheme name="YLI Fonts">
      <a:majorFont>
        <a:latin typeface="Tofino Person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201103_win32_CP_v3" id="{25EBCE8A-6A42-434B-A3B3-187E1DD25CFC}" vid="{39E32D66-C006-4DAC-BD55-FAF1650059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E9505268843848AAF0FB0A05381EB0" ma:contentTypeVersion="13" ma:contentTypeDescription="Create a new document." ma:contentTypeScope="" ma:versionID="074b45aac3b68c67b699f2f4aeb548ef">
  <xsd:schema xmlns:xsd="http://www.w3.org/2001/XMLSchema" xmlns:xs="http://www.w3.org/2001/XMLSchema" xmlns:p="http://schemas.microsoft.com/office/2006/metadata/properties" xmlns:ns2="d7ce226a-c87a-4cae-b3b6-8937f7e5ebfc" xmlns:ns3="093587a5-cd57-4c7a-8873-3997f9fb3c16" targetNamespace="http://schemas.microsoft.com/office/2006/metadata/properties" ma:root="true" ma:fieldsID="34f1ea34a2106b0a39285ef03b607b86" ns2:_="" ns3:_="">
    <xsd:import namespace="d7ce226a-c87a-4cae-b3b6-8937f7e5ebfc"/>
    <xsd:import namespace="093587a5-cd57-4c7a-8873-3997f9fb3c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e226a-c87a-4cae-b3b6-8937f7e5e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3587a5-cd57-4c7a-8873-3997f9fb3c1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41858d4-9878-4735-ab01-e0da9689c37b}" ma:internalName="TaxCatchAll" ma:showField="CatchAllData" ma:web="093587a5-cd57-4c7a-8873-3997f9fb3c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D0223-B0ED-442D-A7EC-A335C816093C}">
  <ds:schemaRefs>
    <ds:schemaRef ds:uri="http://schemas.microsoft.com/sharepoint/v3/contenttype/forms"/>
  </ds:schemaRefs>
</ds:datastoreItem>
</file>

<file path=customXml/itemProps2.xml><?xml version="1.0" encoding="utf-8"?>
<ds:datastoreItem xmlns:ds="http://schemas.openxmlformats.org/officeDocument/2006/customXml" ds:itemID="{4B9D43E6-0ADA-4100-9964-5BB21BED0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e226a-c87a-4cae-b3b6-8937f7e5ebfc"/>
    <ds:schemaRef ds:uri="093587a5-cd57-4c7a-8873-3997f9fb3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Bold metropolitan presentation</Template>
  <TotalTime>760</TotalTime>
  <Words>4137</Words>
  <Application>Microsoft Office PowerPoint</Application>
  <PresentationFormat>Widescreen</PresentationFormat>
  <Paragraphs>304</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Edmondsans Regular</vt:lpstr>
      <vt:lpstr>Tofino Personal Bold</vt:lpstr>
      <vt:lpstr>Arial</vt:lpstr>
      <vt:lpstr>Source Serif 4</vt:lpstr>
      <vt:lpstr>Tofino Personal Regular</vt:lpstr>
      <vt:lpstr>Calibri</vt:lpstr>
      <vt:lpstr>Aptos</vt:lpstr>
      <vt:lpstr>Tofino</vt:lpstr>
      <vt:lpstr>Tofino Personal Medium</vt:lpstr>
      <vt:lpstr>Wingdings</vt:lpstr>
      <vt:lpstr>JuxtaposeVTI</vt:lpstr>
      <vt:lpstr>Your Life Iowa &amp; Student Wellness</vt:lpstr>
      <vt:lpstr>YLI &amp; Student Wellness Welcome!</vt:lpstr>
      <vt:lpstr>House File 602 Student ID Requirement</vt:lpstr>
      <vt:lpstr>What is Your Life Iowa?</vt:lpstr>
      <vt:lpstr>Your Life Iowa Pillars</vt:lpstr>
      <vt:lpstr>Your Life Iowa Contacts SFY 2024 | 17 and Younger</vt:lpstr>
      <vt:lpstr>Your Life Iowa Services</vt:lpstr>
      <vt:lpstr>WELLBEING</vt:lpstr>
      <vt:lpstr>IOWA YOUTH SURVEY | 2021</vt:lpstr>
      <vt:lpstr>SUD Treatment Admissions SFY 2024</vt:lpstr>
      <vt:lpstr>Screen Time!</vt:lpstr>
      <vt:lpstr>Steps to Wellbeing</vt:lpstr>
      <vt:lpstr>Steps to Wellbeing Connecting with Others</vt:lpstr>
      <vt:lpstr>Steps to Wellbeing Be Physically Active</vt:lpstr>
      <vt:lpstr>Steps to Wellbeing</vt:lpstr>
      <vt:lpstr>Steps to Wellbeing</vt:lpstr>
      <vt:lpstr>Steps to Wellbeing Give to Others</vt:lpstr>
      <vt:lpstr>Steps to Wellbeing Give to Others</vt:lpstr>
      <vt:lpstr>Steps to Wellbeing Pay Attention to the Present Moment | Mindfulness</vt:lpstr>
      <vt:lpstr>Checking our Talk Person First Language</vt:lpstr>
      <vt:lpstr>Check our Talk</vt:lpstr>
      <vt:lpstr>How YLI Can Help! Help for Teens</vt:lpstr>
      <vt:lpstr>Questions?</vt:lpstr>
      <vt:lpstr>[Your Name] [Your Company Name} [email address]  yli@hhs.iowa.gov </vt:lpstr>
    </vt:vector>
  </TitlesOfParts>
  <Company>State of Iowa -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Laura [HHS]</dc:creator>
  <cp:lastModifiedBy>Preuss, Eric [HHS]</cp:lastModifiedBy>
  <cp:revision>32</cp:revision>
  <dcterms:created xsi:type="dcterms:W3CDTF">2024-08-21T21:02:00Z</dcterms:created>
  <dcterms:modified xsi:type="dcterms:W3CDTF">2025-04-08T13:42:40Z</dcterms:modified>
</cp:coreProperties>
</file>